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72" r:id="rId2"/>
    <p:sldMasterId id="2147483696" r:id="rId3"/>
    <p:sldMasterId id="2147483708" r:id="rId4"/>
  </p:sldMasterIdLst>
  <p:notesMasterIdLst>
    <p:notesMasterId r:id="rId68"/>
  </p:notesMasterIdLst>
  <p:sldIdLst>
    <p:sldId id="267" r:id="rId5"/>
    <p:sldId id="433" r:id="rId6"/>
    <p:sldId id="280" r:id="rId7"/>
    <p:sldId id="257" r:id="rId8"/>
    <p:sldId id="330" r:id="rId9"/>
    <p:sldId id="1066" r:id="rId10"/>
    <p:sldId id="1005" r:id="rId11"/>
    <p:sldId id="1356" r:id="rId12"/>
    <p:sldId id="308" r:id="rId13"/>
    <p:sldId id="1287" r:id="rId14"/>
    <p:sldId id="1364" r:id="rId15"/>
    <p:sldId id="1039" r:id="rId16"/>
    <p:sldId id="1095" r:id="rId17"/>
    <p:sldId id="1365" r:id="rId18"/>
    <p:sldId id="1366" r:id="rId19"/>
    <p:sldId id="1367" r:id="rId20"/>
    <p:sldId id="1397" r:id="rId21"/>
    <p:sldId id="1398" r:id="rId22"/>
    <p:sldId id="1401" r:id="rId23"/>
    <p:sldId id="1402" r:id="rId24"/>
    <p:sldId id="1337" r:id="rId25"/>
    <p:sldId id="1399" r:id="rId26"/>
    <p:sldId id="1428" r:id="rId27"/>
    <p:sldId id="1373" r:id="rId28"/>
    <p:sldId id="1326" r:id="rId29"/>
    <p:sldId id="1074" r:id="rId30"/>
    <p:sldId id="1411" r:id="rId31"/>
    <p:sldId id="1412" r:id="rId32"/>
    <p:sldId id="1413" r:id="rId33"/>
    <p:sldId id="1327" r:id="rId34"/>
    <p:sldId id="1374" r:id="rId35"/>
    <p:sldId id="1426" r:id="rId36"/>
    <p:sldId id="1376" r:id="rId37"/>
    <p:sldId id="1377" r:id="rId38"/>
    <p:sldId id="1378" r:id="rId39"/>
    <p:sldId id="1381" r:id="rId40"/>
    <p:sldId id="1427" r:id="rId41"/>
    <p:sldId id="1382" r:id="rId42"/>
    <p:sldId id="1383" r:id="rId43"/>
    <p:sldId id="1384" r:id="rId44"/>
    <p:sldId id="1385" r:id="rId45"/>
    <p:sldId id="1387" r:id="rId46"/>
    <p:sldId id="1388" r:id="rId47"/>
    <p:sldId id="1429" r:id="rId48"/>
    <p:sldId id="1389" r:id="rId49"/>
    <p:sldId id="1430" r:id="rId50"/>
    <p:sldId id="1333" r:id="rId51"/>
    <p:sldId id="1415" r:id="rId52"/>
    <p:sldId id="1363" r:id="rId53"/>
    <p:sldId id="464" r:id="rId54"/>
    <p:sldId id="1394" r:id="rId55"/>
    <p:sldId id="1422" r:id="rId56"/>
    <p:sldId id="1418" r:id="rId57"/>
    <p:sldId id="1423" r:id="rId58"/>
    <p:sldId id="1419" r:id="rId59"/>
    <p:sldId id="1424" r:id="rId60"/>
    <p:sldId id="1421" r:id="rId61"/>
    <p:sldId id="1425" r:id="rId62"/>
    <p:sldId id="1321" r:id="rId63"/>
    <p:sldId id="1416" r:id="rId64"/>
    <p:sldId id="1417" r:id="rId65"/>
    <p:sldId id="1340" r:id="rId66"/>
    <p:sldId id="1396" r:id="rId67"/>
  </p:sldIdLst>
  <p:sldSz cx="12192000" cy="6858000"/>
  <p:notesSz cx="6858000" cy="9144000"/>
  <p:custDataLst>
    <p:tags r:id="rId69"/>
  </p:custDataLst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uário Convidado" initials="UC" lastIdx="14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B7D74"/>
    <a:srgbClr val="02BAB1"/>
    <a:srgbClr val="434343"/>
    <a:srgbClr val="DB887F"/>
    <a:srgbClr val="6ADBD9"/>
    <a:srgbClr val="862F26"/>
    <a:srgbClr val="CCECFF"/>
    <a:srgbClr val="6AD8DB"/>
    <a:srgbClr val="DDDDDD"/>
    <a:srgbClr val="74A2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602" autoAdjust="0"/>
    <p:restoredTop sz="95448" autoAdjust="0"/>
  </p:normalViewPr>
  <p:slideViewPr>
    <p:cSldViewPr snapToGrid="0">
      <p:cViewPr varScale="1">
        <p:scale>
          <a:sx n="114" d="100"/>
          <a:sy n="114" d="100"/>
        </p:scale>
        <p:origin x="726" y="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tableStyles" Target="tableStyle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tags" Target="tags/tag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" Type="http://schemas.openxmlformats.org/officeDocument/2006/relationships/slide" Target="slides/slide3.xml"/><Relationship Id="rId7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1C0E9A-CAF1-44BA-8C98-5BE835AC7B3C}" type="datetimeFigureOut">
              <a:rPr lang="pt-BR" smtClean="0"/>
              <a:t>05/07/2021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3CCD0D-6437-4073-8960-8BC5F3D1E700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514020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164512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3CCD0D-6437-4073-8960-8BC5F3D1E700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969203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3CCD0D-6437-4073-8960-8BC5F3D1E700}" type="slidenum">
              <a:rPr lang="pt-BR" smtClean="0"/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489300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3CCD0D-6437-4073-8960-8BC5F3D1E700}" type="slidenum">
              <a:rPr lang="pt-BR" smtClean="0"/>
              <a:t>24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251533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3CCD0D-6437-4073-8960-8BC5F3D1E700}" type="slidenum">
              <a:rPr lang="pt-BR" smtClean="0"/>
              <a:t>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527163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3CCD0D-6437-4073-8960-8BC5F3D1E700}" type="slidenum">
              <a:rPr lang="pt-BR" smtClean="0"/>
              <a:t>26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651326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3CCD0D-6437-4073-8960-8BC5F3D1E700}" type="slidenum">
              <a:rPr lang="pt-BR" smtClean="0"/>
              <a:t>27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464250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3CCD0D-6437-4073-8960-8BC5F3D1E700}" type="slidenum">
              <a:rPr lang="pt-BR" smtClean="0"/>
              <a:t>28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405013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3CCD0D-6437-4073-8960-8BC5F3D1E700}" type="slidenum">
              <a:rPr lang="pt-BR" smtClean="0"/>
              <a:t>29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409242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3CCD0D-6437-4073-8960-8BC5F3D1E700}" type="slidenum">
              <a:rPr lang="pt-BR" smtClean="0"/>
              <a:t>30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3668161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3CCD0D-6437-4073-8960-8BC5F3D1E700}" type="slidenum">
              <a:rPr lang="pt-BR" smtClean="0"/>
              <a:t>31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247290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3CCD0D-6437-4073-8960-8BC5F3D1E700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807115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3CCD0D-6437-4073-8960-8BC5F3D1E700}" type="slidenum">
              <a:rPr lang="pt-BR" smtClean="0"/>
              <a:t>32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3475634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3CCD0D-6437-4073-8960-8BC5F3D1E700}" type="slidenum">
              <a:rPr lang="pt-BR" smtClean="0"/>
              <a:t>35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8953822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3CCD0D-6437-4073-8960-8BC5F3D1E700}" type="slidenum">
              <a:rPr lang="pt-BR" smtClean="0"/>
              <a:t>36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4334792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3CCD0D-6437-4073-8960-8BC5F3D1E700}" type="slidenum">
              <a:rPr lang="pt-BR" smtClean="0"/>
              <a:t>37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141777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3CCD0D-6437-4073-8960-8BC5F3D1E700}" type="slidenum">
              <a:rPr lang="pt-BR" smtClean="0"/>
              <a:t>38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7275924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3CCD0D-6437-4073-8960-8BC5F3D1E700}" type="slidenum">
              <a:rPr lang="pt-BR" smtClean="0"/>
              <a:t>39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8620734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3CCD0D-6437-4073-8960-8BC5F3D1E700}" type="slidenum">
              <a:rPr lang="pt-BR" smtClean="0"/>
              <a:t>40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6341248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3CCD0D-6437-4073-8960-8BC5F3D1E700}" type="slidenum">
              <a:rPr lang="pt-BR" smtClean="0"/>
              <a:t>41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8717332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3CCD0D-6437-4073-8960-8BC5F3D1E700}" type="slidenum">
              <a:rPr lang="pt-BR" smtClean="0"/>
              <a:t>42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4997876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3CCD0D-6437-4073-8960-8BC5F3D1E700}" type="slidenum">
              <a:rPr lang="pt-BR" smtClean="0"/>
              <a:t>43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383467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3CCD0D-6437-4073-8960-8BC5F3D1E700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7223262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3CCD0D-6437-4073-8960-8BC5F3D1E700}" type="slidenum">
              <a:rPr lang="pt-BR" smtClean="0"/>
              <a:t>44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7839722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3CCD0D-6437-4073-8960-8BC5F3D1E700}" type="slidenum">
              <a:rPr lang="pt-BR" smtClean="0"/>
              <a:t>45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1224118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3CCD0D-6437-4073-8960-8BC5F3D1E700}" type="slidenum">
              <a:rPr lang="pt-BR" smtClean="0"/>
              <a:t>46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9748742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3CCD0D-6437-4073-8960-8BC5F3D1E700}" type="slidenum">
              <a:rPr lang="pt-BR" smtClean="0"/>
              <a:t>62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7967189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3CCD0D-6437-4073-8960-8BC5F3D1E700}" type="slidenum">
              <a:rPr lang="pt-BR" smtClean="0"/>
              <a:t>63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310836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3CCD0D-6437-4073-8960-8BC5F3D1E700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950749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3CCD0D-6437-4073-8960-8BC5F3D1E700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054221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3CCD0D-6437-4073-8960-8BC5F3D1E700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819095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3CCD0D-6437-4073-8960-8BC5F3D1E700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670402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3CCD0D-6437-4073-8960-8BC5F3D1E700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823670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3CCD0D-6437-4073-8960-8BC5F3D1E700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330213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8716AE-B139-4AEF-8AC5-FCA3837D9D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2A8FC99-B924-4CC8-9782-1BAEFC5F50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CC39956-4D72-4527-A3D7-467AF2D5FE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@2020 FIA LABDATA. Copyright all rights reserved.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71233BF-578A-495E-A4DD-0F516A97FA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labdata.fia.com.br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CABF1AF-51DC-4F1D-B6A9-EDC61394C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B8526-A7DF-44F1-A0A0-E2C9088E1528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22127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4E4ECA-2699-4B8A-AEA5-677DE68F8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AD8FA993-DD33-4CF5-81E9-3DE9350B67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A948360-43C2-4AFA-85D0-9C25F159F4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@2020 FIA LABDATA. Copyright all rights reserved.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6AF7F78-02C3-4A92-80CE-B8D52A58E8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labdata.fia.com.br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86E441C-F96D-47CB-A6A8-0A95EA502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B8526-A7DF-44F1-A0A0-E2C9088E1528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742488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01B4729D-8C1B-4D23-AF52-8E9140BB1B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C2078809-54C6-4997-9CD5-3DB83AE275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66F528E-0847-46D4-8041-49A6986762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@2020 FIA LABDATA. Copyright all rights reserved.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1C899A7-9A4A-4159-82DF-C862B9D670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labdata.fia.com.br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065081D-8656-4AC8-8D85-B2E8626046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B8526-A7DF-44F1-A0A0-E2C9088E1528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602583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8716AE-B139-4AEF-8AC5-FCA3837D9D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2A8FC99-B924-4CC8-9782-1BAEFC5F50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CC39956-4D72-4527-A3D7-467AF2D5FE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@2020 FIA LABDATA. Copyright all rights reserved.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71233BF-578A-495E-A4DD-0F516A97FA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labdata.fia.com.br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CABF1AF-51DC-4F1D-B6A9-EDC61394C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B8526-A7DF-44F1-A0A0-E2C9088E1528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386472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2D7937-05B1-4276-9BB4-06913220B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FEB13B8-6628-461E-A7DC-2E6DA8BC42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D72D6DD-44F5-4F28-BDCA-45803BDB2F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@2020 FIA LABDATA. Copyright all rights reserved.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0E48BF8-21E0-4701-AFCB-C6FBB2F4D9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labdata.fia.com.br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3BE8D92-1CF9-45FD-A449-2C0CE0396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B8526-A7DF-44F1-A0A0-E2C9088E1528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32411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EB89F59-64F4-4D36-975A-A572FDDF5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649A5F1-4D26-4372-A429-02801E40C8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8E34B12-ACB7-4504-857C-43022E3CDB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@2020 FIA LABDATA. Copyright all rights reserved.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5A26DBF-39EF-46CF-8F63-50BDDAABE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labdata.fia.com.br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DA030F6-239E-46A9-A507-CFFE4262C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B8526-A7DF-44F1-A0A0-E2C9088E1528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973887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92B96D-2AF0-478F-933F-07F7CFC64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9416FF0-4972-444F-9596-0D3DB469F9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B62401C9-273D-4C9D-8957-984C097EEE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7A0911A-2DAD-480B-87F0-51A20923BA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@2020 FIA LABDATA. Copyright all rights reserved.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2189F4B-8A4F-4301-9ED9-D98F397669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labdata.fia.com.br</a:t>
            </a:r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BFF68CA-892C-4A00-B2E2-83ADCE4A0D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B8526-A7DF-44F1-A0A0-E2C9088E1528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474701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EF6EAA-4E06-4408-B3EC-0EB395A6E8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6C8F12E-79BA-499C-B6F7-44001FE88A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979B9F35-DC8D-4441-8173-70108EF013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A0B3950-5B27-4F1D-A58E-8717968AA5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3D278AB4-08CF-4C9D-9092-477BA2890D0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72D2442F-3EF2-4D4D-B104-90565C5EB2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@2020 FIA LABDATA. Copyright all rights reserved.</a:t>
            </a:r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0252A0B8-9F20-44DB-9508-C4AEB83194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labdata.fia.com.br</a:t>
            </a:r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AA4F7A9A-8E80-4E7F-A3FC-97E9B7A02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B8526-A7DF-44F1-A0A0-E2C9088E1528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012719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2106FF-21A7-4166-8319-567BFEBA0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66C84C2D-443B-41E7-870C-BD9061D751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@2020 FIA LABDATA. Copyright all rights reserved.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CE871DBC-8C7E-4790-A074-FC7CF74FD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labdata.fia.com.br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1578BE79-9371-482D-B61E-EA546C86E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B8526-A7DF-44F1-A0A0-E2C9088E1528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9636853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C6CFFAD7-E6C6-46C1-B5BB-817A54DEA5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@2020 FIA LABDATA. Copyright all rights reserved.</a:t>
            </a:r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5E9A653A-9CBD-4578-9DFB-865325E6CB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labdata.fia.com.br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92D0B2D-1966-42CB-AEE8-C713626828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B8526-A7DF-44F1-A0A0-E2C9088E1528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2219690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C770A50-D06D-4105-8048-B11E8CBED8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A999CF1-C8F4-4CFD-B5F6-F1E1CF44E1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45658EB-1D49-4F88-9830-F607BC5F4A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0002697-4E19-4C42-AFAC-8BEF8FD755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@2020 FIA LABDATA. Copyright all rights reserved.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DFEE884-A0F2-48DB-BA6E-D58E3438D6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labdata.fia.com.br</a:t>
            </a:r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C66D9C5-2EEA-4428-9090-31AC84351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B8526-A7DF-44F1-A0A0-E2C9088E1528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823795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2D7937-05B1-4276-9BB4-06913220B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FEB13B8-6628-461E-A7DC-2E6DA8BC42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D72D6DD-44F5-4F28-BDCA-45803BDB2F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dirty="0"/>
              <a:t>@2020 LABDATA FIA. Copyright </a:t>
            </a:r>
            <a:r>
              <a:rPr lang="pt-BR" dirty="0" err="1"/>
              <a:t>all</a:t>
            </a:r>
            <a:r>
              <a:rPr lang="pt-BR" dirty="0"/>
              <a:t> </a:t>
            </a:r>
            <a:r>
              <a:rPr lang="pt-BR" dirty="0" err="1"/>
              <a:t>rights</a:t>
            </a:r>
            <a:r>
              <a:rPr lang="pt-BR" dirty="0"/>
              <a:t> </a:t>
            </a:r>
            <a:r>
              <a:rPr lang="pt-BR" dirty="0" err="1"/>
              <a:t>reserved</a:t>
            </a:r>
            <a:r>
              <a:rPr lang="pt-BR" dirty="0"/>
              <a:t>.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0E48BF8-21E0-4701-AFCB-C6FBB2F4D9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labdata.fia.com.br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3BE8D92-1CF9-45FD-A449-2C0CE0396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B8526-A7DF-44F1-A0A0-E2C9088E1528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9348367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85FE8F-00CA-445E-BF25-C8DAC77E5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0867159A-446E-4F5D-98C3-E4556E4A3A8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A26234A-4931-4C7A-BD8E-599A6D5D85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69C5AE97-0A0D-45D5-9F36-995E18A088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@2020 FIA LABDATA. Copyright all rights reserved.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AFF6FF8-A225-4D65-B4D2-40C6552CAD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labdata.fia.com.br</a:t>
            </a:r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6B29670-B4A8-4F96-A599-1C62154F8A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B8526-A7DF-44F1-A0A0-E2C9088E1528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1112937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4E4ECA-2699-4B8A-AEA5-677DE68F8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AD8FA993-DD33-4CF5-81E9-3DE9350B67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A948360-43C2-4AFA-85D0-9C25F159F4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@2020 FIA LABDATA. Copyright all rights reserved.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6AF7F78-02C3-4A92-80CE-B8D52A58E8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labdata.fia.com.br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86E441C-F96D-47CB-A6A8-0A95EA502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B8526-A7DF-44F1-A0A0-E2C9088E1528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3752791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01B4729D-8C1B-4D23-AF52-8E9140BB1B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C2078809-54C6-4997-9CD5-3DB83AE275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66F528E-0847-46D4-8041-49A6986762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@2020 FIA LABDATA. Copyright all rights reserved.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1C899A7-9A4A-4159-82DF-C862B9D670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labdata.fia.com.br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065081D-8656-4AC8-8D85-B2E8626046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B8526-A7DF-44F1-A0A0-E2C9088E1528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2330641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pt-BR" smtClean="0"/>
              <a:pPr/>
              <a:t>‹#›</a:t>
            </a:fld>
            <a:endParaRPr lang="pt-BR"/>
          </a:p>
        </p:txBody>
      </p:sp>
      <p:pic>
        <p:nvPicPr>
          <p:cNvPr id="11" name="Google Shape;11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6864266" y="2851300"/>
            <a:ext cx="5292001" cy="3976168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"/>
          <p:cNvSpPr/>
          <p:nvPr/>
        </p:nvSpPr>
        <p:spPr>
          <a:xfrm>
            <a:off x="-33" y="-92267"/>
            <a:ext cx="12192000" cy="169200"/>
          </a:xfrm>
          <a:prstGeom prst="rect">
            <a:avLst/>
          </a:prstGeom>
          <a:solidFill>
            <a:srgbClr val="6ADBD9"/>
          </a:solidFill>
          <a:ln w="9525" cap="flat" cmpd="sng">
            <a:solidFill>
              <a:srgbClr val="6ADB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42522262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pt-BR"/>
              <a:t>Clique para editar o estilo do subtítulo mestre</a:t>
            </a:r>
          </a:p>
        </p:txBody>
      </p:sp>
    </p:spTree>
    <p:extLst>
      <p:ext uri="{BB962C8B-B14F-4D97-AF65-F5344CB8AC3E}">
        <p14:creationId xmlns:p14="http://schemas.microsoft.com/office/powerpoint/2010/main" val="118943453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412064262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</p:spTree>
    <p:extLst>
      <p:ext uri="{BB962C8B-B14F-4D97-AF65-F5344CB8AC3E}">
        <p14:creationId xmlns:p14="http://schemas.microsoft.com/office/powerpoint/2010/main" val="40506815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149051052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37804030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34573961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EB89F59-64F4-4D36-975A-A572FDDF5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649A5F1-4D26-4372-A429-02801E40C8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8E34B12-ACB7-4504-857C-43022E3CDB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@2020 FIA LABDATA. Copyright all rights reserved.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5A26DBF-39EF-46CF-8F63-50BDDAABE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labdata.fia.com.br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DA030F6-239E-46A9-A507-CFFE4262C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B8526-A7DF-44F1-A0A0-E2C9088E1528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2978021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5394859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</p:spTree>
    <p:extLst>
      <p:ext uri="{BB962C8B-B14F-4D97-AF65-F5344CB8AC3E}">
        <p14:creationId xmlns:p14="http://schemas.microsoft.com/office/powerpoint/2010/main" val="326779108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pt-BR" noProof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</p:spTree>
    <p:extLst>
      <p:ext uri="{BB962C8B-B14F-4D97-AF65-F5344CB8AC3E}">
        <p14:creationId xmlns:p14="http://schemas.microsoft.com/office/powerpoint/2010/main" val="40975272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72069159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10907604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A73BD123-EB15-4404-86CE-9FD17958415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B12990A-A098-44FC-B64A-F84DB1151EE9}" type="datetimeFigureOut">
              <a:rPr lang="pt-BR"/>
              <a:pPr>
                <a:defRPr/>
              </a:pPr>
              <a:t>05/07/2021</a:t>
            </a:fld>
            <a:endParaRPr lang="pt-BR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81B04CAB-4466-4425-83E9-33A6A869584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BAADB6CB-70C3-490D-9A83-ABF4BF318D9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6DD4BD-C8F6-4A35-AB05-73CD383F9ACE}" type="slidenum">
              <a:rPr lang="pt-BR" altLang="pt-BR"/>
              <a:pPr/>
              <a:t>‹#›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77842177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6345D1E1-056F-4913-B4B7-0C9EAB21D6D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4C12910-F2EF-4D87-BADA-B1A1A3135E7B}" type="datetimeFigureOut">
              <a:rPr lang="pt-BR"/>
              <a:pPr>
                <a:defRPr/>
              </a:pPr>
              <a:t>05/07/2021</a:t>
            </a:fld>
            <a:endParaRPr lang="pt-BR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732807B3-361F-44D4-94B7-285353AB4C7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40B8E8A2-BD5C-4D89-9CB4-C47DE725931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6EA89CA-8D1C-4EDC-9F18-EAF23632A589}" type="slidenum">
              <a:rPr lang="pt-BR" altLang="pt-BR"/>
              <a:pPr/>
              <a:t>‹#›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64349168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974B1B7F-89A4-42C2-B167-5F1A1F281D6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87747BA-2733-4D11-B20D-0B348025473C}" type="datetimeFigureOut">
              <a:rPr lang="pt-BR"/>
              <a:pPr>
                <a:defRPr/>
              </a:pPr>
              <a:t>05/07/2021</a:t>
            </a:fld>
            <a:endParaRPr lang="pt-BR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7E18F15D-5E78-4E87-B83B-476F03F4286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2D6584C3-5C20-44EB-9798-1001B21048F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869F9-53D7-4914-84CA-E302BEABA665}" type="slidenum">
              <a:rPr lang="pt-BR" altLang="pt-BR"/>
              <a:pPr/>
              <a:t>‹#›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83528101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6B9E558-1834-4F81-AD6B-60E30E6A70A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1D5EDF2-84DC-4833-81EF-91E88D90418F}" type="datetimeFigureOut">
              <a:rPr lang="pt-BR"/>
              <a:pPr>
                <a:defRPr/>
              </a:pPr>
              <a:t>05/07/2021</a:t>
            </a:fld>
            <a:endParaRPr lang="pt-B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0AC69A5-4A80-464F-9134-63B271D6CB8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3E1394D-A2EB-4B15-BF21-7CBDB9EC060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A0033B9-D62C-4CBF-9250-8FB3685A47F8}" type="slidenum">
              <a:rPr lang="pt-BR" altLang="pt-BR"/>
              <a:pPr/>
              <a:t>‹#›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407326896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1C981EFE-E2BB-4AA6-B951-B58DA364A09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8C540AA-0CF1-48DA-AB22-262BACA7461A}" type="datetimeFigureOut">
              <a:rPr lang="pt-BR"/>
              <a:pPr>
                <a:defRPr/>
              </a:pPr>
              <a:t>05/07/2021</a:t>
            </a:fld>
            <a:endParaRPr lang="pt-BR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21D1AF71-FF54-4C00-BEB7-411DFB34236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2E777164-6D49-48E4-BC75-2D2DD0D3057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A9C7E23-EF2B-4CD0-8B2C-A2EAA3A96EF5}" type="slidenum">
              <a:rPr lang="pt-BR" altLang="pt-BR"/>
              <a:pPr/>
              <a:t>‹#›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0752144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92B96D-2AF0-478F-933F-07F7CFC64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9416FF0-4972-444F-9596-0D3DB469F9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B62401C9-273D-4C9D-8957-984C097EEE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7A0911A-2DAD-480B-87F0-51A20923BA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@2020 FIA LABDATA. Copyright all rights reserved.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2189F4B-8A4F-4301-9ED9-D98F397669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labdata.fia.com.br</a:t>
            </a:r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BFF68CA-892C-4A00-B2E2-83ADCE4A0D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B8526-A7DF-44F1-A0A0-E2C9088E1528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379060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725A80F1-B557-4E06-9CAB-F743B7E2DA1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B8A4868-EF29-4555-8A53-7428EFF1D99F}" type="datetimeFigureOut">
              <a:rPr lang="pt-BR"/>
              <a:pPr>
                <a:defRPr/>
              </a:pPr>
              <a:t>05/07/2021</a:t>
            </a:fld>
            <a:endParaRPr lang="pt-BR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9F0AA487-23F4-468E-96D0-CD2D310B03D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1530E621-2BA6-4357-AC5A-5AD359F00A5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D7D0205-13AA-4443-B049-336B1AAE5E20}" type="slidenum">
              <a:rPr lang="pt-BR" altLang="pt-BR"/>
              <a:pPr/>
              <a:t>‹#›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82671983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896ED5E8-1E1F-49EC-849C-B7F49581E80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5800936-8B0A-4ED5-8B14-73D25261D7CF}" type="datetimeFigureOut">
              <a:rPr lang="pt-BR"/>
              <a:pPr>
                <a:defRPr/>
              </a:pPr>
              <a:t>05/07/2021</a:t>
            </a:fld>
            <a:endParaRPr lang="pt-BR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9DB9A835-B021-4A69-8D31-8BB43B25D75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331DFD2E-2D1D-4163-83B4-B08F28FD164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667A015-334A-4AA5-B76C-74D68D66ECD7}" type="slidenum">
              <a:rPr lang="pt-BR" altLang="pt-BR"/>
              <a:pPr/>
              <a:t>‹#›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99268670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381F416-40A7-4775-8659-9D6F103E229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5327B3B-90E4-4F0E-96D2-6AFE6687E46F}" type="datetimeFigureOut">
              <a:rPr lang="pt-BR"/>
              <a:pPr>
                <a:defRPr/>
              </a:pPr>
              <a:t>05/07/2021</a:t>
            </a:fld>
            <a:endParaRPr lang="pt-B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0FA3020-34EA-4C65-A0CE-0DDE386E2B4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911F426-A429-43B9-8E33-7EECD16C6DB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0A3E6E7-7C8E-4669-A572-58DF3C01487D}" type="slidenum">
              <a:rPr lang="pt-BR" altLang="pt-BR"/>
              <a:pPr/>
              <a:t>‹#›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12173810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pt-BR" noProof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90EF4DF-90F0-418F-A027-D39F9ED92A4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A9CC0B8-D484-4010-92D2-C2579E11D138}" type="datetimeFigureOut">
              <a:rPr lang="pt-BR"/>
              <a:pPr>
                <a:defRPr/>
              </a:pPr>
              <a:t>05/07/2021</a:t>
            </a:fld>
            <a:endParaRPr lang="pt-B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444EE18-DB98-4C94-A401-63A4A583398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2E7D4EF-CBCF-4588-9261-69FB745FB45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116B84B-94CF-4239-BDF1-CAB4D3AC203B}" type="slidenum">
              <a:rPr lang="pt-BR" altLang="pt-BR"/>
              <a:pPr/>
              <a:t>‹#›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41418978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002F1200-8E86-4F0F-BCC0-ECD2E74A636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0CF51D7-B87F-4231-9662-8A7C1905BDA5}" type="datetimeFigureOut">
              <a:rPr lang="pt-BR"/>
              <a:pPr>
                <a:defRPr/>
              </a:pPr>
              <a:t>05/07/2021</a:t>
            </a:fld>
            <a:endParaRPr lang="pt-BR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BE927521-4719-4579-BF64-96C78F5BE2B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540000F1-B65F-4203-95DC-64B36BD0F7D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DD8A979-3330-4BBF-BB0A-F769C2339CD3}" type="slidenum">
              <a:rPr lang="pt-BR" altLang="pt-BR"/>
              <a:pPr/>
              <a:t>‹#›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91063684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332AA37A-CD32-43AC-9F7E-253E621C0EC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61E011B-0825-45DD-BBE9-6DAB7EAFA76C}" type="datetimeFigureOut">
              <a:rPr lang="pt-BR"/>
              <a:pPr>
                <a:defRPr/>
              </a:pPr>
              <a:t>05/07/2021</a:t>
            </a:fld>
            <a:endParaRPr lang="pt-BR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54A2CA16-1E7D-4CFC-A7EF-1E9133258C1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D0DE3699-9C0E-4628-83C1-7087BC33BA1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D33FE63-E8EE-4C99-B845-6907911A8CD6}" type="slidenum">
              <a:rPr lang="pt-BR" altLang="pt-BR"/>
              <a:pPr/>
              <a:t>‹#›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29827196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EF6EAA-4E06-4408-B3EC-0EB395A6E8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6C8F12E-79BA-499C-B6F7-44001FE88A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979B9F35-DC8D-4441-8173-70108EF013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A0B3950-5B27-4F1D-A58E-8717968AA5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3D278AB4-08CF-4C9D-9092-477BA2890D0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72D2442F-3EF2-4D4D-B104-90565C5EB2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@2020 FIA LABDATA. Copyright all rights reserved.</a:t>
            </a:r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0252A0B8-9F20-44DB-9508-C4AEB83194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labdata.fia.com.br</a:t>
            </a:r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AA4F7A9A-8E80-4E7F-A3FC-97E9B7A02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B8526-A7DF-44F1-A0A0-E2C9088E1528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057493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2106FF-21A7-4166-8319-567BFEBA0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66C84C2D-443B-41E7-870C-BD9061D751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@2020 FIA LABDATA. Copyright all rights reserved.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CE871DBC-8C7E-4790-A074-FC7CF74FD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labdata.fia.com.br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1578BE79-9371-482D-B61E-EA546C86E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B8526-A7DF-44F1-A0A0-E2C9088E1528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930066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C6CFFAD7-E6C6-46C1-B5BB-817A54DEA5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@2020 FIA LABDATA. Copyright all rights reserved.</a:t>
            </a:r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5E9A653A-9CBD-4578-9DFB-865325E6CB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labdata.fia.com.br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92D0B2D-1966-42CB-AEE8-C713626828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B8526-A7DF-44F1-A0A0-E2C9088E1528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904111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C770A50-D06D-4105-8048-B11E8CBED8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A999CF1-C8F4-4CFD-B5F6-F1E1CF44E1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45658EB-1D49-4F88-9830-F607BC5F4A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0002697-4E19-4C42-AFAC-8BEF8FD755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@2020 FIA LABDATA. Copyright all rights reserved.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DFEE884-A0F2-48DB-BA6E-D58E3438D6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labdata.fia.com.br</a:t>
            </a:r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C66D9C5-2EEA-4428-9090-31AC84351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B8526-A7DF-44F1-A0A0-E2C9088E1528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142339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85FE8F-00CA-445E-BF25-C8DAC77E5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0867159A-446E-4F5D-98C3-E4556E4A3A8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A26234A-4931-4C7A-BD8E-599A6D5D85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69C5AE97-0A0D-45D5-9F36-995E18A088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@2020 FIA LABDATA. Copyright all rights reserved.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AFF6FF8-A225-4D65-B4D2-40C6552CAD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labdata.fia.com.br</a:t>
            </a:r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6B29670-B4A8-4F96-A599-1C62154F8A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B8526-A7DF-44F1-A0A0-E2C9088E1528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235759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image" Target="../media/image3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C5C3565C-D140-4C0C-92F9-F31FDB21F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DEC85DB-826E-4880-8EB7-61B52CC15F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1BE5735-FB17-4D51-86BB-86683FBBE7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pt-BR"/>
              <a:t>@2020 FIA LABDATA. Copyright all rights reserved.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6708B36-E06F-44CB-9761-AC85A8BEC5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pt-BR"/>
              <a:t>labdata.fia.com.br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44006AA-26E9-4FDB-B981-0283554DAE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FB8526-A7DF-44F1-A0A0-E2C9088E1528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503803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C5C3565C-D140-4C0C-92F9-F31FDB21F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DEC85DB-826E-4880-8EB7-61B52CC15F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1BE5735-FB17-4D51-86BB-86683FBBE7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pt-BR"/>
              <a:t>@2020 FIA LABDATA. Copyright all rights reserved.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6708B36-E06F-44CB-9761-AC85A8BEC5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pt-BR"/>
              <a:t>labdata.fia.com.br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44006AA-26E9-4FDB-B981-0283554DAE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FB8526-A7DF-44F1-A0A0-E2C9088E1528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673981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720" r:id="rId12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4" descr="g2_text.png">
            <a:extLst>
              <a:ext uri="{FF2B5EF4-FFF2-40B4-BE49-F238E27FC236}">
                <a16:creationId xmlns:a16="http://schemas.microsoft.com/office/drawing/2014/main" id="{98E73DCA-0C27-437A-A637-7FECE61C0B7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384"/>
          <a:stretch>
            <a:fillRect/>
          </a:stretch>
        </p:blipFill>
        <p:spPr bwMode="auto">
          <a:xfrm>
            <a:off x="-9076267" y="6129338"/>
            <a:ext cx="21268267" cy="728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1258" name="Rectangle 5">
            <a:extLst>
              <a:ext uri="{FF2B5EF4-FFF2-40B4-BE49-F238E27FC236}">
                <a16:creationId xmlns:a16="http://schemas.microsoft.com/office/drawing/2014/main" id="{7151384C-B8FD-4EB9-AD90-2C61E52B8E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80085" y="6281738"/>
            <a:ext cx="2211916" cy="576262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  <a:miter lim="800000"/>
            <a:headEnd/>
            <a:tailEnd/>
          </a:ln>
        </p:spPr>
        <p:txBody>
          <a:bodyPr/>
          <a:lstStyle/>
          <a:p>
            <a:pPr algn="ctr" defTabSz="457200">
              <a:defRPr/>
            </a:pPr>
            <a:endParaRPr lang="pt-BR" sz="1800" b="0">
              <a:latin typeface="Arial" charset="0"/>
            </a:endParaRPr>
          </a:p>
        </p:txBody>
      </p:sp>
      <p:pic>
        <p:nvPicPr>
          <p:cNvPr id="5124" name="Picture 7" descr="MD2.png">
            <a:extLst>
              <a:ext uri="{FF2B5EF4-FFF2-40B4-BE49-F238E27FC236}">
                <a16:creationId xmlns:a16="http://schemas.microsoft.com/office/drawing/2014/main" id="{ACF5A3E7-17FD-4FDE-845C-37C1056AE5D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950"/>
          <a:stretch>
            <a:fillRect/>
          </a:stretch>
        </p:blipFill>
        <p:spPr bwMode="auto">
          <a:xfrm>
            <a:off x="9469967" y="6456363"/>
            <a:ext cx="2667000" cy="309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39718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8F5E5620-0198-4644-92C2-2DA07A6B084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pt-BR" altLang="pt-BR"/>
              <a:t>Clique para editar o estilo do título mestre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B0190F08-F6C3-4F53-A39E-CF6F05C1657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t-BR" altLang="pt-BR"/>
              <a:t>Clique para editar os estilos do texto mestre</a:t>
            </a:r>
          </a:p>
          <a:p>
            <a:pPr lvl="1"/>
            <a:r>
              <a:rPr lang="pt-BR" altLang="pt-BR"/>
              <a:t>Segundo nível</a:t>
            </a:r>
          </a:p>
          <a:p>
            <a:pPr lvl="2"/>
            <a:r>
              <a:rPr lang="pt-BR" altLang="pt-BR"/>
              <a:t>Terceiro nível</a:t>
            </a:r>
          </a:p>
          <a:p>
            <a:pPr lvl="3"/>
            <a:r>
              <a:rPr lang="pt-BR" altLang="pt-BR"/>
              <a:t>Quarto nível</a:t>
            </a:r>
          </a:p>
          <a:p>
            <a:pPr lvl="4"/>
            <a:r>
              <a:rPr lang="pt-BR" altLang="pt-BR"/>
              <a:t>Quinto nível</a:t>
            </a:r>
          </a:p>
        </p:txBody>
      </p:sp>
      <p:sp>
        <p:nvSpPr>
          <p:cNvPr id="324612" name="Rectangle 4">
            <a:extLst>
              <a:ext uri="{FF2B5EF4-FFF2-40B4-BE49-F238E27FC236}">
                <a16:creationId xmlns:a16="http://schemas.microsoft.com/office/drawing/2014/main" id="{1F6C98F4-7CC7-42F3-90ED-FFE51E0D4FE8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lnSpc>
                <a:spcPct val="100000"/>
              </a:lnSpc>
              <a:defRPr sz="1400" i="1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05AE7518-2C75-47C7-8B3B-755122F0C88D}" type="datetimeFigureOut">
              <a:rPr lang="pt-BR"/>
              <a:pPr>
                <a:defRPr/>
              </a:pPr>
              <a:t>05/07/2021</a:t>
            </a:fld>
            <a:endParaRPr lang="pt-BR"/>
          </a:p>
        </p:txBody>
      </p:sp>
      <p:sp>
        <p:nvSpPr>
          <p:cNvPr id="324613" name="Rectangle 5">
            <a:extLst>
              <a:ext uri="{FF2B5EF4-FFF2-40B4-BE49-F238E27FC236}">
                <a16:creationId xmlns:a16="http://schemas.microsoft.com/office/drawing/2014/main" id="{6BC0357A-EC49-4080-AE7A-5A592C97E1E9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defRPr sz="1400" i="1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324614" name="Rectangle 6">
            <a:extLst>
              <a:ext uri="{FF2B5EF4-FFF2-40B4-BE49-F238E27FC236}">
                <a16:creationId xmlns:a16="http://schemas.microsoft.com/office/drawing/2014/main" id="{842C69EB-7E9E-4985-8C24-58F9121C769A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9448800" y="6553200"/>
            <a:ext cx="2844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defRPr sz="1400" i="1">
                <a:solidFill>
                  <a:srgbClr val="0066CC"/>
                </a:solidFill>
                <a:latin typeface="Arial" panose="020B0604020202020204" pitchFamily="34" charset="0"/>
              </a:defRPr>
            </a:lvl1pPr>
          </a:lstStyle>
          <a:p>
            <a:fld id="{732C70BD-74EA-494D-A2E1-6ECF8195F54C}" type="slidenum">
              <a:rPr lang="pt-BR" altLang="pt-BR"/>
              <a:pPr/>
              <a:t>‹#›</a:t>
            </a:fld>
            <a:endParaRPr lang="pt-BR" altLang="pt-BR"/>
          </a:p>
        </p:txBody>
      </p:sp>
      <p:sp>
        <p:nvSpPr>
          <p:cNvPr id="324615" name="Line 7">
            <a:extLst>
              <a:ext uri="{FF2B5EF4-FFF2-40B4-BE49-F238E27FC236}">
                <a16:creationId xmlns:a16="http://schemas.microsoft.com/office/drawing/2014/main" id="{F16DB879-73E1-40C6-82BF-9ED28AED8AA7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508000" y="6629400"/>
            <a:ext cx="11379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defRPr/>
            </a:pPr>
            <a:endParaRPr lang="pt-BR" sz="1800">
              <a:cs typeface="+mn-cs"/>
            </a:endParaRPr>
          </a:p>
        </p:txBody>
      </p:sp>
      <p:sp>
        <p:nvSpPr>
          <p:cNvPr id="324616" name="Rectangle 8">
            <a:extLst>
              <a:ext uri="{FF2B5EF4-FFF2-40B4-BE49-F238E27FC236}">
                <a16:creationId xmlns:a16="http://schemas.microsoft.com/office/drawing/2014/main" id="{24AF4101-5E3B-4E4B-90C3-35A2034BD1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6400" y="6619875"/>
            <a:ext cx="108712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l">
              <a:lnSpc>
                <a:spcPct val="100000"/>
              </a:lnSpc>
              <a:defRPr/>
            </a:pPr>
            <a:r>
              <a:rPr lang="pt-BR" sz="1000" b="1" dirty="0">
                <a:solidFill>
                  <a:schemeClr val="tx1"/>
                </a:solidFill>
                <a:latin typeface="Arial" charset="0"/>
                <a:cs typeface="+mn-cs"/>
              </a:rPr>
              <a:t>Karin Ayumi Tamura - </a:t>
            </a:r>
            <a:r>
              <a:rPr lang="pt-BR" sz="1000" b="1" u="sng" dirty="0">
                <a:solidFill>
                  <a:srgbClr val="0000FF"/>
                </a:solidFill>
                <a:latin typeface="Arial" charset="0"/>
                <a:cs typeface="+mn-cs"/>
              </a:rPr>
              <a:t>karin@marketdata.com.br</a:t>
            </a:r>
            <a:r>
              <a:rPr lang="pt-BR" sz="1000" b="1" dirty="0">
                <a:solidFill>
                  <a:schemeClr val="tx1"/>
                </a:solidFill>
                <a:latin typeface="Arial" charset="0"/>
                <a:cs typeface="+mn-cs"/>
              </a:rPr>
              <a:t>  ou </a:t>
            </a:r>
            <a:r>
              <a:rPr lang="pt-BR" sz="1000" b="1" u="sng" dirty="0">
                <a:solidFill>
                  <a:srgbClr val="0000FF"/>
                </a:solidFill>
                <a:latin typeface="Arial" charset="0"/>
                <a:cs typeface="+mn-cs"/>
              </a:rPr>
              <a:t>karinat@ime.usp.br</a:t>
            </a:r>
          </a:p>
        </p:txBody>
      </p:sp>
      <p:sp>
        <p:nvSpPr>
          <p:cNvPr id="324617" name="Line 9">
            <a:extLst>
              <a:ext uri="{FF2B5EF4-FFF2-40B4-BE49-F238E27FC236}">
                <a16:creationId xmlns:a16="http://schemas.microsoft.com/office/drawing/2014/main" id="{71D3D45E-03F0-474F-B15D-7470C99BFC8A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508000" y="1143000"/>
            <a:ext cx="11379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defRPr/>
            </a:pPr>
            <a:endParaRPr lang="pt-BR" sz="180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011122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6.jpeg"/><Relationship Id="rId5" Type="http://schemas.openxmlformats.org/officeDocument/2006/relationships/image" Target="../media/image1.png"/><Relationship Id="rId4" Type="http://schemas.openxmlformats.org/officeDocument/2006/relationships/image" Target="../media/image5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21.jpeg"/><Relationship Id="rId4" Type="http://schemas.openxmlformats.org/officeDocument/2006/relationships/image" Target="../media/image30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21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21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21.jpeg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21.jpeg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1.png"/><Relationship Id="rId4" Type="http://schemas.openxmlformats.org/officeDocument/2006/relationships/image" Target="../media/image21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21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image" Target="../media/image21.jpeg"/><Relationship Id="rId2" Type="http://schemas.openxmlformats.org/officeDocument/2006/relationships/image" Target="../media/image1.png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.png"/><Relationship Id="rId11" Type="http://schemas.openxmlformats.org/officeDocument/2006/relationships/image" Target="../media/image15.jpe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10" Type="http://schemas.openxmlformats.org/officeDocument/2006/relationships/image" Target="../media/image14.jpe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21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21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21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21.jpeg"/><Relationship Id="rId4" Type="http://schemas.openxmlformats.org/officeDocument/2006/relationships/image" Target="../media/image38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21.jpeg"/><Relationship Id="rId4" Type="http://schemas.openxmlformats.org/officeDocument/2006/relationships/image" Target="../media/image4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1.png"/><Relationship Id="rId4" Type="http://schemas.openxmlformats.org/officeDocument/2006/relationships/image" Target="../media/image21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1.png"/><Relationship Id="rId4" Type="http://schemas.openxmlformats.org/officeDocument/2006/relationships/image" Target="../media/image2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1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21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21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1.png"/><Relationship Id="rId4" Type="http://schemas.openxmlformats.org/officeDocument/2006/relationships/image" Target="../media/image21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21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21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21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21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2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21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21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21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6.png"/><Relationship Id="rId4" Type="http://schemas.openxmlformats.org/officeDocument/2006/relationships/image" Target="../media/image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em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1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7.em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8.emf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jpe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jpe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jpe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jpe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21.jpe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1.png"/><Relationship Id="rId4" Type="http://schemas.openxmlformats.org/officeDocument/2006/relationships/image" Target="../media/image2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dwIGfhhgKOc&amp;feature=youtu.be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2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qYSdjUPCwwY&amp;feature=youtu.be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2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8DEB13A9-B95A-4F1B-8FF3-2E47C5B5515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147" b="57301"/>
          <a:stretch/>
        </p:blipFill>
        <p:spPr>
          <a:xfrm>
            <a:off x="3713871" y="90096"/>
            <a:ext cx="8478129" cy="6767904"/>
          </a:xfrm>
          <a:prstGeom prst="rect">
            <a:avLst/>
          </a:prstGeom>
        </p:spPr>
      </p:pic>
      <p:grpSp>
        <p:nvGrpSpPr>
          <p:cNvPr id="56" name="Google Shape;56;p13"/>
          <p:cNvGrpSpPr/>
          <p:nvPr/>
        </p:nvGrpSpPr>
        <p:grpSpPr>
          <a:xfrm>
            <a:off x="-3251199" y="-304800"/>
            <a:ext cx="10893700" cy="7467600"/>
            <a:chOff x="-2438400" y="-228600"/>
            <a:chExt cx="8170275" cy="5600700"/>
          </a:xfrm>
        </p:grpSpPr>
        <p:grpSp>
          <p:nvGrpSpPr>
            <p:cNvPr id="57" name="Google Shape;57;p13"/>
            <p:cNvGrpSpPr/>
            <p:nvPr/>
          </p:nvGrpSpPr>
          <p:grpSpPr>
            <a:xfrm>
              <a:off x="-2438400" y="0"/>
              <a:ext cx="8017875" cy="5372100"/>
              <a:chOff x="-2438400" y="0"/>
              <a:chExt cx="8017875" cy="5372100"/>
            </a:xfrm>
          </p:grpSpPr>
          <p:pic>
            <p:nvPicPr>
              <p:cNvPr id="58" name="Google Shape;58;p13"/>
              <p:cNvPicPr preferRelativeResize="0"/>
              <p:nvPr/>
            </p:nvPicPr>
            <p:blipFill rotWithShape="1">
              <a:blip r:embed="rId4">
                <a:alphaModFix/>
              </a:blip>
              <a:srcRect l="-43947"/>
              <a:stretch/>
            </p:blipFill>
            <p:spPr>
              <a:xfrm rot="10800000" flipH="1">
                <a:off x="-2438400" y="0"/>
                <a:ext cx="7987800" cy="5143500"/>
              </a:xfrm>
              <a:prstGeom prst="trapezoid">
                <a:avLst>
                  <a:gd name="adj" fmla="val 41313"/>
                </a:avLst>
              </a:prstGeom>
              <a:noFill/>
              <a:ln>
                <a:noFill/>
              </a:ln>
            </p:spPr>
          </p:pic>
          <p:cxnSp>
            <p:nvCxnSpPr>
              <p:cNvPr id="59" name="Google Shape;59;p13"/>
              <p:cNvCxnSpPr/>
              <p:nvPr/>
            </p:nvCxnSpPr>
            <p:spPr>
              <a:xfrm flipH="1">
                <a:off x="3371775" y="0"/>
                <a:ext cx="2207700" cy="537210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6ADBD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60" name="Google Shape;60;p13"/>
            <p:cNvCxnSpPr/>
            <p:nvPr/>
          </p:nvCxnSpPr>
          <p:spPr>
            <a:xfrm flipH="1">
              <a:off x="3524175" y="-228600"/>
              <a:ext cx="2207700" cy="5372100"/>
            </a:xfrm>
            <a:prstGeom prst="straightConnector1">
              <a:avLst/>
            </a:prstGeom>
            <a:noFill/>
            <a:ln w="19050" cap="flat" cmpd="sng">
              <a:solidFill>
                <a:srgbClr val="6ADBD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14" name="Google Shape;62;p13">
            <a:extLst>
              <a:ext uri="{FF2B5EF4-FFF2-40B4-BE49-F238E27FC236}">
                <a16:creationId xmlns:a16="http://schemas.microsoft.com/office/drawing/2014/main" id="{36603DFB-8F0B-4DA6-B6E3-1EB91A394022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5325530" y="1708094"/>
            <a:ext cx="6845633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" name="Agrupar 15">
            <a:extLst>
              <a:ext uri="{FF2B5EF4-FFF2-40B4-BE49-F238E27FC236}">
                <a16:creationId xmlns:a16="http://schemas.microsoft.com/office/drawing/2014/main" id="{9684D99A-72DF-4D5F-8D9A-5736DBDA7732}"/>
              </a:ext>
            </a:extLst>
          </p:cNvPr>
          <p:cNvGrpSpPr/>
          <p:nvPr/>
        </p:nvGrpSpPr>
        <p:grpSpPr>
          <a:xfrm>
            <a:off x="16118" y="27970"/>
            <a:ext cx="5266000" cy="5143500"/>
            <a:chOff x="4063978" y="94597"/>
            <a:chExt cx="2977228" cy="2308431"/>
          </a:xfrm>
        </p:grpSpPr>
        <p:sp>
          <p:nvSpPr>
            <p:cNvPr id="17" name="Retângulo 16">
              <a:extLst>
                <a:ext uri="{FF2B5EF4-FFF2-40B4-BE49-F238E27FC236}">
                  <a16:creationId xmlns:a16="http://schemas.microsoft.com/office/drawing/2014/main" id="{AE5BFAF2-8E54-436D-B6EE-98DEE8DABB4E}"/>
                </a:ext>
              </a:extLst>
            </p:cNvPr>
            <p:cNvSpPr/>
            <p:nvPr/>
          </p:nvSpPr>
          <p:spPr>
            <a:xfrm rot="10800000">
              <a:off x="4063978" y="94597"/>
              <a:ext cx="2977228" cy="2308431"/>
            </a:xfrm>
            <a:prstGeom prst="rect">
              <a:avLst/>
            </a:prstGeom>
            <a:solidFill>
              <a:srgbClr val="6ADB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18" name="Google Shape;62;p13">
              <a:extLst>
                <a:ext uri="{FF2B5EF4-FFF2-40B4-BE49-F238E27FC236}">
                  <a16:creationId xmlns:a16="http://schemas.microsoft.com/office/drawing/2014/main" id="{64E7C09F-0341-482E-BCB1-79FB64B2AB76}"/>
                </a:ext>
              </a:extLst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0800000" flipH="1">
              <a:off x="4126949" y="96004"/>
              <a:ext cx="2027620" cy="140728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1" name="Imagem 20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494631" y="5145192"/>
            <a:ext cx="2523075" cy="485196"/>
          </a:xfrm>
          <a:prstGeom prst="roundRect">
            <a:avLst/>
          </a:prstGeom>
        </p:spPr>
      </p:pic>
      <p:sp>
        <p:nvSpPr>
          <p:cNvPr id="19" name="CaixaDeTexto 18">
            <a:extLst>
              <a:ext uri="{FF2B5EF4-FFF2-40B4-BE49-F238E27FC236}">
                <a16:creationId xmlns:a16="http://schemas.microsoft.com/office/drawing/2014/main" id="{D4206D57-4289-4686-B01A-A6F964A3E2E4}"/>
              </a:ext>
            </a:extLst>
          </p:cNvPr>
          <p:cNvSpPr txBox="1"/>
          <p:nvPr/>
        </p:nvSpPr>
        <p:spPr>
          <a:xfrm>
            <a:off x="1501003" y="1299589"/>
            <a:ext cx="4252159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200" b="1" kern="0" dirty="0">
                <a:solidFill>
                  <a:srgbClr val="666666"/>
                </a:solidFill>
                <a:latin typeface="Open Sans"/>
              </a:rPr>
              <a:t>Analytics &amp; </a:t>
            </a:r>
            <a:r>
              <a:rPr lang="pt-BR" sz="3200" b="1" kern="0">
                <a:solidFill>
                  <a:srgbClr val="666666"/>
                </a:solidFill>
                <a:latin typeface="Open Sans"/>
              </a:rPr>
              <a:t>Inteligência Artificial</a:t>
            </a:r>
            <a:endParaRPr lang="da-DK" sz="3200" b="1" kern="0" dirty="0">
              <a:solidFill>
                <a:srgbClr val="666666"/>
              </a:solidFill>
              <a:latin typeface="Open Sans"/>
            </a:endParaRPr>
          </a:p>
        </p:txBody>
      </p:sp>
      <p:sp>
        <p:nvSpPr>
          <p:cNvPr id="20" name="Title Placeholder 1">
            <a:extLst>
              <a:ext uri="{FF2B5EF4-FFF2-40B4-BE49-F238E27FC236}">
                <a16:creationId xmlns:a16="http://schemas.microsoft.com/office/drawing/2014/main" id="{76410136-CF8C-4C03-A0DD-3786B0E17DD3}"/>
              </a:ext>
            </a:extLst>
          </p:cNvPr>
          <p:cNvSpPr txBox="1">
            <a:spLocks/>
          </p:cNvSpPr>
          <p:nvPr/>
        </p:nvSpPr>
        <p:spPr>
          <a:xfrm>
            <a:off x="391013" y="3671891"/>
            <a:ext cx="4891105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>
              <a:defRPr lang="pt-BR"/>
            </a:defPPr>
            <a:lvl1pPr defTabSz="1219170">
              <a:buClr>
                <a:srgbClr val="000000"/>
              </a:buClr>
              <a:defRPr sz="1867" b="1" kern="0">
                <a:solidFill>
                  <a:srgbClr val="666666"/>
                </a:solidFill>
                <a:latin typeface="Open Sans"/>
                <a:ea typeface="Open Sans"/>
                <a:cs typeface="Open Sans"/>
              </a:defRPr>
            </a:lvl1pPr>
          </a:lstStyle>
          <a:p>
            <a:r>
              <a:rPr lang="en-US" sz="2000" b="0" dirty="0" err="1"/>
              <a:t>Tema</a:t>
            </a:r>
            <a:r>
              <a:rPr lang="en-US" sz="2000" b="0" dirty="0"/>
              <a:t> da aula</a:t>
            </a:r>
          </a:p>
          <a:p>
            <a:r>
              <a:rPr lang="en-US" sz="2000"/>
              <a:t>Regressão Logística</a:t>
            </a:r>
            <a:endParaRPr lang="en-US" sz="1600" b="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tângulo 11">
            <a:extLst>
              <a:ext uri="{FF2B5EF4-FFF2-40B4-BE49-F238E27FC236}">
                <a16:creationId xmlns:a16="http://schemas.microsoft.com/office/drawing/2014/main" id="{435B2EEF-5093-46D9-A91E-E882732C5295}"/>
              </a:ext>
            </a:extLst>
          </p:cNvPr>
          <p:cNvSpPr/>
          <p:nvPr/>
        </p:nvSpPr>
        <p:spPr>
          <a:xfrm>
            <a:off x="0" y="2010002"/>
            <a:ext cx="8865978" cy="2231408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F1024DDB-35A6-47F9-99BC-9F820E220D97}"/>
              </a:ext>
            </a:extLst>
          </p:cNvPr>
          <p:cNvSpPr txBox="1">
            <a:spLocks/>
          </p:cNvSpPr>
          <p:nvPr/>
        </p:nvSpPr>
        <p:spPr>
          <a:xfrm>
            <a:off x="278296" y="828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pt-BR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Case: 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Doenças Cardíacas</a:t>
            </a: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1. INTRODUÇÃO | </a:t>
            </a:r>
            <a:r>
              <a:rPr lang="pt-BR" sz="11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REGRESSÃO LOGÍSTICA</a:t>
            </a:r>
            <a:endParaRPr lang="en-US" sz="11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D71B277A-117B-4466-BD2D-38CD08BC9777}"/>
              </a:ext>
            </a:extLst>
          </p:cNvPr>
          <p:cNvSpPr txBox="1"/>
          <p:nvPr/>
        </p:nvSpPr>
        <p:spPr>
          <a:xfrm>
            <a:off x="278295" y="2087267"/>
            <a:ext cx="837900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solidFill>
                  <a:srgbClr val="434343"/>
                </a:solidFill>
                <a:latin typeface="Open Sans" panose="020B0604020202020204"/>
              </a:rPr>
              <a:t>Exemplo</a:t>
            </a:r>
          </a:p>
          <a:p>
            <a:r>
              <a:rPr lang="pt-BR" sz="1600" dirty="0">
                <a:solidFill>
                  <a:srgbClr val="434343"/>
                </a:solidFill>
                <a:latin typeface="Open Sans" panose="020B0604020202020204"/>
              </a:rPr>
              <a:t>Identificar a probabilidade de um paciente ter </a:t>
            </a:r>
            <a:r>
              <a:rPr lang="pt-BR" sz="1600">
                <a:solidFill>
                  <a:srgbClr val="434343"/>
                </a:solidFill>
                <a:latin typeface="Open Sans" panose="020B0604020202020204"/>
              </a:rPr>
              <a:t>problemas coronarianos, de </a:t>
            </a:r>
            <a:r>
              <a:rPr lang="pt-BR" sz="1600" dirty="0">
                <a:solidFill>
                  <a:srgbClr val="434343"/>
                </a:solidFill>
                <a:latin typeface="Open Sans" panose="020B0604020202020204"/>
              </a:rPr>
              <a:t>acordo com seu hábito de vida: quantidade de horas de sono, quantidade de refeições diárias, frequência de consumo de frituras, frequência de consumo de doces, frequência de exercícios físicos, valor de colesterol total, valor </a:t>
            </a:r>
            <a:r>
              <a:rPr lang="pt-BR" sz="1600">
                <a:solidFill>
                  <a:srgbClr val="434343"/>
                </a:solidFill>
                <a:latin typeface="Open Sans" panose="020B0604020202020204"/>
              </a:rPr>
              <a:t>de triglicérides </a:t>
            </a:r>
            <a:r>
              <a:rPr lang="pt-BR" sz="1600" dirty="0">
                <a:solidFill>
                  <a:srgbClr val="434343"/>
                </a:solidFill>
                <a:latin typeface="Open Sans" panose="020B0604020202020204"/>
              </a:rPr>
              <a:t>etc.</a:t>
            </a:r>
          </a:p>
          <a:p>
            <a:endParaRPr lang="pt-BR" sz="1600" dirty="0">
              <a:solidFill>
                <a:srgbClr val="434343"/>
              </a:solidFill>
              <a:latin typeface="Open Sans" panose="020B0604020202020204"/>
            </a:endParaRPr>
          </a:p>
          <a:p>
            <a:r>
              <a:rPr lang="pt-BR" sz="1600" b="1" dirty="0">
                <a:solidFill>
                  <a:srgbClr val="434343"/>
                </a:solidFill>
                <a:latin typeface="Open Sans" panose="020B0604020202020204"/>
              </a:rPr>
              <a:t>Aplicação</a:t>
            </a:r>
          </a:p>
          <a:p>
            <a:r>
              <a:rPr lang="pt-BR" sz="1600">
                <a:solidFill>
                  <a:srgbClr val="434343"/>
                </a:solidFill>
                <a:latin typeface="Open Sans" panose="020B0604020202020204"/>
              </a:rPr>
              <a:t>Área Médica</a:t>
            </a:r>
            <a:endParaRPr lang="pt-BR" sz="1600" dirty="0">
              <a:solidFill>
                <a:srgbClr val="434343"/>
              </a:solidFill>
              <a:latin typeface="Open Sans" panose="020B0604020202020204"/>
            </a:endParaRPr>
          </a:p>
        </p:txBody>
      </p:sp>
      <p:pic>
        <p:nvPicPr>
          <p:cNvPr id="5122" name="Picture 2" descr="Ecg Machine Reads 134">
            <a:extLst>
              <a:ext uri="{FF2B5EF4-FFF2-40B4-BE49-F238E27FC236}">
                <a16:creationId xmlns:a16="http://schemas.microsoft.com/office/drawing/2014/main" id="{9BE97F78-F94C-47D3-988B-CD045AA7B4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5978" y="2010002"/>
            <a:ext cx="3340719" cy="2224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Espaço Reservado para Data 5">
            <a:extLst>
              <a:ext uri="{FF2B5EF4-FFF2-40B4-BE49-F238E27FC236}">
                <a16:creationId xmlns:a16="http://schemas.microsoft.com/office/drawing/2014/main" id="{5119692D-34C4-45A3-9773-110B1A53490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CB5C0C32-CD37-4A6E-8C20-17DA0D9E0E5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6355275" y="6391430"/>
            <a:ext cx="1705361" cy="341672"/>
          </a:xfrm>
          <a:prstGeom prst="rect">
            <a:avLst/>
          </a:prstGeom>
        </p:spPr>
      </p:pic>
      <p:pic>
        <p:nvPicPr>
          <p:cNvPr id="15" name="Google Shape;62;p13">
            <a:extLst>
              <a:ext uri="{FF2B5EF4-FFF2-40B4-BE49-F238E27FC236}">
                <a16:creationId xmlns:a16="http://schemas.microsoft.com/office/drawing/2014/main" id="{A9C208EB-EBF4-46FC-8513-A803D8E2325B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9542770" y="4722638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Espaço Reservado para Número de Slide 4">
            <a:extLst>
              <a:ext uri="{FF2B5EF4-FFF2-40B4-BE49-F238E27FC236}">
                <a16:creationId xmlns:a16="http://schemas.microsoft.com/office/drawing/2014/main" id="{C88CB42E-3E51-45B8-A2F1-CE1BE3DFCA85}"/>
              </a:ext>
            </a:extLst>
          </p:cNvPr>
          <p:cNvSpPr txBox="1">
            <a:spLocks/>
          </p:cNvSpPr>
          <p:nvPr/>
        </p:nvSpPr>
        <p:spPr>
          <a:xfrm>
            <a:off x="11436559" y="379620"/>
            <a:ext cx="399713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8FB8526-A7DF-44F1-A0A0-E2C9088E1528}" type="slidenum">
              <a:rPr lang="pt-BR" smtClean="0">
                <a:solidFill>
                  <a:srgbClr val="6ADBD9"/>
                </a:solidFill>
              </a:rPr>
              <a:pPr algn="ctr"/>
              <a:t>10</a:t>
            </a:fld>
            <a:endParaRPr lang="pt-BR" dirty="0">
              <a:solidFill>
                <a:srgbClr val="6ADBD9"/>
              </a:solidFill>
            </a:endParaRPr>
          </a:p>
        </p:txBody>
      </p:sp>
      <p:sp>
        <p:nvSpPr>
          <p:cNvPr id="19" name="Pentágono 18">
            <a:extLst>
              <a:ext uri="{FF2B5EF4-FFF2-40B4-BE49-F238E27FC236}">
                <a16:creationId xmlns:a16="http://schemas.microsoft.com/office/drawing/2014/main" id="{FA66B833-6ABA-459F-9B54-162E0AAD690C}"/>
              </a:ext>
            </a:extLst>
          </p:cNvPr>
          <p:cNvSpPr/>
          <p:nvPr/>
        </p:nvSpPr>
        <p:spPr>
          <a:xfrm>
            <a:off x="11498924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6ADBD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52501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tângulo 11">
            <a:extLst>
              <a:ext uri="{FF2B5EF4-FFF2-40B4-BE49-F238E27FC236}">
                <a16:creationId xmlns:a16="http://schemas.microsoft.com/office/drawing/2014/main" id="{342A8E78-15BD-4C7A-AD9B-2E659D5540A3}"/>
              </a:ext>
            </a:extLst>
          </p:cNvPr>
          <p:cNvSpPr/>
          <p:nvPr/>
        </p:nvSpPr>
        <p:spPr>
          <a:xfrm>
            <a:off x="0" y="2010002"/>
            <a:ext cx="8865703" cy="2231408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F1024DDB-35A6-47F9-99BC-9F820E220D97}"/>
              </a:ext>
            </a:extLst>
          </p:cNvPr>
          <p:cNvSpPr txBox="1">
            <a:spLocks/>
          </p:cNvSpPr>
          <p:nvPr/>
        </p:nvSpPr>
        <p:spPr>
          <a:xfrm>
            <a:off x="278296" y="82800"/>
            <a:ext cx="7325662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pt-BR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Case: 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Fraude na transação de cartão de crédito</a:t>
            </a: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1. INTRODUÇÃO | </a:t>
            </a:r>
            <a:r>
              <a:rPr lang="pt-BR" sz="11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REGRESSÃO LOGÍSTICA</a:t>
            </a:r>
            <a:endParaRPr lang="en-US" sz="11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D71B277A-117B-4466-BD2D-38CD08BC9777}"/>
              </a:ext>
            </a:extLst>
          </p:cNvPr>
          <p:cNvSpPr txBox="1"/>
          <p:nvPr/>
        </p:nvSpPr>
        <p:spPr>
          <a:xfrm>
            <a:off x="278295" y="2343998"/>
            <a:ext cx="837900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solidFill>
                  <a:srgbClr val="434343"/>
                </a:solidFill>
                <a:latin typeface="Open Sans" panose="020B0604020202020204"/>
              </a:rPr>
              <a:t>Exemplo</a:t>
            </a:r>
          </a:p>
          <a:p>
            <a:r>
              <a:rPr lang="pt-BR" sz="1600" dirty="0">
                <a:solidFill>
                  <a:srgbClr val="434343"/>
                </a:solidFill>
                <a:latin typeface="Open Sans" panose="020B0604020202020204"/>
              </a:rPr>
              <a:t>Identificar a probabilidade de uma transação de cartão de crédito ser </a:t>
            </a:r>
            <a:r>
              <a:rPr lang="pt-BR" sz="1600">
                <a:solidFill>
                  <a:srgbClr val="434343"/>
                </a:solidFill>
                <a:latin typeface="Open Sans" panose="020B0604020202020204"/>
              </a:rPr>
              <a:t>uma fraude, com </a:t>
            </a:r>
            <a:r>
              <a:rPr lang="pt-BR" sz="1600" dirty="0">
                <a:solidFill>
                  <a:srgbClr val="434343"/>
                </a:solidFill>
                <a:latin typeface="Open Sans" panose="020B0604020202020204"/>
              </a:rPr>
              <a:t>base em suas características.</a:t>
            </a:r>
          </a:p>
          <a:p>
            <a:endParaRPr lang="pt-BR" sz="1600" dirty="0">
              <a:solidFill>
                <a:srgbClr val="434343"/>
              </a:solidFill>
              <a:latin typeface="Open Sans" panose="020B0604020202020204"/>
            </a:endParaRPr>
          </a:p>
          <a:p>
            <a:r>
              <a:rPr lang="pt-BR" sz="1600" b="1" dirty="0">
                <a:solidFill>
                  <a:srgbClr val="434343"/>
                </a:solidFill>
                <a:latin typeface="Open Sans" panose="020B0604020202020204"/>
              </a:rPr>
              <a:t>Aplicação</a:t>
            </a:r>
          </a:p>
          <a:p>
            <a:r>
              <a:rPr lang="pt-BR" sz="1600" dirty="0">
                <a:solidFill>
                  <a:srgbClr val="434343"/>
                </a:solidFill>
                <a:latin typeface="Open Sans" panose="020B0604020202020204"/>
              </a:rPr>
              <a:t>Cartão </a:t>
            </a:r>
            <a:r>
              <a:rPr lang="pt-BR" sz="1600">
                <a:solidFill>
                  <a:srgbClr val="434343"/>
                </a:solidFill>
                <a:latin typeface="Open Sans" panose="020B0604020202020204"/>
              </a:rPr>
              <a:t>de Crédito</a:t>
            </a:r>
            <a:endParaRPr lang="pt-BR" sz="1600" dirty="0">
              <a:solidFill>
                <a:srgbClr val="434343"/>
              </a:solidFill>
              <a:latin typeface="Open Sans" panose="020B0604020202020204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8FC9352-6FEB-4CB7-8454-A66ACA85371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4622" y="2010002"/>
            <a:ext cx="3348000" cy="2232000"/>
          </a:xfrm>
          <a:prstGeom prst="rect">
            <a:avLst/>
          </a:prstGeom>
        </p:spPr>
      </p:pic>
      <p:sp>
        <p:nvSpPr>
          <p:cNvPr id="11" name="Espaço Reservado para Data 5">
            <a:extLst>
              <a:ext uri="{FF2B5EF4-FFF2-40B4-BE49-F238E27FC236}">
                <a16:creationId xmlns:a16="http://schemas.microsoft.com/office/drawing/2014/main" id="{7D1F81EC-F704-4B12-94E1-AA9F096EC48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484F8DAC-0BC6-4F99-B214-0F6C0A43052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6355275" y="6391430"/>
            <a:ext cx="1705361" cy="341672"/>
          </a:xfrm>
          <a:prstGeom prst="rect">
            <a:avLst/>
          </a:prstGeom>
        </p:spPr>
      </p:pic>
      <p:pic>
        <p:nvPicPr>
          <p:cNvPr id="15" name="Google Shape;62;p13">
            <a:extLst>
              <a:ext uri="{FF2B5EF4-FFF2-40B4-BE49-F238E27FC236}">
                <a16:creationId xmlns:a16="http://schemas.microsoft.com/office/drawing/2014/main" id="{0BFA5995-BCEE-4749-A037-DDB9B38F3347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9542770" y="4722638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Espaço Reservado para Número de Slide 4">
            <a:extLst>
              <a:ext uri="{FF2B5EF4-FFF2-40B4-BE49-F238E27FC236}">
                <a16:creationId xmlns:a16="http://schemas.microsoft.com/office/drawing/2014/main" id="{420F2359-AADA-4390-841E-EE096E46B55C}"/>
              </a:ext>
            </a:extLst>
          </p:cNvPr>
          <p:cNvSpPr txBox="1">
            <a:spLocks/>
          </p:cNvSpPr>
          <p:nvPr/>
        </p:nvSpPr>
        <p:spPr>
          <a:xfrm>
            <a:off x="11436559" y="379620"/>
            <a:ext cx="399713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8FB8526-A7DF-44F1-A0A0-E2C9088E1528}" type="slidenum">
              <a:rPr lang="pt-BR" smtClean="0">
                <a:solidFill>
                  <a:srgbClr val="6ADBD9"/>
                </a:solidFill>
              </a:rPr>
              <a:pPr algn="ctr"/>
              <a:t>11</a:t>
            </a:fld>
            <a:endParaRPr lang="pt-BR" dirty="0">
              <a:solidFill>
                <a:srgbClr val="6ADBD9"/>
              </a:solidFill>
            </a:endParaRPr>
          </a:p>
        </p:txBody>
      </p:sp>
      <p:sp>
        <p:nvSpPr>
          <p:cNvPr id="17" name="Pentágono 16">
            <a:extLst>
              <a:ext uri="{FF2B5EF4-FFF2-40B4-BE49-F238E27FC236}">
                <a16:creationId xmlns:a16="http://schemas.microsoft.com/office/drawing/2014/main" id="{ED6E19C7-28F7-4CA6-AF72-48FAD13CD8DF}"/>
              </a:ext>
            </a:extLst>
          </p:cNvPr>
          <p:cNvSpPr/>
          <p:nvPr/>
        </p:nvSpPr>
        <p:spPr>
          <a:xfrm>
            <a:off x="11498924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6ADBD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22356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tângulo 21">
            <a:extLst>
              <a:ext uri="{FF2B5EF4-FFF2-40B4-BE49-F238E27FC236}">
                <a16:creationId xmlns:a16="http://schemas.microsoft.com/office/drawing/2014/main" id="{038D32E9-4A47-4F28-A23D-9169BF37491E}"/>
              </a:ext>
            </a:extLst>
          </p:cNvPr>
          <p:cNvSpPr/>
          <p:nvPr/>
        </p:nvSpPr>
        <p:spPr>
          <a:xfrm>
            <a:off x="0" y="2365863"/>
            <a:ext cx="7676454" cy="1784766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6D01920B-34D2-4C91-90A1-9F842E23EA01}"/>
              </a:ext>
            </a:extLst>
          </p:cNvPr>
          <p:cNvSpPr/>
          <p:nvPr/>
        </p:nvSpPr>
        <p:spPr>
          <a:xfrm>
            <a:off x="278296" y="2935080"/>
            <a:ext cx="716955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3600" dirty="0">
                <a:solidFill>
                  <a:srgbClr val="434343"/>
                </a:solidFill>
                <a:latin typeface="Open Sans" panose="020B0604020202020204"/>
                <a:cs typeface="Arial" pitchFamily="34" charset="0"/>
              </a:rPr>
              <a:t>2. Regressão Logística Simples</a:t>
            </a:r>
          </a:p>
        </p:txBody>
      </p:sp>
      <p:sp>
        <p:nvSpPr>
          <p:cNvPr id="9" name="Espaço Reservado para Data 5">
            <a:extLst>
              <a:ext uri="{FF2B5EF4-FFF2-40B4-BE49-F238E27FC236}">
                <a16:creationId xmlns:a16="http://schemas.microsoft.com/office/drawing/2014/main" id="{BD24DA40-3336-4B47-BAE9-6DAF876E76C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5492C748-C255-4919-9288-1F713D0FE4C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6355275" y="6391430"/>
            <a:ext cx="1705361" cy="341672"/>
          </a:xfrm>
          <a:prstGeom prst="rect">
            <a:avLst/>
          </a:prstGeom>
        </p:spPr>
      </p:pic>
      <p:pic>
        <p:nvPicPr>
          <p:cNvPr id="11" name="Google Shape;62;p13">
            <a:extLst>
              <a:ext uri="{FF2B5EF4-FFF2-40B4-BE49-F238E27FC236}">
                <a16:creationId xmlns:a16="http://schemas.microsoft.com/office/drawing/2014/main" id="{199BF9CF-8A02-48CD-9F94-90609C87CB2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9542770" y="4722638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Espaço Reservado para Número de Slide 4">
            <a:extLst>
              <a:ext uri="{FF2B5EF4-FFF2-40B4-BE49-F238E27FC236}">
                <a16:creationId xmlns:a16="http://schemas.microsoft.com/office/drawing/2014/main" id="{D72A1A2F-190C-46A2-B82F-0DE46B79B326}"/>
              </a:ext>
            </a:extLst>
          </p:cNvPr>
          <p:cNvSpPr txBox="1">
            <a:spLocks/>
          </p:cNvSpPr>
          <p:nvPr/>
        </p:nvSpPr>
        <p:spPr>
          <a:xfrm>
            <a:off x="11436559" y="379620"/>
            <a:ext cx="399713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8FB8526-A7DF-44F1-A0A0-E2C9088E1528}" type="slidenum">
              <a:rPr lang="pt-BR" smtClean="0">
                <a:solidFill>
                  <a:srgbClr val="6ADBD9"/>
                </a:solidFill>
              </a:rPr>
              <a:pPr algn="ctr"/>
              <a:t>12</a:t>
            </a:fld>
            <a:endParaRPr lang="pt-BR" dirty="0">
              <a:solidFill>
                <a:srgbClr val="6ADBD9"/>
              </a:solidFill>
            </a:endParaRPr>
          </a:p>
        </p:txBody>
      </p:sp>
      <p:sp>
        <p:nvSpPr>
          <p:cNvPr id="14" name="Pentágono 13">
            <a:extLst>
              <a:ext uri="{FF2B5EF4-FFF2-40B4-BE49-F238E27FC236}">
                <a16:creationId xmlns:a16="http://schemas.microsoft.com/office/drawing/2014/main" id="{29814E22-B397-4C93-87B6-5E692E75FA89}"/>
              </a:ext>
            </a:extLst>
          </p:cNvPr>
          <p:cNvSpPr/>
          <p:nvPr/>
        </p:nvSpPr>
        <p:spPr>
          <a:xfrm>
            <a:off x="11498924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6ADBD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99074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F1024DDB-35A6-47F9-99BC-9F820E220D97}"/>
              </a:ext>
            </a:extLst>
          </p:cNvPr>
          <p:cNvSpPr txBox="1">
            <a:spLocks/>
          </p:cNvSpPr>
          <p:nvPr/>
        </p:nvSpPr>
        <p:spPr>
          <a:xfrm>
            <a:off x="278296" y="828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pt-BR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Exemplo</a:t>
            </a: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2. </a:t>
            </a:r>
            <a:r>
              <a:rPr lang="pt-BR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REGRESSÃO LOGÍSTICA SIMPLES | </a:t>
            </a:r>
            <a:r>
              <a:rPr lang="pt-BR" sz="11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CONCEITO</a:t>
            </a:r>
            <a:endParaRPr lang="en-US" sz="11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FB14EF53-A111-47D9-B600-A9C0A3FE4F25}"/>
              </a:ext>
            </a:extLst>
          </p:cNvPr>
          <p:cNvSpPr/>
          <p:nvPr/>
        </p:nvSpPr>
        <p:spPr>
          <a:xfrm>
            <a:off x="-16318" y="1118033"/>
            <a:ext cx="11254589" cy="1455046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14D71DA0-5963-4F97-84A9-3A1671CE71DE}"/>
              </a:ext>
            </a:extLst>
          </p:cNvPr>
          <p:cNvSpPr/>
          <p:nvPr/>
        </p:nvSpPr>
        <p:spPr>
          <a:xfrm>
            <a:off x="278296" y="1349540"/>
            <a:ext cx="1084924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altLang="pt-BR" sz="1600" dirty="0">
                <a:solidFill>
                  <a:srgbClr val="434343"/>
                </a:solidFill>
                <a:latin typeface="Open Sans" panose="020B0604020202020204"/>
              </a:rPr>
              <a:t>Considere </a:t>
            </a:r>
            <a:r>
              <a:rPr lang="pt-BR" altLang="pt-BR" sz="1600">
                <a:solidFill>
                  <a:srgbClr val="434343"/>
                </a:solidFill>
                <a:latin typeface="Open Sans" panose="020B0604020202020204"/>
              </a:rPr>
              <a:t>o case: </a:t>
            </a:r>
            <a:r>
              <a:rPr lang="pt-BR" sz="1600" i="1" dirty="0">
                <a:solidFill>
                  <a:srgbClr val="434343"/>
                </a:solidFill>
                <a:latin typeface="Open Sans" panose="020B0604020202020204"/>
              </a:rPr>
              <a:t>Fraude na transação de cartão de crédito</a:t>
            </a:r>
            <a:r>
              <a:rPr lang="pt-BR" altLang="pt-BR" sz="1600" i="1">
                <a:solidFill>
                  <a:srgbClr val="434343"/>
                </a:solidFill>
                <a:latin typeface="Open Sans" panose="020B0604020202020204"/>
              </a:rPr>
              <a:t>. </a:t>
            </a:r>
            <a:endParaRPr lang="pt-BR" altLang="pt-BR" sz="1600" dirty="0">
              <a:solidFill>
                <a:srgbClr val="434343"/>
              </a:solidFill>
              <a:latin typeface="Open Sans" panose="020B0604020202020204"/>
            </a:endParaRPr>
          </a:p>
          <a:p>
            <a:pPr>
              <a:spcBef>
                <a:spcPct val="50000"/>
              </a:spcBef>
            </a:pPr>
            <a:r>
              <a:rPr lang="pt-BR" altLang="pt-BR" sz="1600" dirty="0">
                <a:solidFill>
                  <a:srgbClr val="434343"/>
                </a:solidFill>
                <a:latin typeface="Open Sans" panose="020B0604020202020204"/>
              </a:rPr>
              <a:t>A variável de interesse </a:t>
            </a:r>
            <a:r>
              <a:rPr lang="pt-BR" altLang="pt-BR" sz="1600">
                <a:solidFill>
                  <a:srgbClr val="434343"/>
                </a:solidFill>
                <a:latin typeface="Open Sans" panose="020B0604020202020204"/>
              </a:rPr>
              <a:t>Y é </a:t>
            </a:r>
            <a:r>
              <a:rPr lang="pt-BR" altLang="pt-BR" sz="1600" dirty="0">
                <a:solidFill>
                  <a:srgbClr val="434343"/>
                </a:solidFill>
                <a:latin typeface="Open Sans" panose="020B0604020202020204"/>
              </a:rPr>
              <a:t>uma </a:t>
            </a:r>
            <a:r>
              <a:rPr lang="pt-BR" altLang="pt-BR" sz="1600">
                <a:solidFill>
                  <a:srgbClr val="434343"/>
                </a:solidFill>
                <a:latin typeface="Open Sans" panose="020B0604020202020204"/>
              </a:rPr>
              <a:t>variável aleatória, que pode assumir os valores Y = 0 ou Y = 1. </a:t>
            </a:r>
            <a:r>
              <a:rPr lang="pt-BR" altLang="pt-BR" sz="1600" dirty="0">
                <a:solidFill>
                  <a:srgbClr val="434343"/>
                </a:solidFill>
                <a:latin typeface="Open Sans" panose="020B0604020202020204"/>
              </a:rPr>
              <a:t>P</a:t>
            </a:r>
            <a:r>
              <a:rPr lang="pt-BR" altLang="pt-BR" sz="1600">
                <a:solidFill>
                  <a:srgbClr val="434343"/>
                </a:solidFill>
                <a:latin typeface="Open Sans" panose="020B0604020202020204"/>
              </a:rPr>
              <a:t>odemos considerar Y = 0 como “não fraude” e Y = 1 como “fraude”.</a:t>
            </a:r>
            <a:endParaRPr lang="pt-BR" altLang="pt-BR" sz="1600" dirty="0">
              <a:solidFill>
                <a:srgbClr val="434343"/>
              </a:solidFill>
              <a:latin typeface="Open Sans" panose="020B0604020202020204"/>
            </a:endParaRPr>
          </a:p>
        </p:txBody>
      </p:sp>
      <p:sp>
        <p:nvSpPr>
          <p:cNvPr id="3" name="Retângulo de cantos arredondados 9">
            <a:extLst>
              <a:ext uri="{FF2B5EF4-FFF2-40B4-BE49-F238E27FC236}">
                <a16:creationId xmlns:a16="http://schemas.microsoft.com/office/drawing/2014/main" id="{C3CE5C36-79AD-4C57-BCF2-3D592477E640}"/>
              </a:ext>
            </a:extLst>
          </p:cNvPr>
          <p:cNvSpPr/>
          <p:nvPr/>
        </p:nvSpPr>
        <p:spPr>
          <a:xfrm>
            <a:off x="6089719" y="2932892"/>
            <a:ext cx="3276000" cy="2448272"/>
          </a:xfrm>
          <a:prstGeom prst="roundRect">
            <a:avLst>
              <a:gd name="adj" fmla="val 0"/>
            </a:avLst>
          </a:prstGeom>
          <a:ln>
            <a:solidFill>
              <a:srgbClr val="6AD8DB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pt-BR" b="1" dirty="0">
                <a:solidFill>
                  <a:srgbClr val="434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 = 1</a:t>
            </a:r>
          </a:p>
        </p:txBody>
      </p:sp>
      <p:sp>
        <p:nvSpPr>
          <p:cNvPr id="4" name="Retângulo de cantos arredondados 4">
            <a:extLst>
              <a:ext uri="{FF2B5EF4-FFF2-40B4-BE49-F238E27FC236}">
                <a16:creationId xmlns:a16="http://schemas.microsoft.com/office/drawing/2014/main" id="{2E58163F-C38B-460D-9A94-0553D7781EDE}"/>
              </a:ext>
            </a:extLst>
          </p:cNvPr>
          <p:cNvSpPr/>
          <p:nvPr/>
        </p:nvSpPr>
        <p:spPr>
          <a:xfrm>
            <a:off x="1639130" y="2932892"/>
            <a:ext cx="3276000" cy="2448272"/>
          </a:xfrm>
          <a:prstGeom prst="roundRect">
            <a:avLst>
              <a:gd name="adj" fmla="val 0"/>
            </a:avLst>
          </a:prstGeom>
          <a:ln>
            <a:solidFill>
              <a:srgbClr val="6AD8DB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pt-BR" b="1" dirty="0">
                <a:solidFill>
                  <a:srgbClr val="4343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 = 0</a:t>
            </a:r>
          </a:p>
        </p:txBody>
      </p:sp>
      <p:pic>
        <p:nvPicPr>
          <p:cNvPr id="5" name="Picture 2" descr="C:\Users\Administrador\Desktop\Natália\Banco de imagens\hacking-2964100_1920.jpg">
            <a:extLst>
              <a:ext uri="{FF2B5EF4-FFF2-40B4-BE49-F238E27FC236}">
                <a16:creationId xmlns:a16="http://schemas.microsoft.com/office/drawing/2014/main" id="{F4A50FEA-BD79-4EB7-B329-1B110F8543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3149" y="3316776"/>
            <a:ext cx="2775600" cy="185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" descr="C:\Users\Administrador\Desktop\Natália\Banco de imagens\money-256319_1920.jpg">
            <a:extLst>
              <a:ext uri="{FF2B5EF4-FFF2-40B4-BE49-F238E27FC236}">
                <a16:creationId xmlns:a16="http://schemas.microsoft.com/office/drawing/2014/main" id="{23F6F386-1C3B-422D-8CD0-9CFD23D9FC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7302" y="3317238"/>
            <a:ext cx="2774906" cy="1849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Espaço Reservado para Data 5">
            <a:extLst>
              <a:ext uri="{FF2B5EF4-FFF2-40B4-BE49-F238E27FC236}">
                <a16:creationId xmlns:a16="http://schemas.microsoft.com/office/drawing/2014/main" id="{73E6C2BF-1F8C-4646-8D43-3D1935D33FB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BAE7A15D-70A4-4A6A-981D-9AA9E673F92D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6355275" y="6391430"/>
            <a:ext cx="1705361" cy="341672"/>
          </a:xfrm>
          <a:prstGeom prst="rect">
            <a:avLst/>
          </a:prstGeom>
        </p:spPr>
      </p:pic>
      <p:pic>
        <p:nvPicPr>
          <p:cNvPr id="16" name="Google Shape;62;p13">
            <a:extLst>
              <a:ext uri="{FF2B5EF4-FFF2-40B4-BE49-F238E27FC236}">
                <a16:creationId xmlns:a16="http://schemas.microsoft.com/office/drawing/2014/main" id="{1BE4B173-0864-420B-A3F2-2E497D2D4786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9542770" y="4722638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Espaço Reservado para Número de Slide 4">
            <a:extLst>
              <a:ext uri="{FF2B5EF4-FFF2-40B4-BE49-F238E27FC236}">
                <a16:creationId xmlns:a16="http://schemas.microsoft.com/office/drawing/2014/main" id="{35BEA03A-78BA-4114-AB0A-98AD36EC75E4}"/>
              </a:ext>
            </a:extLst>
          </p:cNvPr>
          <p:cNvSpPr txBox="1">
            <a:spLocks/>
          </p:cNvSpPr>
          <p:nvPr/>
        </p:nvSpPr>
        <p:spPr>
          <a:xfrm>
            <a:off x="11436559" y="379620"/>
            <a:ext cx="399713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8FB8526-A7DF-44F1-A0A0-E2C9088E1528}" type="slidenum">
              <a:rPr lang="pt-BR" smtClean="0">
                <a:solidFill>
                  <a:srgbClr val="6ADBD9"/>
                </a:solidFill>
              </a:rPr>
              <a:pPr algn="ctr"/>
              <a:t>13</a:t>
            </a:fld>
            <a:endParaRPr lang="pt-BR" dirty="0">
              <a:solidFill>
                <a:srgbClr val="6ADBD9"/>
              </a:solidFill>
            </a:endParaRPr>
          </a:p>
        </p:txBody>
      </p:sp>
      <p:sp>
        <p:nvSpPr>
          <p:cNvPr id="18" name="Pentágono 17">
            <a:extLst>
              <a:ext uri="{FF2B5EF4-FFF2-40B4-BE49-F238E27FC236}">
                <a16:creationId xmlns:a16="http://schemas.microsoft.com/office/drawing/2014/main" id="{3B361BC7-73EE-42BB-AE2C-80090EEEC4DF}"/>
              </a:ext>
            </a:extLst>
          </p:cNvPr>
          <p:cNvSpPr/>
          <p:nvPr/>
        </p:nvSpPr>
        <p:spPr>
          <a:xfrm>
            <a:off x="11498924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6ADBD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00752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F1024DDB-35A6-47F9-99BC-9F820E220D97}"/>
              </a:ext>
            </a:extLst>
          </p:cNvPr>
          <p:cNvSpPr txBox="1">
            <a:spLocks/>
          </p:cNvSpPr>
          <p:nvPr/>
        </p:nvSpPr>
        <p:spPr>
          <a:xfrm>
            <a:off x="278296" y="828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pt-BR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Definição da resposta</a:t>
            </a: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2. </a:t>
            </a:r>
            <a:r>
              <a:rPr lang="pt-BR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REGRESSÃO LOGÍSTICA SIMPLES | </a:t>
            </a:r>
            <a:r>
              <a:rPr lang="pt-BR" sz="11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CONCEITO</a:t>
            </a:r>
            <a:endParaRPr lang="en-US" sz="11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0CCC3229-5B53-48B8-9CEC-20CDCA8BD28C}"/>
              </a:ext>
            </a:extLst>
          </p:cNvPr>
          <p:cNvSpPr/>
          <p:nvPr/>
        </p:nvSpPr>
        <p:spPr>
          <a:xfrm>
            <a:off x="278295" y="2899825"/>
            <a:ext cx="1115826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altLang="pt-BR" sz="1600">
                <a:solidFill>
                  <a:srgbClr val="434343"/>
                </a:solidFill>
                <a:latin typeface="Open Sans" panose="020B0604020202020204"/>
              </a:rPr>
              <a:t>A Regressão Logística </a:t>
            </a:r>
            <a:r>
              <a:rPr lang="pt-BR" altLang="pt-BR" sz="1600" dirty="0">
                <a:solidFill>
                  <a:srgbClr val="434343"/>
                </a:solidFill>
                <a:latin typeface="Open Sans" panose="020B0604020202020204"/>
              </a:rPr>
              <a:t>aloca uma nova observação </a:t>
            </a:r>
            <a:r>
              <a:rPr lang="pt-BR" altLang="pt-BR" sz="1600">
                <a:solidFill>
                  <a:srgbClr val="434343"/>
                </a:solidFill>
                <a:latin typeface="Open Sans" panose="020B0604020202020204"/>
              </a:rPr>
              <a:t>em 1 dentre 2 possíveis grupos, por </a:t>
            </a:r>
            <a:r>
              <a:rPr lang="pt-BR" altLang="pt-BR" sz="1600" dirty="0">
                <a:solidFill>
                  <a:srgbClr val="434343"/>
                </a:solidFill>
                <a:latin typeface="Open Sans" panose="020B0604020202020204"/>
              </a:rPr>
              <a:t>meio do cálculo de uma probabilidade </a:t>
            </a:r>
            <a:r>
              <a:rPr lang="pt-BR" altLang="pt-BR" sz="1600" b="1" i="1" dirty="0">
                <a:solidFill>
                  <a:srgbClr val="434343"/>
                </a:solidFill>
                <a:latin typeface="Open Sans" panose="020B0604020202020204"/>
              </a:rPr>
              <a:t>p</a:t>
            </a:r>
            <a:r>
              <a:rPr lang="pt-BR" altLang="pt-BR" sz="1600" dirty="0">
                <a:solidFill>
                  <a:srgbClr val="434343"/>
                </a:solidFill>
                <a:latin typeface="Open Sans" panose="020B0604020202020204"/>
              </a:rPr>
              <a:t>, </a:t>
            </a:r>
            <a:r>
              <a:rPr lang="pt-BR" altLang="pt-BR" sz="1600">
                <a:solidFill>
                  <a:srgbClr val="434343"/>
                </a:solidFill>
                <a:latin typeface="Open Sans" panose="020B0604020202020204"/>
              </a:rPr>
              <a:t>que corresponde à probabilidade de a variável resposta </a:t>
            </a:r>
            <a:r>
              <a:rPr lang="pt-BR" sz="1600">
                <a:solidFill>
                  <a:srgbClr val="434343"/>
                </a:solidFill>
                <a:latin typeface="Open Sans" panose="020B0604020202020204"/>
              </a:rPr>
              <a:t>Y assumir o valor 1.</a:t>
            </a:r>
          </a:p>
          <a:p>
            <a:r>
              <a:rPr lang="pt-BR" sz="1600">
                <a:solidFill>
                  <a:srgbClr val="434343"/>
                </a:solidFill>
                <a:latin typeface="Open Sans" panose="020B0604020202020204"/>
              </a:rPr>
              <a:t>Pode ser denotada, também, como P(Y = 1).</a:t>
            </a:r>
          </a:p>
          <a:p>
            <a:endParaRPr lang="pt-BR" sz="1600" dirty="0">
              <a:solidFill>
                <a:srgbClr val="434343"/>
              </a:solidFill>
              <a:latin typeface="Open Sans" panose="020B0604020202020204"/>
            </a:endParaRPr>
          </a:p>
          <a:p>
            <a:r>
              <a:rPr lang="pt-BR" sz="1600" dirty="0">
                <a:solidFill>
                  <a:srgbClr val="434343"/>
                </a:solidFill>
                <a:latin typeface="Open Sans" panose="020B0604020202020204"/>
              </a:rPr>
              <a:t>Uma probabilidade é um </a:t>
            </a:r>
            <a:r>
              <a:rPr lang="pt-BR" sz="1600">
                <a:solidFill>
                  <a:srgbClr val="434343"/>
                </a:solidFill>
                <a:latin typeface="Open Sans" panose="020B0604020202020204"/>
              </a:rPr>
              <a:t>valor que varia entre </a:t>
            </a:r>
            <a:r>
              <a:rPr lang="pt-BR" sz="1600" dirty="0">
                <a:solidFill>
                  <a:srgbClr val="434343"/>
                </a:solidFill>
                <a:latin typeface="Open Sans" panose="020B0604020202020204"/>
              </a:rPr>
              <a:t>0 </a:t>
            </a:r>
            <a:r>
              <a:rPr lang="pt-BR" sz="1600">
                <a:solidFill>
                  <a:srgbClr val="434343"/>
                </a:solidFill>
                <a:latin typeface="Open Sans" panose="020B0604020202020204"/>
              </a:rPr>
              <a:t>e 1, ou seja:</a:t>
            </a:r>
            <a:endParaRPr lang="pt-BR" sz="1600" dirty="0">
              <a:solidFill>
                <a:srgbClr val="434343"/>
              </a:solidFill>
              <a:latin typeface="Open Sans" panose="020B0604020202020204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Objeto 7">
                <a:extLst>
                  <a:ext uri="{FF2B5EF4-FFF2-40B4-BE49-F238E27FC236}">
                    <a16:creationId xmlns:a16="http://schemas.microsoft.com/office/drawing/2014/main" id="{D7308589-6F77-4B4A-89D4-E84AD33C4845}"/>
                  </a:ext>
                </a:extLst>
              </p:cNvPr>
              <p:cNvSpPr txBox="1"/>
              <p:nvPr/>
            </p:nvSpPr>
            <p:spPr bwMode="auto">
              <a:xfrm>
                <a:off x="5095145" y="4386126"/>
                <a:ext cx="1524563" cy="40120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2400" i="1" smtClean="0">
                          <a:solidFill>
                            <a:srgbClr val="434343"/>
                          </a:solidFill>
                          <a:latin typeface="Cambria Math" panose="02040503050406030204" pitchFamily="18" charset="0"/>
                        </a:rPr>
                        <m:t>0≤</m:t>
                      </m:r>
                      <m:r>
                        <a:rPr lang="pt-BR" sz="2400" i="1" smtClean="0">
                          <a:solidFill>
                            <a:srgbClr val="434343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pt-BR" sz="2400" i="1" smtClean="0">
                          <a:solidFill>
                            <a:srgbClr val="434343"/>
                          </a:solidFill>
                          <a:latin typeface="Cambria Math" panose="02040503050406030204" pitchFamily="18" charset="0"/>
                        </a:rPr>
                        <m:t>≤1</m:t>
                      </m:r>
                    </m:oMath>
                  </m:oMathPara>
                </a14:m>
                <a:endParaRPr lang="pt-BR" sz="2400" dirty="0">
                  <a:solidFill>
                    <a:srgbClr val="434343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8" name="Objeto 7">
                <a:extLst>
                  <a:ext uri="{FF2B5EF4-FFF2-40B4-BE49-F238E27FC236}">
                    <a16:creationId xmlns:a16="http://schemas.microsoft.com/office/drawing/2014/main" id="{D7308589-6F77-4B4A-89D4-E84AD33C48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095145" y="4386126"/>
                <a:ext cx="1524563" cy="401204"/>
              </a:xfrm>
              <a:prstGeom prst="rect">
                <a:avLst/>
              </a:prstGeom>
              <a:blipFill>
                <a:blip r:embed="rId3"/>
                <a:stretch>
                  <a:fillRect l="-1200" b="-2769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Espaço Reservado para Data 5">
            <a:extLst>
              <a:ext uri="{FF2B5EF4-FFF2-40B4-BE49-F238E27FC236}">
                <a16:creationId xmlns:a16="http://schemas.microsoft.com/office/drawing/2014/main" id="{DFFE6B3D-8F8A-487A-9A7E-23EF42FC4C3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B489069F-FE09-40D9-95A7-5BA7644D7BE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6355275" y="6391430"/>
            <a:ext cx="1705361" cy="341672"/>
          </a:xfrm>
          <a:prstGeom prst="rect">
            <a:avLst/>
          </a:prstGeom>
        </p:spPr>
      </p:pic>
      <p:pic>
        <p:nvPicPr>
          <p:cNvPr id="15" name="Google Shape;62;p13">
            <a:extLst>
              <a:ext uri="{FF2B5EF4-FFF2-40B4-BE49-F238E27FC236}">
                <a16:creationId xmlns:a16="http://schemas.microsoft.com/office/drawing/2014/main" id="{63717042-D567-48DF-B30A-C1BE7324A4D6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9542770" y="4722638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Espaço Reservado para Número de Slide 4">
            <a:extLst>
              <a:ext uri="{FF2B5EF4-FFF2-40B4-BE49-F238E27FC236}">
                <a16:creationId xmlns:a16="http://schemas.microsoft.com/office/drawing/2014/main" id="{324D5600-90F8-4614-A453-808FB25A3487}"/>
              </a:ext>
            </a:extLst>
          </p:cNvPr>
          <p:cNvSpPr txBox="1">
            <a:spLocks/>
          </p:cNvSpPr>
          <p:nvPr/>
        </p:nvSpPr>
        <p:spPr>
          <a:xfrm>
            <a:off x="11436559" y="379620"/>
            <a:ext cx="399713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8FB8526-A7DF-44F1-A0A0-E2C9088E1528}" type="slidenum">
              <a:rPr lang="pt-BR" smtClean="0">
                <a:solidFill>
                  <a:srgbClr val="6ADBD9"/>
                </a:solidFill>
              </a:rPr>
              <a:pPr algn="ctr"/>
              <a:t>14</a:t>
            </a:fld>
            <a:endParaRPr lang="pt-BR" dirty="0">
              <a:solidFill>
                <a:srgbClr val="6ADBD9"/>
              </a:solidFill>
            </a:endParaRPr>
          </a:p>
        </p:txBody>
      </p:sp>
      <p:sp>
        <p:nvSpPr>
          <p:cNvPr id="17" name="Pentágono 16">
            <a:extLst>
              <a:ext uri="{FF2B5EF4-FFF2-40B4-BE49-F238E27FC236}">
                <a16:creationId xmlns:a16="http://schemas.microsoft.com/office/drawing/2014/main" id="{A608A3F0-8D9F-4622-B79F-B3587F86E480}"/>
              </a:ext>
            </a:extLst>
          </p:cNvPr>
          <p:cNvSpPr/>
          <p:nvPr/>
        </p:nvSpPr>
        <p:spPr>
          <a:xfrm>
            <a:off x="11498924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6ADBD9"/>
              </a:solidFill>
            </a:endParaRP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B6641831-7023-471F-9E2C-467145D52FEC}"/>
              </a:ext>
            </a:extLst>
          </p:cNvPr>
          <p:cNvSpPr/>
          <p:nvPr/>
        </p:nvSpPr>
        <p:spPr>
          <a:xfrm>
            <a:off x="-16318" y="1118033"/>
            <a:ext cx="11254589" cy="1455046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95EDB23A-0CC6-47F6-9095-755056AAE7C1}"/>
              </a:ext>
            </a:extLst>
          </p:cNvPr>
          <p:cNvSpPr/>
          <p:nvPr/>
        </p:nvSpPr>
        <p:spPr>
          <a:xfrm>
            <a:off x="278296" y="1349540"/>
            <a:ext cx="1084924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altLang="pt-BR" sz="1600" dirty="0">
                <a:solidFill>
                  <a:srgbClr val="434343"/>
                </a:solidFill>
                <a:latin typeface="Open Sans" panose="020B0604020202020204"/>
              </a:rPr>
              <a:t>Considere </a:t>
            </a:r>
            <a:r>
              <a:rPr lang="pt-BR" altLang="pt-BR" sz="1600">
                <a:solidFill>
                  <a:srgbClr val="434343"/>
                </a:solidFill>
                <a:latin typeface="Open Sans" panose="020B0604020202020204"/>
              </a:rPr>
              <a:t>o case: </a:t>
            </a:r>
            <a:r>
              <a:rPr lang="pt-BR" sz="1600" i="1" dirty="0">
                <a:solidFill>
                  <a:srgbClr val="434343"/>
                </a:solidFill>
                <a:latin typeface="Open Sans" panose="020B0604020202020204"/>
              </a:rPr>
              <a:t>Fraude na transação de cartão de crédito</a:t>
            </a:r>
            <a:r>
              <a:rPr lang="pt-BR" altLang="pt-BR" sz="1600" i="1">
                <a:solidFill>
                  <a:srgbClr val="434343"/>
                </a:solidFill>
                <a:latin typeface="Open Sans" panose="020B0604020202020204"/>
              </a:rPr>
              <a:t>. </a:t>
            </a:r>
            <a:endParaRPr lang="pt-BR" altLang="pt-BR" sz="1600" dirty="0">
              <a:solidFill>
                <a:srgbClr val="434343"/>
              </a:solidFill>
              <a:latin typeface="Open Sans" panose="020B0604020202020204"/>
            </a:endParaRPr>
          </a:p>
          <a:p>
            <a:pPr>
              <a:spcBef>
                <a:spcPct val="50000"/>
              </a:spcBef>
            </a:pPr>
            <a:r>
              <a:rPr lang="pt-BR" altLang="pt-BR" sz="1600" dirty="0">
                <a:solidFill>
                  <a:srgbClr val="434343"/>
                </a:solidFill>
                <a:latin typeface="Open Sans" panose="020B0604020202020204"/>
              </a:rPr>
              <a:t>A variável de interesse </a:t>
            </a:r>
            <a:r>
              <a:rPr lang="pt-BR" altLang="pt-BR" sz="1600">
                <a:solidFill>
                  <a:srgbClr val="434343"/>
                </a:solidFill>
                <a:latin typeface="Open Sans" panose="020B0604020202020204"/>
              </a:rPr>
              <a:t>Y é </a:t>
            </a:r>
            <a:r>
              <a:rPr lang="pt-BR" altLang="pt-BR" sz="1600" dirty="0">
                <a:solidFill>
                  <a:srgbClr val="434343"/>
                </a:solidFill>
                <a:latin typeface="Open Sans" panose="020B0604020202020204"/>
              </a:rPr>
              <a:t>uma </a:t>
            </a:r>
            <a:r>
              <a:rPr lang="pt-BR" altLang="pt-BR" sz="1600">
                <a:solidFill>
                  <a:srgbClr val="434343"/>
                </a:solidFill>
                <a:latin typeface="Open Sans" panose="020B0604020202020204"/>
              </a:rPr>
              <a:t>variável aleatória, que pode assumir os valores Y = 0 ou Y = 1. </a:t>
            </a:r>
            <a:r>
              <a:rPr lang="pt-BR" altLang="pt-BR" sz="1600" dirty="0">
                <a:solidFill>
                  <a:srgbClr val="434343"/>
                </a:solidFill>
                <a:latin typeface="Open Sans" panose="020B0604020202020204"/>
              </a:rPr>
              <a:t>P</a:t>
            </a:r>
            <a:r>
              <a:rPr lang="pt-BR" altLang="pt-BR" sz="1600">
                <a:solidFill>
                  <a:srgbClr val="434343"/>
                </a:solidFill>
                <a:latin typeface="Open Sans" panose="020B0604020202020204"/>
              </a:rPr>
              <a:t>odemos considerar Y = 0 como “não fraude” e Y = 1 como “fraude”.</a:t>
            </a:r>
            <a:endParaRPr lang="pt-BR" altLang="pt-BR" sz="1600" dirty="0">
              <a:solidFill>
                <a:srgbClr val="434343"/>
              </a:solidFill>
              <a:latin typeface="Open Sans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10007625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Objeto 3">
                <a:extLst>
                  <a:ext uri="{FF2B5EF4-FFF2-40B4-BE49-F238E27FC236}">
                    <a16:creationId xmlns:a16="http://schemas.microsoft.com/office/drawing/2014/main" id="{24FECE43-3F97-4888-8F6D-400D07A3A7D3}"/>
                  </a:ext>
                </a:extLst>
              </p:cNvPr>
              <p:cNvSpPr txBox="1"/>
              <p:nvPr/>
            </p:nvSpPr>
            <p:spPr bwMode="auto">
              <a:xfrm>
                <a:off x="3224832" y="4133233"/>
                <a:ext cx="4956175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Autofit/>
              </a:bodyPr>
              <a:lstStyle>
                <a:defPPr>
                  <a:defRPr lang="pt-BR"/>
                </a:defPPr>
                <a:lvl1pPr>
                  <a:defRPr sz="2400" i="1">
                    <a:solidFill>
                      <a:srgbClr val="434343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pt-BR">
                          <a:latin typeface="Cambria Math" panose="02040503050406030204" pitchFamily="18" charset="0"/>
                        </a:rPr>
                        <m:t>−∞≤</m:t>
                      </m:r>
                      <m:r>
                        <a:rPr lang="pt-BR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pt-BR">
                          <a:latin typeface="Cambria Math" panose="02040503050406030204" pitchFamily="18" charset="0"/>
                        </a:rPr>
                        <m:t>≤+∞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4" name="Objeto 3">
                <a:extLst>
                  <a:ext uri="{FF2B5EF4-FFF2-40B4-BE49-F238E27FC236}">
                    <a16:creationId xmlns:a16="http://schemas.microsoft.com/office/drawing/2014/main" id="{24FECE43-3F97-4888-8F6D-400D07A3A7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224832" y="4133233"/>
                <a:ext cx="4956175" cy="6889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B81A91AE-8637-4A61-B174-9FEF90359494}"/>
              </a:ext>
            </a:extLst>
          </p:cNvPr>
          <p:cNvSpPr txBox="1">
            <a:spLocks/>
          </p:cNvSpPr>
          <p:nvPr/>
        </p:nvSpPr>
        <p:spPr>
          <a:xfrm>
            <a:off x="278296" y="828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pt-BR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Variável Explicativa</a:t>
            </a: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2. </a:t>
            </a:r>
            <a:r>
              <a:rPr lang="pt-BR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REGRESSÃO LOGÍSTICA SIMPLES | </a:t>
            </a:r>
            <a:r>
              <a:rPr lang="pt-BR" sz="11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CONCEITO</a:t>
            </a:r>
            <a:endParaRPr lang="en-US" sz="11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4" name="Espaço Reservado para Data 5">
            <a:extLst>
              <a:ext uri="{FF2B5EF4-FFF2-40B4-BE49-F238E27FC236}">
                <a16:creationId xmlns:a16="http://schemas.microsoft.com/office/drawing/2014/main" id="{44492F31-8192-4F7C-A761-E5D12B9AF55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73C452D7-9960-4C1A-9D51-E07273F1B6B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6355275" y="6391430"/>
            <a:ext cx="1705361" cy="341672"/>
          </a:xfrm>
          <a:prstGeom prst="rect">
            <a:avLst/>
          </a:prstGeom>
        </p:spPr>
      </p:pic>
      <p:pic>
        <p:nvPicPr>
          <p:cNvPr id="16" name="Google Shape;62;p13">
            <a:extLst>
              <a:ext uri="{FF2B5EF4-FFF2-40B4-BE49-F238E27FC236}">
                <a16:creationId xmlns:a16="http://schemas.microsoft.com/office/drawing/2014/main" id="{0B793298-4D6E-4609-A6F6-9258057459BB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9542770" y="4722638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Espaço Reservado para Número de Slide 4">
            <a:extLst>
              <a:ext uri="{FF2B5EF4-FFF2-40B4-BE49-F238E27FC236}">
                <a16:creationId xmlns:a16="http://schemas.microsoft.com/office/drawing/2014/main" id="{A05B92C8-4358-42D2-AEAB-4551FA811C01}"/>
              </a:ext>
            </a:extLst>
          </p:cNvPr>
          <p:cNvSpPr txBox="1">
            <a:spLocks/>
          </p:cNvSpPr>
          <p:nvPr/>
        </p:nvSpPr>
        <p:spPr>
          <a:xfrm>
            <a:off x="11436559" y="379620"/>
            <a:ext cx="399713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8FB8526-A7DF-44F1-A0A0-E2C9088E1528}" type="slidenum">
              <a:rPr lang="pt-BR" smtClean="0">
                <a:solidFill>
                  <a:srgbClr val="6ADBD9"/>
                </a:solidFill>
              </a:rPr>
              <a:pPr algn="ctr"/>
              <a:t>15</a:t>
            </a:fld>
            <a:endParaRPr lang="pt-BR" dirty="0">
              <a:solidFill>
                <a:srgbClr val="6ADBD9"/>
              </a:solidFill>
            </a:endParaRPr>
          </a:p>
        </p:txBody>
      </p:sp>
      <p:sp>
        <p:nvSpPr>
          <p:cNvPr id="18" name="Pentágono 17">
            <a:extLst>
              <a:ext uri="{FF2B5EF4-FFF2-40B4-BE49-F238E27FC236}">
                <a16:creationId xmlns:a16="http://schemas.microsoft.com/office/drawing/2014/main" id="{1D4DA446-7A65-4503-9475-C41EC1B43411}"/>
              </a:ext>
            </a:extLst>
          </p:cNvPr>
          <p:cNvSpPr/>
          <p:nvPr/>
        </p:nvSpPr>
        <p:spPr>
          <a:xfrm>
            <a:off x="11498924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6ADBD9"/>
              </a:solidFill>
            </a:endParaRP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87E03024-BC33-46D7-88D2-3071E5050225}"/>
              </a:ext>
            </a:extLst>
          </p:cNvPr>
          <p:cNvSpPr/>
          <p:nvPr/>
        </p:nvSpPr>
        <p:spPr>
          <a:xfrm>
            <a:off x="-16318" y="1118033"/>
            <a:ext cx="11254589" cy="1455046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F649A948-AEEA-4B5D-B05A-B660C96D227A}"/>
              </a:ext>
            </a:extLst>
          </p:cNvPr>
          <p:cNvSpPr/>
          <p:nvPr/>
        </p:nvSpPr>
        <p:spPr>
          <a:xfrm>
            <a:off x="278296" y="1349540"/>
            <a:ext cx="1084924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altLang="pt-BR" sz="1600" dirty="0">
                <a:solidFill>
                  <a:srgbClr val="434343"/>
                </a:solidFill>
                <a:latin typeface="Open Sans" panose="020B0604020202020204"/>
              </a:rPr>
              <a:t>Considere </a:t>
            </a:r>
            <a:r>
              <a:rPr lang="pt-BR" altLang="pt-BR" sz="1600">
                <a:solidFill>
                  <a:srgbClr val="434343"/>
                </a:solidFill>
                <a:latin typeface="Open Sans" panose="020B0604020202020204"/>
              </a:rPr>
              <a:t>o case: </a:t>
            </a:r>
            <a:r>
              <a:rPr lang="pt-BR" sz="1600" i="1" dirty="0">
                <a:solidFill>
                  <a:srgbClr val="434343"/>
                </a:solidFill>
                <a:latin typeface="Open Sans" panose="020B0604020202020204"/>
              </a:rPr>
              <a:t>Fraude na transação de cartão de crédito</a:t>
            </a:r>
            <a:r>
              <a:rPr lang="pt-BR" altLang="pt-BR" sz="1600" i="1">
                <a:solidFill>
                  <a:srgbClr val="434343"/>
                </a:solidFill>
                <a:latin typeface="Open Sans" panose="020B0604020202020204"/>
              </a:rPr>
              <a:t>. </a:t>
            </a:r>
            <a:endParaRPr lang="pt-BR" altLang="pt-BR" sz="1600" dirty="0">
              <a:solidFill>
                <a:srgbClr val="434343"/>
              </a:solidFill>
              <a:latin typeface="Open Sans" panose="020B0604020202020204"/>
            </a:endParaRPr>
          </a:p>
          <a:p>
            <a:pPr>
              <a:spcBef>
                <a:spcPct val="50000"/>
              </a:spcBef>
            </a:pPr>
            <a:r>
              <a:rPr lang="pt-BR" altLang="pt-BR" sz="1600" dirty="0">
                <a:solidFill>
                  <a:srgbClr val="434343"/>
                </a:solidFill>
                <a:latin typeface="Open Sans" panose="020B0604020202020204"/>
              </a:rPr>
              <a:t>A variável de interesse </a:t>
            </a:r>
            <a:r>
              <a:rPr lang="pt-BR" altLang="pt-BR" sz="1600">
                <a:solidFill>
                  <a:srgbClr val="434343"/>
                </a:solidFill>
                <a:latin typeface="Open Sans" panose="020B0604020202020204"/>
              </a:rPr>
              <a:t>Y é </a:t>
            </a:r>
            <a:r>
              <a:rPr lang="pt-BR" altLang="pt-BR" sz="1600" dirty="0">
                <a:solidFill>
                  <a:srgbClr val="434343"/>
                </a:solidFill>
                <a:latin typeface="Open Sans" panose="020B0604020202020204"/>
              </a:rPr>
              <a:t>uma </a:t>
            </a:r>
            <a:r>
              <a:rPr lang="pt-BR" altLang="pt-BR" sz="1600">
                <a:solidFill>
                  <a:srgbClr val="434343"/>
                </a:solidFill>
                <a:latin typeface="Open Sans" panose="020B0604020202020204"/>
              </a:rPr>
              <a:t>variável aleatória, que pode assumir os valores Y = 0 ou Y = 1. </a:t>
            </a:r>
            <a:r>
              <a:rPr lang="pt-BR" altLang="pt-BR" sz="1600" dirty="0">
                <a:solidFill>
                  <a:srgbClr val="434343"/>
                </a:solidFill>
                <a:latin typeface="Open Sans" panose="020B0604020202020204"/>
              </a:rPr>
              <a:t>P</a:t>
            </a:r>
            <a:r>
              <a:rPr lang="pt-BR" altLang="pt-BR" sz="1600">
                <a:solidFill>
                  <a:srgbClr val="434343"/>
                </a:solidFill>
                <a:latin typeface="Open Sans" panose="020B0604020202020204"/>
              </a:rPr>
              <a:t>odemos considerar Y = 0 como “não fraude” e Y = 1 como “fraude”.</a:t>
            </a:r>
            <a:endParaRPr lang="pt-BR" altLang="pt-BR" sz="1600" dirty="0">
              <a:solidFill>
                <a:srgbClr val="434343"/>
              </a:solidFill>
              <a:latin typeface="Open Sans" panose="020B0604020202020204"/>
            </a:endParaRPr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8E02A188-3B60-4B6A-A0D3-F5AF95892065}"/>
              </a:ext>
            </a:extLst>
          </p:cNvPr>
          <p:cNvSpPr/>
          <p:nvPr/>
        </p:nvSpPr>
        <p:spPr>
          <a:xfrm>
            <a:off x="278295" y="2899825"/>
            <a:ext cx="1115826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600">
                <a:solidFill>
                  <a:srgbClr val="434343"/>
                </a:solidFill>
                <a:latin typeface="Open Sans" panose="020B0604020202020204"/>
              </a:rPr>
              <a:t>O cálculo desta probabilidade é feito por meio da variável explicativa (</a:t>
            </a:r>
            <a:r>
              <a:rPr lang="pt-BR" sz="1600" b="1">
                <a:solidFill>
                  <a:srgbClr val="434343"/>
                </a:solidFill>
                <a:latin typeface="Open Sans" panose="020B0604020202020204"/>
              </a:rPr>
              <a:t>X</a:t>
            </a:r>
            <a:r>
              <a:rPr lang="pt-BR" sz="1600">
                <a:solidFill>
                  <a:srgbClr val="434343"/>
                </a:solidFill>
                <a:latin typeface="Open Sans" panose="020B0604020202020204"/>
              </a:rPr>
              <a:t>). No exemplo, podemos determinar a probabilidade de fraude a depender do tempo de banco do funcionário.</a:t>
            </a:r>
          </a:p>
          <a:p>
            <a:endParaRPr lang="pt-BR" sz="1600">
              <a:solidFill>
                <a:srgbClr val="434343"/>
              </a:solidFill>
              <a:latin typeface="Open Sans" panose="020B0604020202020204"/>
            </a:endParaRPr>
          </a:p>
          <a:p>
            <a:r>
              <a:rPr lang="pt-BR" sz="1600">
                <a:solidFill>
                  <a:srgbClr val="434343"/>
                </a:solidFill>
                <a:latin typeface="Open Sans" panose="020B0604020202020204"/>
              </a:rPr>
              <a:t>A variável X pode assumir qualquer valor. Ou seja, tecnicamente, X pode variar de menos infinito a mais infinito.</a:t>
            </a:r>
          </a:p>
        </p:txBody>
      </p:sp>
    </p:spTree>
    <p:extLst>
      <p:ext uri="{BB962C8B-B14F-4D97-AF65-F5344CB8AC3E}">
        <p14:creationId xmlns:p14="http://schemas.microsoft.com/office/powerpoint/2010/main" val="24245612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tângulo 20">
            <a:extLst>
              <a:ext uri="{FF2B5EF4-FFF2-40B4-BE49-F238E27FC236}">
                <a16:creationId xmlns:a16="http://schemas.microsoft.com/office/drawing/2014/main" id="{FB14EF53-A111-47D9-B600-A9C0A3FE4F25}"/>
              </a:ext>
            </a:extLst>
          </p:cNvPr>
          <p:cNvSpPr/>
          <p:nvPr/>
        </p:nvSpPr>
        <p:spPr>
          <a:xfrm>
            <a:off x="-16318" y="1118033"/>
            <a:ext cx="11254589" cy="1017328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14D71DA0-5963-4F97-84A9-3A1671CE71DE}"/>
              </a:ext>
            </a:extLst>
          </p:cNvPr>
          <p:cNvSpPr/>
          <p:nvPr/>
        </p:nvSpPr>
        <p:spPr>
          <a:xfrm>
            <a:off x="278296" y="1328274"/>
            <a:ext cx="1084924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600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 </a:t>
            </a:r>
            <a:r>
              <a:rPr lang="pt-BR" sz="1600" b="1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Função Logística</a:t>
            </a:r>
            <a:r>
              <a:rPr lang="pt-BR" sz="1600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- </a:t>
            </a:r>
            <a:r>
              <a:rPr lang="pt-BR" sz="160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f(X) </a:t>
            </a:r>
            <a:r>
              <a:rPr lang="pt-BR" sz="1600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é uma função que assume valores entre 0 </a:t>
            </a:r>
            <a:r>
              <a:rPr lang="pt-BR" sz="160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 1, sendo que a </a:t>
            </a:r>
            <a:r>
              <a:rPr lang="pt-BR" sz="1600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variável </a:t>
            </a:r>
            <a:r>
              <a:rPr lang="pt-BR" sz="160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 pode </a:t>
            </a:r>
            <a:r>
              <a:rPr lang="pt-BR" sz="1600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assumir qualquer valor.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B5EF705E-C0CA-426B-8127-12E9688F89ED}"/>
              </a:ext>
            </a:extLst>
          </p:cNvPr>
          <p:cNvSpPr txBox="1"/>
          <p:nvPr/>
        </p:nvSpPr>
        <p:spPr>
          <a:xfrm>
            <a:off x="278296" y="2334969"/>
            <a:ext cx="1084924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 gráfico representa a </a:t>
            </a:r>
            <a:r>
              <a:rPr lang="pt-BR" sz="1600" b="1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Função Logística</a:t>
            </a:r>
            <a:r>
              <a:rPr lang="pt-BR" sz="1600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Os valores de X estão variando entre -10 e 10 e os valores de f(X) variando entre 0 e 1.</a:t>
            </a:r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81DE0739-730F-4B4A-9090-6C7057474CAB}"/>
              </a:ext>
            </a:extLst>
          </p:cNvPr>
          <p:cNvSpPr txBox="1">
            <a:spLocks/>
          </p:cNvSpPr>
          <p:nvPr/>
        </p:nvSpPr>
        <p:spPr>
          <a:xfrm>
            <a:off x="278296" y="828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pt-BR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Função Logística</a:t>
            </a: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2. </a:t>
            </a:r>
            <a:r>
              <a:rPr lang="pt-BR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REGRESSÃO LOGÍSTICA SIMPLES | </a:t>
            </a:r>
            <a:r>
              <a:rPr lang="pt-BR" sz="11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CONCEITO</a:t>
            </a:r>
            <a:endParaRPr lang="en-US" sz="11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A93C0CBD-9278-4CB4-B1B5-1B36960CC3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933" y="3057433"/>
            <a:ext cx="5230821" cy="2993395"/>
          </a:xfrm>
          <a:prstGeom prst="rect">
            <a:avLst/>
          </a:prstGeom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B5EF705E-C0CA-426B-8127-12E9688F89ED}"/>
              </a:ext>
            </a:extLst>
          </p:cNvPr>
          <p:cNvSpPr txBox="1"/>
          <p:nvPr/>
        </p:nvSpPr>
        <p:spPr>
          <a:xfrm>
            <a:off x="5610976" y="3176709"/>
            <a:ext cx="580760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1600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 </a:t>
            </a:r>
            <a:r>
              <a:rPr lang="pt-BR" sz="1600" b="1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Função Logística</a:t>
            </a:r>
            <a:r>
              <a:rPr lang="pt-BR" sz="1600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é dada por: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Objeto 3">
                <a:extLst>
                  <a:ext uri="{FF2B5EF4-FFF2-40B4-BE49-F238E27FC236}">
                    <a16:creationId xmlns:a16="http://schemas.microsoft.com/office/drawing/2014/main" id="{113F96DB-1B0D-4917-837B-D9B94E09642A}"/>
                  </a:ext>
                </a:extLst>
              </p:cNvPr>
              <p:cNvSpPr txBox="1"/>
              <p:nvPr/>
            </p:nvSpPr>
            <p:spPr bwMode="auto">
              <a:xfrm>
                <a:off x="7187287" y="3722857"/>
                <a:ext cx="2628806" cy="803275"/>
              </a:xfrm>
              <a:prstGeom prst="rect">
                <a:avLst/>
              </a:prstGeom>
              <a:noFill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pt-BR" sz="2400" i="1" smtClean="0">
                          <a:solidFill>
                            <a:srgbClr val="434343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pt-BR" sz="2400" i="1" smtClean="0">
                          <a:solidFill>
                            <a:srgbClr val="434343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sz="2400" i="1" smtClean="0">
                          <a:solidFill>
                            <a:srgbClr val="434343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pt-BR" sz="2400" i="1" smtClean="0">
                          <a:solidFill>
                            <a:srgbClr val="434343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pt-BR" sz="2400" i="1">
                              <a:solidFill>
                                <a:srgbClr val="434343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pt-BR" sz="2400" i="1">
                                  <a:solidFill>
                                    <a:srgbClr val="43434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2400" i="1">
                                  <a:solidFill>
                                    <a:srgbClr val="434343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pt-BR" sz="2400" i="1" smtClean="0">
                                  <a:solidFill>
                                    <a:srgbClr val="434343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pt-BR" sz="2400" i="1">
                                  <a:solidFill>
                                    <a:srgbClr val="434343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p>
                          </m:sSup>
                        </m:num>
                        <m:den>
                          <m:r>
                            <a:rPr lang="pt-BR" sz="2400" i="1">
                              <a:solidFill>
                                <a:srgbClr val="434343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pt-BR" sz="2400" i="1">
                                  <a:solidFill>
                                    <a:srgbClr val="43434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2400" i="1">
                                  <a:solidFill>
                                    <a:srgbClr val="434343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pt-BR" sz="2400" i="1" smtClean="0">
                                  <a:solidFill>
                                    <a:srgbClr val="434343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pt-BR" sz="2400" i="1">
                                  <a:solidFill>
                                    <a:srgbClr val="434343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pt-BR" sz="2400" dirty="0">
                  <a:solidFill>
                    <a:srgbClr val="434343"/>
                  </a:solidFill>
                </a:endParaRPr>
              </a:p>
            </p:txBody>
          </p:sp>
        </mc:Choice>
        <mc:Fallback xmlns="">
          <p:sp>
            <p:nvSpPr>
              <p:cNvPr id="15" name="Objeto 3">
                <a:extLst>
                  <a:ext uri="{FF2B5EF4-FFF2-40B4-BE49-F238E27FC236}">
                    <a16:creationId xmlns:a16="http://schemas.microsoft.com/office/drawing/2014/main" id="{113F96DB-1B0D-4917-837B-D9B94E0964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187287" y="3722857"/>
                <a:ext cx="2628806" cy="803275"/>
              </a:xfrm>
              <a:prstGeom prst="rect">
                <a:avLst/>
              </a:prstGeom>
              <a:blipFill>
                <a:blip r:embed="rId4"/>
                <a:stretch>
                  <a:fillRect b="-15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tângulo 15">
            <a:extLst>
              <a:ext uri="{FF2B5EF4-FFF2-40B4-BE49-F238E27FC236}">
                <a16:creationId xmlns:a16="http://schemas.microsoft.com/office/drawing/2014/main" id="{4F482BDC-81FF-42B2-9104-EA3605BCECDB}"/>
              </a:ext>
            </a:extLst>
          </p:cNvPr>
          <p:cNvSpPr/>
          <p:nvPr/>
        </p:nvSpPr>
        <p:spPr>
          <a:xfrm>
            <a:off x="5610976" y="4821115"/>
            <a:ext cx="523082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60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Sendo que </a:t>
            </a:r>
            <a:r>
              <a:rPr lang="el-GR" sz="1600" b="1" i="1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β</a:t>
            </a:r>
            <a:r>
              <a:rPr lang="pt-BR" sz="160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é um valor fixado; e o número </a:t>
            </a:r>
            <a:r>
              <a:rPr lang="pt-BR" sz="1600" b="1" i="1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</a:t>
            </a:r>
            <a:r>
              <a:rPr lang="pt-BR" sz="1600" i="1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t-BR" sz="160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representa </a:t>
            </a:r>
            <a:r>
              <a:rPr lang="pt-BR" sz="1600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 base do logaritmo neperiano, ou seja, aproximadamente 2,7182.</a:t>
            </a:r>
          </a:p>
        </p:txBody>
      </p:sp>
      <p:sp>
        <p:nvSpPr>
          <p:cNvPr id="18" name="Espaço Reservado para Data 5">
            <a:extLst>
              <a:ext uri="{FF2B5EF4-FFF2-40B4-BE49-F238E27FC236}">
                <a16:creationId xmlns:a16="http://schemas.microsoft.com/office/drawing/2014/main" id="{1175C2C2-4DF8-4BE4-93AA-1E6D724BD65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F4E452A0-AA42-4823-A311-CE155ECF26FC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6355275" y="6391430"/>
            <a:ext cx="1705361" cy="341672"/>
          </a:xfrm>
          <a:prstGeom prst="rect">
            <a:avLst/>
          </a:prstGeom>
        </p:spPr>
      </p:pic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CC2E36AE-2009-41D5-8136-5152056864E4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9542770" y="4722638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Espaço Reservado para Número de Slide 4">
            <a:extLst>
              <a:ext uri="{FF2B5EF4-FFF2-40B4-BE49-F238E27FC236}">
                <a16:creationId xmlns:a16="http://schemas.microsoft.com/office/drawing/2014/main" id="{DB9EEB61-526E-4136-B571-24AF6AB1B733}"/>
              </a:ext>
            </a:extLst>
          </p:cNvPr>
          <p:cNvSpPr txBox="1">
            <a:spLocks/>
          </p:cNvSpPr>
          <p:nvPr/>
        </p:nvSpPr>
        <p:spPr>
          <a:xfrm>
            <a:off x="11436559" y="379620"/>
            <a:ext cx="399713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8FB8526-A7DF-44F1-A0A0-E2C9088E1528}" type="slidenum">
              <a:rPr lang="pt-BR" smtClean="0">
                <a:solidFill>
                  <a:srgbClr val="6ADBD9"/>
                </a:solidFill>
              </a:rPr>
              <a:pPr algn="ctr"/>
              <a:t>16</a:t>
            </a:fld>
            <a:endParaRPr lang="pt-BR" dirty="0">
              <a:solidFill>
                <a:srgbClr val="6ADBD9"/>
              </a:solidFill>
            </a:endParaRPr>
          </a:p>
        </p:txBody>
      </p:sp>
      <p:sp>
        <p:nvSpPr>
          <p:cNvPr id="23" name="Pentágono 22">
            <a:extLst>
              <a:ext uri="{FF2B5EF4-FFF2-40B4-BE49-F238E27FC236}">
                <a16:creationId xmlns:a16="http://schemas.microsoft.com/office/drawing/2014/main" id="{C50F53B5-88CE-477E-BC8F-4E63B696829E}"/>
              </a:ext>
            </a:extLst>
          </p:cNvPr>
          <p:cNvSpPr/>
          <p:nvPr/>
        </p:nvSpPr>
        <p:spPr>
          <a:xfrm>
            <a:off x="11498924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6ADBD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00392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81DE0739-730F-4B4A-9090-6C7057474CAB}"/>
              </a:ext>
            </a:extLst>
          </p:cNvPr>
          <p:cNvSpPr txBox="1">
            <a:spLocks/>
          </p:cNvSpPr>
          <p:nvPr/>
        </p:nvSpPr>
        <p:spPr>
          <a:xfrm>
            <a:off x="278296" y="828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pt-BR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Função Logística</a:t>
            </a: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2. </a:t>
            </a:r>
            <a:r>
              <a:rPr lang="pt-BR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REGRESSÃO LOGÍSTICA SIMPLES | </a:t>
            </a:r>
            <a:r>
              <a:rPr lang="pt-BR" sz="11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CONCEITO</a:t>
            </a:r>
            <a:endParaRPr lang="en-US" sz="11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Objeto 3">
                <a:extLst>
                  <a:ext uri="{FF2B5EF4-FFF2-40B4-BE49-F238E27FC236}">
                    <a16:creationId xmlns:a16="http://schemas.microsoft.com/office/drawing/2014/main" id="{70F1F957-3FCD-4638-8A5A-B236C98C5BED}"/>
                  </a:ext>
                </a:extLst>
              </p:cNvPr>
              <p:cNvSpPr txBox="1"/>
              <p:nvPr/>
            </p:nvSpPr>
            <p:spPr bwMode="auto">
              <a:xfrm>
                <a:off x="6799102" y="3960981"/>
                <a:ext cx="3182937" cy="1243013"/>
              </a:xfrm>
              <a:prstGeom prst="rect">
                <a:avLst/>
              </a:prstGeom>
              <a:noFill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pt-BR" sz="2400" i="1">
                          <a:solidFill>
                            <a:srgbClr val="434343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pt-BR" sz="2400" i="1">
                          <a:solidFill>
                            <a:srgbClr val="434343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sz="2400" i="1">
                          <a:solidFill>
                            <a:srgbClr val="434343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pt-BR" sz="2400" i="1">
                          <a:solidFill>
                            <a:srgbClr val="434343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pt-BR" sz="2400" i="1">
                              <a:solidFill>
                                <a:srgbClr val="434343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pt-BR" sz="2400" i="1">
                                  <a:solidFill>
                                    <a:srgbClr val="43434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2400" i="1">
                                  <a:solidFill>
                                    <a:srgbClr val="434343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pt-BR" sz="2400" i="1">
                                  <a:solidFill>
                                    <a:srgbClr val="434343"/>
                                  </a:solidFill>
                                  <a:latin typeface="Cambria Math" panose="02040503050406030204" pitchFamily="18" charset="0"/>
                                </a:rPr>
                                <m:t>0,8∗</m:t>
                              </m:r>
                              <m:r>
                                <a:rPr lang="pt-BR" sz="2400" i="1">
                                  <a:solidFill>
                                    <a:srgbClr val="434343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p>
                          </m:sSup>
                        </m:num>
                        <m:den>
                          <m:r>
                            <a:rPr lang="pt-BR" sz="2400" i="1">
                              <a:solidFill>
                                <a:srgbClr val="434343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pt-BR" sz="2400" i="1">
                                  <a:solidFill>
                                    <a:srgbClr val="43434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2400" i="1">
                                  <a:solidFill>
                                    <a:srgbClr val="434343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pt-BR" sz="2400" i="1">
                                  <a:solidFill>
                                    <a:srgbClr val="434343"/>
                                  </a:solidFill>
                                  <a:latin typeface="Cambria Math" panose="02040503050406030204" pitchFamily="18" charset="0"/>
                                </a:rPr>
                                <m:t>0,8∗</m:t>
                              </m:r>
                              <m:r>
                                <a:rPr lang="pt-BR" sz="2400" i="1">
                                  <a:solidFill>
                                    <a:srgbClr val="434343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pt-BR" sz="2400" dirty="0">
                  <a:solidFill>
                    <a:srgbClr val="434343"/>
                  </a:solidFill>
                </a:endParaRPr>
              </a:p>
            </p:txBody>
          </p:sp>
        </mc:Choice>
        <mc:Fallback xmlns="">
          <p:sp>
            <p:nvSpPr>
              <p:cNvPr id="4" name="Objeto 3">
                <a:extLst>
                  <a:ext uri="{FF2B5EF4-FFF2-40B4-BE49-F238E27FC236}">
                    <a16:creationId xmlns:a16="http://schemas.microsoft.com/office/drawing/2014/main" id="{70F1F957-3FCD-4638-8A5A-B236C98C5B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799102" y="3960981"/>
                <a:ext cx="3182937" cy="124301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Imagem 9">
            <a:extLst>
              <a:ext uri="{FF2B5EF4-FFF2-40B4-BE49-F238E27FC236}">
                <a16:creationId xmlns:a16="http://schemas.microsoft.com/office/drawing/2014/main" id="{40808033-72F0-4F0F-8912-44454260BE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5253" y="3085791"/>
            <a:ext cx="5230821" cy="2993395"/>
          </a:xfrm>
          <a:prstGeom prst="rect">
            <a:avLst/>
          </a:prstGeom>
        </p:spPr>
      </p:pic>
      <p:sp>
        <p:nvSpPr>
          <p:cNvPr id="14" name="Espaço Reservado para Data 5">
            <a:extLst>
              <a:ext uri="{FF2B5EF4-FFF2-40B4-BE49-F238E27FC236}">
                <a16:creationId xmlns:a16="http://schemas.microsoft.com/office/drawing/2014/main" id="{146E87D8-3B2A-4724-A8B5-AAC2906D261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EC240439-025B-44B6-9C92-53221BAAF1F5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6355275" y="6391430"/>
            <a:ext cx="1705361" cy="341672"/>
          </a:xfrm>
          <a:prstGeom prst="rect">
            <a:avLst/>
          </a:prstGeom>
        </p:spPr>
      </p:pic>
      <p:pic>
        <p:nvPicPr>
          <p:cNvPr id="16" name="Google Shape;62;p13">
            <a:extLst>
              <a:ext uri="{FF2B5EF4-FFF2-40B4-BE49-F238E27FC236}">
                <a16:creationId xmlns:a16="http://schemas.microsoft.com/office/drawing/2014/main" id="{B1DBB83A-EE3D-4587-B38D-6B21AE63402F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9542770" y="4722638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Espaço Reservado para Número de Slide 4">
            <a:extLst>
              <a:ext uri="{FF2B5EF4-FFF2-40B4-BE49-F238E27FC236}">
                <a16:creationId xmlns:a16="http://schemas.microsoft.com/office/drawing/2014/main" id="{E9275ED3-7B96-474E-8420-561345132457}"/>
              </a:ext>
            </a:extLst>
          </p:cNvPr>
          <p:cNvSpPr txBox="1">
            <a:spLocks/>
          </p:cNvSpPr>
          <p:nvPr/>
        </p:nvSpPr>
        <p:spPr>
          <a:xfrm>
            <a:off x="11436559" y="379620"/>
            <a:ext cx="399713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8FB8526-A7DF-44F1-A0A0-E2C9088E1528}" type="slidenum">
              <a:rPr lang="pt-BR" smtClean="0">
                <a:solidFill>
                  <a:srgbClr val="6ADBD9"/>
                </a:solidFill>
              </a:rPr>
              <a:pPr algn="ctr"/>
              <a:t>17</a:t>
            </a:fld>
            <a:endParaRPr lang="pt-BR" dirty="0">
              <a:solidFill>
                <a:srgbClr val="6ADBD9"/>
              </a:solidFill>
            </a:endParaRPr>
          </a:p>
        </p:txBody>
      </p:sp>
      <p:sp>
        <p:nvSpPr>
          <p:cNvPr id="18" name="Pentágono 17">
            <a:extLst>
              <a:ext uri="{FF2B5EF4-FFF2-40B4-BE49-F238E27FC236}">
                <a16:creationId xmlns:a16="http://schemas.microsoft.com/office/drawing/2014/main" id="{8084BD0F-D889-4035-AACB-1ECB5B61A3F2}"/>
              </a:ext>
            </a:extLst>
          </p:cNvPr>
          <p:cNvSpPr/>
          <p:nvPr/>
        </p:nvSpPr>
        <p:spPr>
          <a:xfrm>
            <a:off x="11498924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6ADBD9"/>
              </a:solidFill>
            </a:endParaRP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2639FB16-FDB6-4D9C-B5C5-1D8F218C9CE2}"/>
              </a:ext>
            </a:extLst>
          </p:cNvPr>
          <p:cNvSpPr/>
          <p:nvPr/>
        </p:nvSpPr>
        <p:spPr>
          <a:xfrm>
            <a:off x="-16318" y="1118033"/>
            <a:ext cx="11254589" cy="1017328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B1DF18CE-BDE4-4168-B5E4-17B92662E369}"/>
              </a:ext>
            </a:extLst>
          </p:cNvPr>
          <p:cNvSpPr/>
          <p:nvPr/>
        </p:nvSpPr>
        <p:spPr>
          <a:xfrm>
            <a:off x="278296" y="1328274"/>
            <a:ext cx="1084924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600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 </a:t>
            </a:r>
            <a:r>
              <a:rPr lang="pt-BR" sz="1600" b="1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Função Logística</a:t>
            </a:r>
            <a:r>
              <a:rPr lang="pt-BR" sz="1600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- </a:t>
            </a:r>
            <a:r>
              <a:rPr lang="pt-BR" sz="160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f(X) </a:t>
            </a:r>
            <a:r>
              <a:rPr lang="pt-BR" sz="1600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é uma função que assume valores entre 0 </a:t>
            </a:r>
            <a:r>
              <a:rPr lang="pt-BR" sz="160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 1, sendo que a </a:t>
            </a:r>
            <a:r>
              <a:rPr lang="pt-BR" sz="1600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variável </a:t>
            </a:r>
            <a:r>
              <a:rPr lang="pt-BR" sz="160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 pode </a:t>
            </a:r>
            <a:r>
              <a:rPr lang="pt-BR" sz="1600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assumir qualquer valor.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2FBF607F-DC3B-4B80-AE84-BD9E57989B50}"/>
              </a:ext>
            </a:extLst>
          </p:cNvPr>
          <p:cNvSpPr txBox="1"/>
          <p:nvPr/>
        </p:nvSpPr>
        <p:spPr>
          <a:xfrm>
            <a:off x="278296" y="2334969"/>
            <a:ext cx="1084924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altLang="pt-BR" sz="160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Quando o coeficiente </a:t>
            </a:r>
            <a:r>
              <a:rPr lang="el-GR" altLang="pt-BR" sz="1600" i="1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β </a:t>
            </a:r>
            <a:r>
              <a:rPr lang="pt-BR" altLang="pt-BR" sz="160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 função logística é </a:t>
            </a:r>
            <a:r>
              <a:rPr lang="pt-BR" altLang="pt-BR" sz="1600" b="1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positivo</a:t>
            </a:r>
            <a:r>
              <a:rPr lang="pt-BR" altLang="pt-BR" sz="160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o valor da função </a:t>
            </a:r>
            <a:r>
              <a:rPr lang="pt-BR" altLang="pt-BR" sz="1600" i="1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</a:t>
            </a:r>
            <a:r>
              <a:rPr lang="pt-BR" altLang="pt-BR" sz="160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t-BR" altLang="pt-BR" sz="1600" b="1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cresce</a:t>
            </a:r>
            <a:r>
              <a:rPr lang="pt-BR" altLang="pt-BR" sz="160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à medida que se aumenta o valor de X. A figura abaixo apresenta a função logística com </a:t>
            </a:r>
            <a:r>
              <a:rPr lang="el-GR" altLang="pt-BR" sz="1600" i="1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β</a:t>
            </a:r>
            <a:r>
              <a:rPr lang="pt-BR" altLang="pt-BR" sz="160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= 0,8.</a:t>
            </a:r>
          </a:p>
        </p:txBody>
      </p:sp>
    </p:spTree>
    <p:extLst>
      <p:ext uri="{BB962C8B-B14F-4D97-AF65-F5344CB8AC3E}">
        <p14:creationId xmlns:p14="http://schemas.microsoft.com/office/powerpoint/2010/main" val="25967606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81DE0739-730F-4B4A-9090-6C7057474CAB}"/>
              </a:ext>
            </a:extLst>
          </p:cNvPr>
          <p:cNvSpPr txBox="1">
            <a:spLocks/>
          </p:cNvSpPr>
          <p:nvPr/>
        </p:nvSpPr>
        <p:spPr>
          <a:xfrm>
            <a:off x="278296" y="828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pt-BR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Função Logística</a:t>
            </a: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2. </a:t>
            </a:r>
            <a:r>
              <a:rPr lang="pt-BR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REGRESSÃO LOGÍSTICA SIMPLES | </a:t>
            </a:r>
            <a:r>
              <a:rPr lang="pt-BR" sz="11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CONCEITO</a:t>
            </a:r>
            <a:endParaRPr lang="en-US" sz="11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CC7031D-982D-4006-A057-7B332D3E19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140" y="3085789"/>
            <a:ext cx="5230821" cy="2993395"/>
          </a:xfrm>
          <a:prstGeom prst="rect">
            <a:avLst/>
          </a:prstGeom>
        </p:spPr>
      </p:pic>
      <p:sp>
        <p:nvSpPr>
          <p:cNvPr id="14" name="Espaço Reservado para Data 5">
            <a:extLst>
              <a:ext uri="{FF2B5EF4-FFF2-40B4-BE49-F238E27FC236}">
                <a16:creationId xmlns:a16="http://schemas.microsoft.com/office/drawing/2014/main" id="{D16ED936-6219-4543-A001-4731DB2DA53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CAF63584-37F6-4AEF-AFB6-0CF73015CC0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6355275" y="6391430"/>
            <a:ext cx="1705361" cy="341672"/>
          </a:xfrm>
          <a:prstGeom prst="rect">
            <a:avLst/>
          </a:prstGeom>
        </p:spPr>
      </p:pic>
      <p:pic>
        <p:nvPicPr>
          <p:cNvPr id="16" name="Google Shape;62;p13">
            <a:extLst>
              <a:ext uri="{FF2B5EF4-FFF2-40B4-BE49-F238E27FC236}">
                <a16:creationId xmlns:a16="http://schemas.microsoft.com/office/drawing/2014/main" id="{95F85E78-4E9C-4368-B8FA-BCA29F2A793D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9542770" y="4722638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Espaço Reservado para Número de Slide 4">
            <a:extLst>
              <a:ext uri="{FF2B5EF4-FFF2-40B4-BE49-F238E27FC236}">
                <a16:creationId xmlns:a16="http://schemas.microsoft.com/office/drawing/2014/main" id="{75B291BB-A17B-4ED2-9FA9-5EB308FD18C0}"/>
              </a:ext>
            </a:extLst>
          </p:cNvPr>
          <p:cNvSpPr txBox="1">
            <a:spLocks/>
          </p:cNvSpPr>
          <p:nvPr/>
        </p:nvSpPr>
        <p:spPr>
          <a:xfrm>
            <a:off x="11436559" y="379620"/>
            <a:ext cx="399713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8FB8526-A7DF-44F1-A0A0-E2C9088E1528}" type="slidenum">
              <a:rPr lang="pt-BR" smtClean="0">
                <a:solidFill>
                  <a:srgbClr val="6ADBD9"/>
                </a:solidFill>
              </a:rPr>
              <a:pPr algn="ctr"/>
              <a:t>18</a:t>
            </a:fld>
            <a:endParaRPr lang="pt-BR" dirty="0">
              <a:solidFill>
                <a:srgbClr val="6ADBD9"/>
              </a:solidFill>
            </a:endParaRPr>
          </a:p>
        </p:txBody>
      </p:sp>
      <p:sp>
        <p:nvSpPr>
          <p:cNvPr id="18" name="Pentágono 17">
            <a:extLst>
              <a:ext uri="{FF2B5EF4-FFF2-40B4-BE49-F238E27FC236}">
                <a16:creationId xmlns:a16="http://schemas.microsoft.com/office/drawing/2014/main" id="{0CE1E7E3-B878-43A0-A2C5-63F2A121A469}"/>
              </a:ext>
            </a:extLst>
          </p:cNvPr>
          <p:cNvSpPr/>
          <p:nvPr/>
        </p:nvSpPr>
        <p:spPr>
          <a:xfrm>
            <a:off x="11498924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6ADBD9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Objeto 3">
                <a:extLst>
                  <a:ext uri="{FF2B5EF4-FFF2-40B4-BE49-F238E27FC236}">
                    <a16:creationId xmlns:a16="http://schemas.microsoft.com/office/drawing/2014/main" id="{C98B7CEE-3D63-4F8B-8BE6-4F6A8EE09333}"/>
                  </a:ext>
                </a:extLst>
              </p:cNvPr>
              <p:cNvSpPr txBox="1"/>
              <p:nvPr/>
            </p:nvSpPr>
            <p:spPr bwMode="auto">
              <a:xfrm>
                <a:off x="6799102" y="3960981"/>
                <a:ext cx="3182937" cy="1243013"/>
              </a:xfrm>
              <a:prstGeom prst="rect">
                <a:avLst/>
              </a:prstGeom>
              <a:noFill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pt-BR" sz="2400" i="1" smtClean="0">
                          <a:solidFill>
                            <a:srgbClr val="434343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pt-BR" sz="2400" i="1" smtClean="0">
                          <a:solidFill>
                            <a:srgbClr val="434343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sz="2400" i="1" smtClean="0">
                          <a:solidFill>
                            <a:srgbClr val="434343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pt-BR" sz="2400" i="1" smtClean="0">
                          <a:solidFill>
                            <a:srgbClr val="434343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pt-BR" sz="2400" i="1">
                              <a:solidFill>
                                <a:srgbClr val="434343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pt-BR" sz="2400" i="1">
                                  <a:solidFill>
                                    <a:srgbClr val="43434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2400" i="1">
                                  <a:solidFill>
                                    <a:srgbClr val="434343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pt-BR" sz="2400" b="0" i="1" smtClean="0">
                                  <a:solidFill>
                                    <a:srgbClr val="434343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pt-BR" sz="2400" i="1">
                                  <a:solidFill>
                                    <a:srgbClr val="434343"/>
                                  </a:solidFill>
                                  <a:latin typeface="Cambria Math" panose="02040503050406030204" pitchFamily="18" charset="0"/>
                                </a:rPr>
                                <m:t>0,</m:t>
                              </m:r>
                              <m:r>
                                <a:rPr lang="pt-BR" sz="2400" b="0" i="1" smtClean="0">
                                  <a:solidFill>
                                    <a:srgbClr val="434343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  <m:r>
                                <a:rPr lang="pt-BR" sz="2400" i="1">
                                  <a:solidFill>
                                    <a:srgbClr val="434343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pt-BR" sz="2400" i="1">
                                  <a:solidFill>
                                    <a:srgbClr val="434343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p>
                          </m:sSup>
                        </m:num>
                        <m:den>
                          <m:r>
                            <a:rPr lang="pt-BR" sz="2400" i="1">
                              <a:solidFill>
                                <a:srgbClr val="434343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pt-BR" sz="2400" i="1">
                                  <a:solidFill>
                                    <a:srgbClr val="43434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2400" i="1">
                                  <a:solidFill>
                                    <a:srgbClr val="434343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pt-BR" sz="2400" b="0" i="1" smtClean="0">
                                  <a:solidFill>
                                    <a:srgbClr val="434343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pt-BR" sz="2400" i="1">
                                  <a:solidFill>
                                    <a:srgbClr val="434343"/>
                                  </a:solidFill>
                                  <a:latin typeface="Cambria Math" panose="02040503050406030204" pitchFamily="18" charset="0"/>
                                </a:rPr>
                                <m:t>0,</m:t>
                              </m:r>
                              <m:r>
                                <a:rPr lang="pt-BR" sz="2400" b="0" i="1" smtClean="0">
                                  <a:solidFill>
                                    <a:srgbClr val="434343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  <m:r>
                                <a:rPr lang="pt-BR" sz="2400" i="1">
                                  <a:solidFill>
                                    <a:srgbClr val="434343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pt-BR" sz="2400" i="1">
                                  <a:solidFill>
                                    <a:srgbClr val="434343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pt-BR" sz="2400" dirty="0">
                  <a:solidFill>
                    <a:srgbClr val="434343"/>
                  </a:solidFill>
                </a:endParaRPr>
              </a:p>
            </p:txBody>
          </p:sp>
        </mc:Choice>
        <mc:Fallback xmlns="">
          <p:sp>
            <p:nvSpPr>
              <p:cNvPr id="19" name="Objeto 3">
                <a:extLst>
                  <a:ext uri="{FF2B5EF4-FFF2-40B4-BE49-F238E27FC236}">
                    <a16:creationId xmlns:a16="http://schemas.microsoft.com/office/drawing/2014/main" id="{C98B7CEE-3D63-4F8B-8BE6-4F6A8EE093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799102" y="3960981"/>
                <a:ext cx="3182937" cy="124301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CaixaDeTexto 21">
            <a:extLst>
              <a:ext uri="{FF2B5EF4-FFF2-40B4-BE49-F238E27FC236}">
                <a16:creationId xmlns:a16="http://schemas.microsoft.com/office/drawing/2014/main" id="{4F94BBC8-8985-4FEE-8599-92FFFCB337E6}"/>
              </a:ext>
            </a:extLst>
          </p:cNvPr>
          <p:cNvSpPr txBox="1"/>
          <p:nvPr/>
        </p:nvSpPr>
        <p:spPr>
          <a:xfrm>
            <a:off x="278296" y="2334969"/>
            <a:ext cx="1084924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altLang="pt-BR" sz="160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Quando o coeficiente </a:t>
            </a:r>
            <a:r>
              <a:rPr lang="el-GR" altLang="pt-BR" sz="1600" i="1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β </a:t>
            </a:r>
            <a:r>
              <a:rPr lang="pt-BR" altLang="pt-BR" sz="160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 função logística é </a:t>
            </a:r>
            <a:r>
              <a:rPr lang="pt-BR" altLang="pt-BR" sz="1600" b="1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negativo</a:t>
            </a:r>
            <a:r>
              <a:rPr lang="pt-BR" altLang="pt-BR" sz="160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o valor da função </a:t>
            </a:r>
            <a:r>
              <a:rPr lang="pt-BR" altLang="pt-BR" sz="1600" i="1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</a:t>
            </a:r>
            <a:r>
              <a:rPr lang="pt-BR" altLang="pt-BR" sz="160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t-BR" altLang="pt-BR" sz="1600" b="1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decresce </a:t>
            </a:r>
            <a:r>
              <a:rPr lang="pt-BR" altLang="pt-BR" sz="160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à medida que se aumenta o valor de X. A figura abaixo apresenta a função logística com </a:t>
            </a:r>
            <a:r>
              <a:rPr lang="el-GR" altLang="pt-BR" sz="1600" i="1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β</a:t>
            </a:r>
            <a:r>
              <a:rPr lang="pt-BR" altLang="pt-BR" sz="160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= -0,6.</a:t>
            </a:r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4D36A3ED-F255-4957-8A20-E6FA2287D87E}"/>
              </a:ext>
            </a:extLst>
          </p:cNvPr>
          <p:cNvSpPr/>
          <p:nvPr/>
        </p:nvSpPr>
        <p:spPr>
          <a:xfrm>
            <a:off x="-16318" y="1118033"/>
            <a:ext cx="11254589" cy="1017328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486EE533-E059-40D3-B329-58FC16ABC588}"/>
              </a:ext>
            </a:extLst>
          </p:cNvPr>
          <p:cNvSpPr/>
          <p:nvPr/>
        </p:nvSpPr>
        <p:spPr>
          <a:xfrm>
            <a:off x="278296" y="1328274"/>
            <a:ext cx="1084924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600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 </a:t>
            </a:r>
            <a:r>
              <a:rPr lang="pt-BR" sz="1600" b="1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Função Logística</a:t>
            </a:r>
            <a:r>
              <a:rPr lang="pt-BR" sz="1600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- </a:t>
            </a:r>
            <a:r>
              <a:rPr lang="pt-BR" sz="160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f(X) </a:t>
            </a:r>
            <a:r>
              <a:rPr lang="pt-BR" sz="1600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é uma função que assume valores entre 0 </a:t>
            </a:r>
            <a:r>
              <a:rPr lang="pt-BR" sz="160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 1, sendo que a </a:t>
            </a:r>
            <a:r>
              <a:rPr lang="pt-BR" sz="1600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variável </a:t>
            </a:r>
            <a:r>
              <a:rPr lang="pt-BR" sz="160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 pode </a:t>
            </a:r>
            <a:r>
              <a:rPr lang="pt-BR" sz="1600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assumir qualquer valor.</a:t>
            </a:r>
          </a:p>
        </p:txBody>
      </p:sp>
    </p:spTree>
    <p:extLst>
      <p:ext uri="{BB962C8B-B14F-4D97-AF65-F5344CB8AC3E}">
        <p14:creationId xmlns:p14="http://schemas.microsoft.com/office/powerpoint/2010/main" val="24563827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tângulo 20">
            <a:extLst>
              <a:ext uri="{FF2B5EF4-FFF2-40B4-BE49-F238E27FC236}">
                <a16:creationId xmlns:a16="http://schemas.microsoft.com/office/drawing/2014/main" id="{FB14EF53-A111-47D9-B600-A9C0A3FE4F25}"/>
              </a:ext>
            </a:extLst>
          </p:cNvPr>
          <p:cNvSpPr/>
          <p:nvPr/>
        </p:nvSpPr>
        <p:spPr>
          <a:xfrm>
            <a:off x="-16317" y="1118033"/>
            <a:ext cx="10287368" cy="1017328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14D71DA0-5963-4F97-84A9-3A1671CE71DE}"/>
              </a:ext>
            </a:extLst>
          </p:cNvPr>
          <p:cNvSpPr/>
          <p:nvPr/>
        </p:nvSpPr>
        <p:spPr>
          <a:xfrm>
            <a:off x="278296" y="1334310"/>
            <a:ext cx="976947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altLang="pt-BR" sz="160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 Função Logística pode ser utilizada para se</a:t>
            </a:r>
            <a:r>
              <a:rPr lang="pt-BR" altLang="pt-BR" sz="1600" b="1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t-BR" altLang="pt-BR" sz="160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obter a </a:t>
            </a:r>
            <a:r>
              <a:rPr lang="pt-BR" altLang="pt-BR" sz="1600" b="1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probabilidade</a:t>
            </a:r>
            <a:r>
              <a:rPr lang="pt-BR" altLang="pt-BR" sz="160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(</a:t>
            </a:r>
            <a:r>
              <a:rPr lang="pt-BR" altLang="pt-BR" sz="1600" i="1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</a:t>
            </a:r>
            <a:r>
              <a:rPr lang="pt-BR" altLang="pt-BR" sz="160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 associada ao evento binário, no modelo de Regressão Logística.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B5EF705E-C0CA-426B-8127-12E9688F89ED}"/>
              </a:ext>
            </a:extLst>
          </p:cNvPr>
          <p:cNvSpPr txBox="1"/>
          <p:nvPr/>
        </p:nvSpPr>
        <p:spPr>
          <a:xfrm>
            <a:off x="278296" y="2334969"/>
            <a:ext cx="102873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pt-BR" altLang="pt-BR" sz="160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No exemplo de fraude, a probabilidade de fraude é dependente da variável X</a:t>
            </a:r>
            <a:r>
              <a:rPr lang="pt-BR" altLang="pt-BR" sz="1600" baseline="-2500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  <a:r>
              <a:rPr lang="pt-BR" altLang="pt-BR" sz="160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= </a:t>
            </a:r>
            <a:r>
              <a:rPr lang="pt-BR" altLang="pt-BR" sz="1600" i="1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tempo de relacionamento</a:t>
            </a:r>
            <a:r>
              <a:rPr lang="pt-BR" altLang="pt-BR" sz="160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Dessa forma:</a:t>
            </a:r>
            <a:endParaRPr lang="pt-BR" altLang="pt-BR" sz="1600" dirty="0">
              <a:solidFill>
                <a:srgbClr val="434343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81DE0739-730F-4B4A-9090-6C7057474CAB}"/>
              </a:ext>
            </a:extLst>
          </p:cNvPr>
          <p:cNvSpPr txBox="1">
            <a:spLocks/>
          </p:cNvSpPr>
          <p:nvPr/>
        </p:nvSpPr>
        <p:spPr>
          <a:xfrm>
            <a:off x="278296" y="828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pt-BR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Modelo de Regressão Logística</a:t>
            </a: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2. </a:t>
            </a:r>
            <a:r>
              <a:rPr lang="pt-BR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REGRESSÃO LOGÍSTICA SIMPLES | </a:t>
            </a:r>
            <a:r>
              <a:rPr lang="pt-BR" sz="11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CONCEITO</a:t>
            </a:r>
            <a:endParaRPr lang="en-US" sz="11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Objeto 9">
                <a:extLst>
                  <a:ext uri="{FF2B5EF4-FFF2-40B4-BE49-F238E27FC236}">
                    <a16:creationId xmlns:a16="http://schemas.microsoft.com/office/drawing/2014/main" id="{EC4CDF2E-A9EC-42E7-A064-0B38886EB1C3}"/>
                  </a:ext>
                </a:extLst>
              </p:cNvPr>
              <p:cNvSpPr txBox="1"/>
              <p:nvPr/>
            </p:nvSpPr>
            <p:spPr bwMode="auto">
              <a:xfrm>
                <a:off x="3176074" y="3119352"/>
                <a:ext cx="5151034" cy="1243013"/>
              </a:xfrm>
              <a:prstGeom prst="rect">
                <a:avLst/>
              </a:prstGeom>
              <a:noFill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2400" i="1" smtClean="0">
                          <a:solidFill>
                            <a:srgbClr val="02BAB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pt-BR" sz="2400" i="1" smtClean="0">
                          <a:solidFill>
                            <a:srgbClr val="434343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400" i="1" smtClean="0">
                          <a:solidFill>
                            <a:srgbClr val="02BAB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pt-BR" sz="2400" i="1">
                              <a:solidFill>
                                <a:srgbClr val="02BAB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400" i="1">
                              <a:solidFill>
                                <a:srgbClr val="02BAB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pt-BR" sz="2400" i="1">
                              <a:solidFill>
                                <a:srgbClr val="02BAB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  <m:r>
                        <a:rPr lang="pt-BR" sz="2400" i="1" smtClean="0">
                          <a:solidFill>
                            <a:srgbClr val="434343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400" i="1">
                          <a:solidFill>
                            <a:srgbClr val="434343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pt-BR" sz="2400" i="1">
                          <a:solidFill>
                            <a:srgbClr val="434343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pt-BR" sz="2400" i="1">
                              <a:solidFill>
                                <a:srgbClr val="43434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solidFill>
                                <a:srgbClr val="434343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pt-BR" sz="2400" i="1">
                              <a:solidFill>
                                <a:srgbClr val="434343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2400" i="1">
                          <a:solidFill>
                            <a:srgbClr val="434343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pt-BR" sz="2400" i="1">
                              <a:solidFill>
                                <a:srgbClr val="434343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pt-BR" sz="2400" i="1">
                                  <a:solidFill>
                                    <a:srgbClr val="43434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2400" i="1">
                                  <a:solidFill>
                                    <a:srgbClr val="434343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pt-BR" sz="2400" i="1">
                                      <a:solidFill>
                                        <a:srgbClr val="434343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i="1">
                                      <a:solidFill>
                                        <a:srgbClr val="434343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pt-BR" sz="2400" i="1">
                                      <a:solidFill>
                                        <a:srgbClr val="434343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pt-BR" sz="2400" i="1">
                                  <a:solidFill>
                                    <a:srgbClr val="434343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pt-BR" sz="2400" i="1">
                                      <a:solidFill>
                                        <a:srgbClr val="434343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i="1">
                                      <a:solidFill>
                                        <a:srgbClr val="434343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pt-BR" sz="2400" i="1">
                                      <a:solidFill>
                                        <a:srgbClr val="434343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pt-BR" sz="2400" i="1">
                                      <a:solidFill>
                                        <a:srgbClr val="434343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i="1">
                                      <a:solidFill>
                                        <a:srgbClr val="434343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pt-BR" sz="2400" i="1">
                                      <a:solidFill>
                                        <a:srgbClr val="434343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p>
                          </m:sSup>
                        </m:num>
                        <m:den>
                          <m:r>
                            <a:rPr lang="pt-BR" sz="2400" i="1">
                              <a:solidFill>
                                <a:srgbClr val="434343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pt-BR" sz="2400" i="1">
                                  <a:solidFill>
                                    <a:srgbClr val="43434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2400" i="1">
                                  <a:solidFill>
                                    <a:srgbClr val="434343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pt-BR" sz="2400" i="1">
                                      <a:solidFill>
                                        <a:srgbClr val="434343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i="1">
                                      <a:solidFill>
                                        <a:srgbClr val="434343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pt-BR" sz="2400" i="1">
                                      <a:solidFill>
                                        <a:srgbClr val="434343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pt-BR" sz="2400" i="1">
                                  <a:solidFill>
                                    <a:srgbClr val="434343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pt-BR" sz="2400" i="1">
                                      <a:solidFill>
                                        <a:srgbClr val="434343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i="1">
                                      <a:solidFill>
                                        <a:srgbClr val="434343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pt-BR" sz="2400" i="1">
                                      <a:solidFill>
                                        <a:srgbClr val="434343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pt-BR" sz="2400" i="1">
                                      <a:solidFill>
                                        <a:srgbClr val="434343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i="1">
                                      <a:solidFill>
                                        <a:srgbClr val="434343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pt-BR" sz="2400" i="1">
                                      <a:solidFill>
                                        <a:srgbClr val="434343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p>
                          </m:sSup>
                        </m:den>
                      </m:f>
                    </m:oMath>
                  </m:oMathPara>
                </a14:m>
                <a:endParaRPr lang="pt-BR" sz="2400" dirty="0">
                  <a:solidFill>
                    <a:srgbClr val="434343"/>
                  </a:solidFill>
                </a:endParaRPr>
              </a:p>
            </p:txBody>
          </p:sp>
        </mc:Choice>
        <mc:Fallback xmlns="">
          <p:sp>
            <p:nvSpPr>
              <p:cNvPr id="4" name="Objeto 9">
                <a:extLst>
                  <a:ext uri="{FF2B5EF4-FFF2-40B4-BE49-F238E27FC236}">
                    <a16:creationId xmlns:a16="http://schemas.microsoft.com/office/drawing/2014/main" id="{EC4CDF2E-A9EC-42E7-A064-0B38886EB1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176074" y="3119352"/>
                <a:ext cx="5151034" cy="124301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Espaço Reservado para Data 5">
            <a:extLst>
              <a:ext uri="{FF2B5EF4-FFF2-40B4-BE49-F238E27FC236}">
                <a16:creationId xmlns:a16="http://schemas.microsoft.com/office/drawing/2014/main" id="{159FE18B-16F3-4202-BABC-AF84DF28FF4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D080AE1F-E3F7-4C46-8444-B29A2CB5149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6355275" y="6391430"/>
            <a:ext cx="1705361" cy="341672"/>
          </a:xfrm>
          <a:prstGeom prst="rect">
            <a:avLst/>
          </a:prstGeom>
        </p:spPr>
      </p:pic>
      <p:pic>
        <p:nvPicPr>
          <p:cNvPr id="16" name="Google Shape;62;p13">
            <a:extLst>
              <a:ext uri="{FF2B5EF4-FFF2-40B4-BE49-F238E27FC236}">
                <a16:creationId xmlns:a16="http://schemas.microsoft.com/office/drawing/2014/main" id="{6441A670-2356-42C3-986E-C602F3D7AF00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9542770" y="4722638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Espaço Reservado para Número de Slide 4">
            <a:extLst>
              <a:ext uri="{FF2B5EF4-FFF2-40B4-BE49-F238E27FC236}">
                <a16:creationId xmlns:a16="http://schemas.microsoft.com/office/drawing/2014/main" id="{99624F56-3490-48EF-A78D-740D10961682}"/>
              </a:ext>
            </a:extLst>
          </p:cNvPr>
          <p:cNvSpPr txBox="1">
            <a:spLocks/>
          </p:cNvSpPr>
          <p:nvPr/>
        </p:nvSpPr>
        <p:spPr>
          <a:xfrm>
            <a:off x="11436559" y="379620"/>
            <a:ext cx="399713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8FB8526-A7DF-44F1-A0A0-E2C9088E1528}" type="slidenum">
              <a:rPr lang="pt-BR" smtClean="0">
                <a:solidFill>
                  <a:srgbClr val="6ADBD9"/>
                </a:solidFill>
              </a:rPr>
              <a:pPr algn="ctr"/>
              <a:t>19</a:t>
            </a:fld>
            <a:endParaRPr lang="pt-BR" dirty="0">
              <a:solidFill>
                <a:srgbClr val="6ADBD9"/>
              </a:solidFill>
            </a:endParaRPr>
          </a:p>
        </p:txBody>
      </p:sp>
      <p:sp>
        <p:nvSpPr>
          <p:cNvPr id="18" name="Pentágono 17">
            <a:extLst>
              <a:ext uri="{FF2B5EF4-FFF2-40B4-BE49-F238E27FC236}">
                <a16:creationId xmlns:a16="http://schemas.microsoft.com/office/drawing/2014/main" id="{48638BFF-70AA-4C99-A0D1-1161F954C927}"/>
              </a:ext>
            </a:extLst>
          </p:cNvPr>
          <p:cNvSpPr/>
          <p:nvPr/>
        </p:nvSpPr>
        <p:spPr>
          <a:xfrm>
            <a:off x="11498924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6ADBD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69387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62;p13">
            <a:extLst>
              <a:ext uri="{FF2B5EF4-FFF2-40B4-BE49-F238E27FC236}">
                <a16:creationId xmlns:a16="http://schemas.microsoft.com/office/drawing/2014/main" id="{2BC65C64-8120-447D-92BA-D052A799639D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42770" y="4722638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Title Placeholder 1">
            <a:extLst>
              <a:ext uri="{FF2B5EF4-FFF2-40B4-BE49-F238E27FC236}">
                <a16:creationId xmlns:a16="http://schemas.microsoft.com/office/drawing/2014/main" id="{3594DE52-7C66-4B4A-A0A2-6A19C13FEDE7}"/>
              </a:ext>
            </a:extLst>
          </p:cNvPr>
          <p:cNvSpPr txBox="1">
            <a:spLocks/>
          </p:cNvSpPr>
          <p:nvPr/>
        </p:nvSpPr>
        <p:spPr>
          <a:xfrm>
            <a:off x="277200" y="828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FIA Business School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NOSSOS DIFERENCIAIS | 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QUEM SOMOS</a:t>
            </a: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872325CA-652D-4915-99A7-D93A42613AA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3487" y="3294598"/>
            <a:ext cx="1844930" cy="467869"/>
          </a:xfrm>
          <a:prstGeom prst="rect">
            <a:avLst/>
          </a:prstGeom>
        </p:spPr>
      </p:pic>
      <p:grpSp>
        <p:nvGrpSpPr>
          <p:cNvPr id="6" name="Agrupar 5">
            <a:extLst>
              <a:ext uri="{FF2B5EF4-FFF2-40B4-BE49-F238E27FC236}">
                <a16:creationId xmlns:a16="http://schemas.microsoft.com/office/drawing/2014/main" id="{E5A749B5-FF34-44DF-AEB2-D0BBA5FB672B}"/>
              </a:ext>
            </a:extLst>
          </p:cNvPr>
          <p:cNvGrpSpPr/>
          <p:nvPr/>
        </p:nvGrpSpPr>
        <p:grpSpPr>
          <a:xfrm>
            <a:off x="5670402" y="1060174"/>
            <a:ext cx="6521598" cy="4468849"/>
            <a:chOff x="5670402" y="1060174"/>
            <a:chExt cx="6521598" cy="4468849"/>
          </a:xfrm>
        </p:grpSpPr>
        <p:sp>
          <p:nvSpPr>
            <p:cNvPr id="40" name="Retângulo 39">
              <a:extLst>
                <a:ext uri="{FF2B5EF4-FFF2-40B4-BE49-F238E27FC236}">
                  <a16:creationId xmlns:a16="http://schemas.microsoft.com/office/drawing/2014/main" id="{1730CC36-686C-4C7F-8A4B-09B5B2A92A5D}"/>
                </a:ext>
              </a:extLst>
            </p:cNvPr>
            <p:cNvSpPr/>
            <p:nvPr/>
          </p:nvSpPr>
          <p:spPr>
            <a:xfrm>
              <a:off x="6096000" y="1060174"/>
              <a:ext cx="6096000" cy="4468849"/>
            </a:xfrm>
            <a:prstGeom prst="rect">
              <a:avLst/>
            </a:prstGeom>
            <a:gradFill>
              <a:gsLst>
                <a:gs pos="0">
                  <a:srgbClr val="6ADBD9"/>
                </a:gs>
                <a:gs pos="50000">
                  <a:srgbClr val="6ADBD9"/>
                </a:gs>
                <a:gs pos="100000">
                  <a:srgbClr val="66CCFF"/>
                </a:gs>
              </a:gsLst>
              <a:path path="circle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4" name="Elipse 63">
              <a:extLst>
                <a:ext uri="{FF2B5EF4-FFF2-40B4-BE49-F238E27FC236}">
                  <a16:creationId xmlns:a16="http://schemas.microsoft.com/office/drawing/2014/main" id="{A871E8AA-B569-4F1D-8926-43C0DC4FEC4E}"/>
                </a:ext>
              </a:extLst>
            </p:cNvPr>
            <p:cNvSpPr/>
            <p:nvPr/>
          </p:nvSpPr>
          <p:spPr>
            <a:xfrm>
              <a:off x="10955661" y="3567007"/>
              <a:ext cx="980930" cy="960460"/>
            </a:xfrm>
            <a:prstGeom prst="ellipse">
              <a:avLst/>
            </a:prstGeom>
            <a:solidFill>
              <a:sysClr val="window" lastClr="FFFFFF"/>
            </a:solidFill>
            <a:ln w="158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endParaRPr>
            </a:p>
          </p:txBody>
        </p:sp>
        <p:sp>
          <p:nvSpPr>
            <p:cNvPr id="65" name="Elipse 64">
              <a:extLst>
                <a:ext uri="{FF2B5EF4-FFF2-40B4-BE49-F238E27FC236}">
                  <a16:creationId xmlns:a16="http://schemas.microsoft.com/office/drawing/2014/main" id="{FD0BFF4A-8A51-446D-A186-96A974B1B9E6}"/>
                </a:ext>
              </a:extLst>
            </p:cNvPr>
            <p:cNvSpPr/>
            <p:nvPr/>
          </p:nvSpPr>
          <p:spPr>
            <a:xfrm>
              <a:off x="8689862" y="1467893"/>
              <a:ext cx="980930" cy="960460"/>
            </a:xfrm>
            <a:prstGeom prst="ellipse">
              <a:avLst/>
            </a:prstGeom>
            <a:solidFill>
              <a:sysClr val="window" lastClr="FFFFFF"/>
            </a:solidFill>
            <a:ln w="158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endParaRPr>
            </a:p>
          </p:txBody>
        </p:sp>
        <p:sp>
          <p:nvSpPr>
            <p:cNvPr id="66" name="Elipse 65">
              <a:extLst>
                <a:ext uri="{FF2B5EF4-FFF2-40B4-BE49-F238E27FC236}">
                  <a16:creationId xmlns:a16="http://schemas.microsoft.com/office/drawing/2014/main" id="{7FE58BAE-71A4-49E0-B375-BAA8D3AF052A}"/>
                </a:ext>
              </a:extLst>
            </p:cNvPr>
            <p:cNvSpPr/>
            <p:nvPr/>
          </p:nvSpPr>
          <p:spPr>
            <a:xfrm>
              <a:off x="7475649" y="1467893"/>
              <a:ext cx="980930" cy="960460"/>
            </a:xfrm>
            <a:prstGeom prst="ellipse">
              <a:avLst/>
            </a:prstGeom>
            <a:solidFill>
              <a:sysClr val="window" lastClr="FFFFFF"/>
            </a:solidFill>
            <a:ln w="158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endParaRPr>
            </a:p>
          </p:txBody>
        </p:sp>
        <p:sp>
          <p:nvSpPr>
            <p:cNvPr id="67" name="Elipse 66">
              <a:extLst>
                <a:ext uri="{FF2B5EF4-FFF2-40B4-BE49-F238E27FC236}">
                  <a16:creationId xmlns:a16="http://schemas.microsoft.com/office/drawing/2014/main" id="{C9BCCAC0-CB2C-4AB3-8AE7-F8FFBBE9DC8B}"/>
                </a:ext>
              </a:extLst>
            </p:cNvPr>
            <p:cNvSpPr/>
            <p:nvPr/>
          </p:nvSpPr>
          <p:spPr>
            <a:xfrm>
              <a:off x="6314447" y="1467893"/>
              <a:ext cx="980930" cy="960460"/>
            </a:xfrm>
            <a:prstGeom prst="ellipse">
              <a:avLst/>
            </a:prstGeom>
            <a:solidFill>
              <a:sysClr val="window" lastClr="FFFFFF"/>
            </a:solidFill>
            <a:ln w="158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endParaRPr>
            </a:p>
          </p:txBody>
        </p:sp>
        <p:sp>
          <p:nvSpPr>
            <p:cNvPr id="68" name="TextBox 92">
              <a:extLst>
                <a:ext uri="{FF2B5EF4-FFF2-40B4-BE49-F238E27FC236}">
                  <a16:creationId xmlns:a16="http://schemas.microsoft.com/office/drawing/2014/main" id="{5CD7558B-E209-4C73-B5CA-76D067933028}"/>
                </a:ext>
              </a:extLst>
            </p:cNvPr>
            <p:cNvSpPr txBox="1"/>
            <p:nvPr/>
          </p:nvSpPr>
          <p:spPr>
            <a:xfrm>
              <a:off x="7276795" y="2465362"/>
              <a:ext cx="1340317" cy="630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7429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700" b="0" i="0" u="none" strike="noStrike" kern="1200" cap="none" spc="150" normalizeH="0" baseline="0" noProof="0" dirty="0">
                  <a:ln>
                    <a:noFill/>
                  </a:ln>
                  <a:solidFill>
                    <a:srgbClr val="434343"/>
                  </a:solidFill>
                  <a:effectLst/>
                  <a:uLnTx/>
                  <a:uFillTx/>
                  <a:latin typeface="Open Sans" panose="020B0604020202020204"/>
                  <a:ea typeface="+mn-ea"/>
                  <a:cs typeface="+mn-cs"/>
                </a:rPr>
                <a:t>A primeira escola brasileira a ser finalista da maior competição de MBA do mundo </a:t>
              </a:r>
            </a:p>
          </p:txBody>
        </p:sp>
        <p:sp>
          <p:nvSpPr>
            <p:cNvPr id="69" name="TextBox 34">
              <a:extLst>
                <a:ext uri="{FF2B5EF4-FFF2-40B4-BE49-F238E27FC236}">
                  <a16:creationId xmlns:a16="http://schemas.microsoft.com/office/drawing/2014/main" id="{DAB67A0A-509D-4D15-BE8A-10E224C762BD}"/>
                </a:ext>
              </a:extLst>
            </p:cNvPr>
            <p:cNvSpPr txBox="1"/>
            <p:nvPr/>
          </p:nvSpPr>
          <p:spPr>
            <a:xfrm>
              <a:off x="8647391" y="2465362"/>
              <a:ext cx="1109671" cy="630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7429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700" b="0" i="0" u="none" strike="noStrike" kern="1200" cap="none" spc="150" normalizeH="0" baseline="0" noProof="0" dirty="0">
                  <a:ln>
                    <a:noFill/>
                  </a:ln>
                  <a:solidFill>
                    <a:srgbClr val="434343"/>
                  </a:solidFill>
                  <a:effectLst/>
                  <a:uLnTx/>
                  <a:uFillTx/>
                  <a:latin typeface="Open Sans" panose="020B0604020202020204"/>
                  <a:ea typeface="+mn-ea"/>
                  <a:cs typeface="+mn-cs"/>
                </a:rPr>
                <a:t>Única </a:t>
              </a:r>
              <a:r>
                <a:rPr kumimoji="0" lang="pt-BR" sz="700" b="0" i="1" u="none" strike="noStrike" kern="1200" cap="none" spc="150" normalizeH="0" baseline="0" noProof="0" dirty="0">
                  <a:ln>
                    <a:noFill/>
                  </a:ln>
                  <a:solidFill>
                    <a:srgbClr val="434343"/>
                  </a:solidFill>
                  <a:effectLst/>
                  <a:uLnTx/>
                  <a:uFillTx/>
                  <a:latin typeface="Open Sans" panose="020B0604020202020204"/>
                  <a:ea typeface="+mn-ea"/>
                  <a:cs typeface="+mn-cs"/>
                </a:rPr>
                <a:t>Business </a:t>
              </a:r>
              <a:r>
                <a:rPr kumimoji="0" lang="pt-BR" sz="700" b="0" i="1" u="none" strike="noStrike" kern="1200" cap="none" spc="150" normalizeH="0" baseline="0" noProof="0" dirty="0" err="1">
                  <a:ln>
                    <a:noFill/>
                  </a:ln>
                  <a:solidFill>
                    <a:srgbClr val="434343"/>
                  </a:solidFill>
                  <a:effectLst/>
                  <a:uLnTx/>
                  <a:uFillTx/>
                  <a:latin typeface="Open Sans" panose="020B0604020202020204"/>
                  <a:ea typeface="+mn-ea"/>
                  <a:cs typeface="+mn-cs"/>
                </a:rPr>
                <a:t>School</a:t>
              </a:r>
              <a:r>
                <a:rPr kumimoji="0" lang="pt-BR" sz="700" b="0" i="1" u="none" strike="noStrike" kern="1200" cap="none" spc="150" normalizeH="0" baseline="0" noProof="0" dirty="0">
                  <a:ln>
                    <a:noFill/>
                  </a:ln>
                  <a:solidFill>
                    <a:srgbClr val="434343"/>
                  </a:solidFill>
                  <a:effectLst/>
                  <a:uLnTx/>
                  <a:uFillTx/>
                  <a:latin typeface="Open Sans" panose="020B0604020202020204"/>
                  <a:ea typeface="+mn-ea"/>
                  <a:cs typeface="+mn-cs"/>
                </a:rPr>
                <a:t> </a:t>
              </a:r>
              <a:br>
                <a:rPr kumimoji="0" lang="pt-BR" sz="700" b="0" i="0" u="none" strike="noStrike" kern="1200" cap="none" spc="150" normalizeH="0" baseline="0" noProof="0" dirty="0">
                  <a:ln>
                    <a:noFill/>
                  </a:ln>
                  <a:solidFill>
                    <a:srgbClr val="434343"/>
                  </a:solidFill>
                  <a:effectLst/>
                  <a:uLnTx/>
                  <a:uFillTx/>
                  <a:latin typeface="Open Sans" panose="020B0604020202020204"/>
                  <a:ea typeface="+mn-ea"/>
                  <a:cs typeface="+mn-cs"/>
                </a:rPr>
              </a:br>
              <a:r>
                <a:rPr kumimoji="0" lang="pt-BR" sz="700" b="0" i="0" u="none" strike="noStrike" kern="1200" cap="none" spc="150" normalizeH="0" baseline="0" noProof="0" dirty="0">
                  <a:ln>
                    <a:noFill/>
                  </a:ln>
                  <a:solidFill>
                    <a:srgbClr val="434343"/>
                  </a:solidFill>
                  <a:effectLst/>
                  <a:uLnTx/>
                  <a:uFillTx/>
                  <a:latin typeface="Open Sans" panose="020B0604020202020204"/>
                  <a:ea typeface="+mn-ea"/>
                  <a:cs typeface="+mn-cs"/>
                </a:rPr>
                <a:t>brasileira a figurar no </a:t>
              </a:r>
              <a:r>
                <a:rPr kumimoji="0" lang="pt-BR" sz="700" b="0" i="1" u="none" strike="noStrike" kern="1200" cap="none" spc="150" normalizeH="0" baseline="0" noProof="0" dirty="0">
                  <a:ln>
                    <a:noFill/>
                  </a:ln>
                  <a:solidFill>
                    <a:srgbClr val="434343"/>
                  </a:solidFill>
                  <a:effectLst/>
                  <a:uLnTx/>
                  <a:uFillTx/>
                  <a:latin typeface="Open Sans" panose="020B0604020202020204"/>
                  <a:ea typeface="+mn-ea"/>
                  <a:cs typeface="+mn-cs"/>
                </a:rPr>
                <a:t>ranking</a:t>
              </a:r>
              <a:r>
                <a:rPr kumimoji="0" lang="pt-BR" sz="700" b="0" i="0" u="none" strike="noStrike" kern="1200" cap="none" spc="150" normalizeH="0" baseline="0" noProof="0" dirty="0">
                  <a:ln>
                    <a:noFill/>
                  </a:ln>
                  <a:solidFill>
                    <a:srgbClr val="434343"/>
                  </a:solidFill>
                  <a:effectLst/>
                  <a:uLnTx/>
                  <a:uFillTx/>
                  <a:latin typeface="Open Sans" panose="020B0604020202020204"/>
                  <a:ea typeface="+mn-ea"/>
                  <a:cs typeface="+mn-cs"/>
                </a:rPr>
                <a:t> LATAM</a:t>
              </a:r>
            </a:p>
          </p:txBody>
        </p:sp>
        <p:pic>
          <p:nvPicPr>
            <p:cNvPr id="70" name="Imagem 69">
              <a:extLst>
                <a:ext uri="{FF2B5EF4-FFF2-40B4-BE49-F238E27FC236}">
                  <a16:creationId xmlns:a16="http://schemas.microsoft.com/office/drawing/2014/main" id="{C61776BA-E428-44A8-8CA4-71254F55A7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duotone>
                <a:prstClr val="black"/>
                <a:srgbClr val="27CED7">
                  <a:tint val="45000"/>
                  <a:satMod val="400000"/>
                </a:srgbClr>
              </a:duotone>
            </a:blip>
            <a:srcRect l="58467" t="44201" r="5970" b="6212"/>
            <a:stretch/>
          </p:blipFill>
          <p:spPr>
            <a:xfrm>
              <a:off x="11141206" y="3673011"/>
              <a:ext cx="650850" cy="697005"/>
            </a:xfrm>
            <a:prstGeom prst="roundRect">
              <a:avLst/>
            </a:prstGeom>
          </p:spPr>
        </p:pic>
        <p:pic>
          <p:nvPicPr>
            <p:cNvPr id="71" name="Imagem 70">
              <a:extLst>
                <a:ext uri="{FF2B5EF4-FFF2-40B4-BE49-F238E27FC236}">
                  <a16:creationId xmlns:a16="http://schemas.microsoft.com/office/drawing/2014/main" id="{A95AF99A-63C0-472D-ADB3-523AA31B176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</a:blip>
            <a:srcRect l="7920" r="7073"/>
            <a:stretch/>
          </p:blipFill>
          <p:spPr>
            <a:xfrm>
              <a:off x="11095161" y="3945359"/>
              <a:ext cx="579862" cy="452288"/>
            </a:xfrm>
            <a:prstGeom prst="roundRect">
              <a:avLst/>
            </a:prstGeom>
          </p:spPr>
        </p:pic>
        <p:sp>
          <p:nvSpPr>
            <p:cNvPr id="72" name="TextBox 34">
              <a:extLst>
                <a:ext uri="{FF2B5EF4-FFF2-40B4-BE49-F238E27FC236}">
                  <a16:creationId xmlns:a16="http://schemas.microsoft.com/office/drawing/2014/main" id="{9519EC7E-0CB3-4079-8C3E-4E432720D8F4}"/>
                </a:ext>
              </a:extLst>
            </p:cNvPr>
            <p:cNvSpPr txBox="1"/>
            <p:nvPr/>
          </p:nvSpPr>
          <p:spPr>
            <a:xfrm>
              <a:off x="10943722" y="4564476"/>
              <a:ext cx="1109671" cy="630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7429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700" b="0" i="0" u="none" strike="noStrike" kern="1200" cap="none" spc="150" normalizeH="0" baseline="0" noProof="0" dirty="0">
                  <a:ln>
                    <a:noFill/>
                  </a:ln>
                  <a:solidFill>
                    <a:srgbClr val="434343"/>
                  </a:solidFill>
                  <a:effectLst/>
                  <a:uLnTx/>
                  <a:uFillTx/>
                  <a:latin typeface="Open Sans" panose="020B0604020202020204"/>
                  <a:ea typeface="+mn-ea"/>
                  <a:cs typeface="+mn-cs"/>
                </a:rPr>
                <a:t>Referência em cursos de MBA nas principais mídias de circulação</a:t>
              </a:r>
            </a:p>
          </p:txBody>
        </p:sp>
        <p:sp>
          <p:nvSpPr>
            <p:cNvPr id="73" name="Retângulo 72">
              <a:extLst>
                <a:ext uri="{FF2B5EF4-FFF2-40B4-BE49-F238E27FC236}">
                  <a16:creationId xmlns:a16="http://schemas.microsoft.com/office/drawing/2014/main" id="{BE56DA1C-6843-4A25-AECE-603C1D3FE99F}"/>
                </a:ext>
              </a:extLst>
            </p:cNvPr>
            <p:cNvSpPr/>
            <p:nvPr/>
          </p:nvSpPr>
          <p:spPr>
            <a:xfrm>
              <a:off x="6231947" y="2465362"/>
              <a:ext cx="1117673" cy="63094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700" b="0" i="0" u="none" strike="noStrike" kern="1200" cap="none" spc="150" normalizeH="0" baseline="0" noProof="0" dirty="0">
                  <a:ln>
                    <a:noFill/>
                  </a:ln>
                  <a:solidFill>
                    <a:srgbClr val="434343"/>
                  </a:solidFill>
                  <a:effectLst/>
                  <a:uLnTx/>
                  <a:uFillTx/>
                  <a:latin typeface="Open Sans" panose="020B0604020202020204"/>
                  <a:ea typeface="+mn-ea"/>
                  <a:cs typeface="+mn-cs"/>
                </a:rPr>
                <a:t>Único curso de graduação em administração a receber as notas máximas</a:t>
              </a:r>
            </a:p>
          </p:txBody>
        </p:sp>
        <p:pic>
          <p:nvPicPr>
            <p:cNvPr id="74" name="Picture 18" descr="JMUCC | The John Molson Undergraduate Case Competition">
              <a:extLst>
                <a:ext uri="{FF2B5EF4-FFF2-40B4-BE49-F238E27FC236}">
                  <a16:creationId xmlns:a16="http://schemas.microsoft.com/office/drawing/2014/main" id="{793685D1-3D60-4A6E-812D-ED972CA34FA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69048" y="1800731"/>
              <a:ext cx="637183" cy="3581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5" name="Picture 20" descr="QS Rankings Summit – EduData Summit 2021">
              <a:extLst>
                <a:ext uri="{FF2B5EF4-FFF2-40B4-BE49-F238E27FC236}">
                  <a16:creationId xmlns:a16="http://schemas.microsoft.com/office/drawing/2014/main" id="{C6B7E10F-D8C1-4361-A4D0-EC19A8566CF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44348" y="1831526"/>
              <a:ext cx="629597" cy="2740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1" name="Freeform 11">
              <a:extLst>
                <a:ext uri="{FF2B5EF4-FFF2-40B4-BE49-F238E27FC236}">
                  <a16:creationId xmlns:a16="http://schemas.microsoft.com/office/drawing/2014/main" id="{326063B0-2C6E-46A9-A076-7EBDB10E242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710034" y="1547394"/>
              <a:ext cx="960758" cy="836688"/>
            </a:xfrm>
            <a:custGeom>
              <a:avLst/>
              <a:gdLst>
                <a:gd name="T0" fmla="*/ 160 w 481"/>
                <a:gd name="T1" fmla="*/ 414 h 457"/>
                <a:gd name="T2" fmla="*/ 128 w 481"/>
                <a:gd name="T3" fmla="*/ 398 h 457"/>
                <a:gd name="T4" fmla="*/ 109 w 481"/>
                <a:gd name="T5" fmla="*/ 351 h 457"/>
                <a:gd name="T6" fmla="*/ 84 w 481"/>
                <a:gd name="T7" fmla="*/ 300 h 457"/>
                <a:gd name="T8" fmla="*/ 54 w 481"/>
                <a:gd name="T9" fmla="*/ 294 h 457"/>
                <a:gd name="T10" fmla="*/ 42 w 481"/>
                <a:gd name="T11" fmla="*/ 277 h 457"/>
                <a:gd name="T12" fmla="*/ 36 w 481"/>
                <a:gd name="T13" fmla="*/ 213 h 457"/>
                <a:gd name="T14" fmla="*/ 65 w 481"/>
                <a:gd name="T15" fmla="*/ 173 h 457"/>
                <a:gd name="T16" fmla="*/ 95 w 481"/>
                <a:gd name="T17" fmla="*/ 128 h 457"/>
                <a:gd name="T18" fmla="*/ 90 w 481"/>
                <a:gd name="T19" fmla="*/ 97 h 457"/>
                <a:gd name="T20" fmla="*/ 98 w 481"/>
                <a:gd name="T21" fmla="*/ 79 h 457"/>
                <a:gd name="T22" fmla="*/ 126 w 481"/>
                <a:gd name="T23" fmla="*/ 56 h 457"/>
                <a:gd name="T24" fmla="*/ 175 w 481"/>
                <a:gd name="T25" fmla="*/ 32 h 457"/>
                <a:gd name="T26" fmla="*/ 172 w 481"/>
                <a:gd name="T27" fmla="*/ 24 h 457"/>
                <a:gd name="T28" fmla="*/ 135 w 481"/>
                <a:gd name="T29" fmla="*/ 14 h 457"/>
                <a:gd name="T30" fmla="*/ 100 w 481"/>
                <a:gd name="T31" fmla="*/ 35 h 457"/>
                <a:gd name="T32" fmla="*/ 62 w 481"/>
                <a:gd name="T33" fmla="*/ 84 h 457"/>
                <a:gd name="T34" fmla="*/ 53 w 481"/>
                <a:gd name="T35" fmla="*/ 137 h 457"/>
                <a:gd name="T36" fmla="*/ 33 w 481"/>
                <a:gd name="T37" fmla="*/ 199 h 457"/>
                <a:gd name="T38" fmla="*/ 25 w 481"/>
                <a:gd name="T39" fmla="*/ 223 h 457"/>
                <a:gd name="T40" fmla="*/ 0 w 481"/>
                <a:gd name="T41" fmla="*/ 254 h 457"/>
                <a:gd name="T42" fmla="*/ 25 w 481"/>
                <a:gd name="T43" fmla="*/ 313 h 457"/>
                <a:gd name="T44" fmla="*/ 69 w 481"/>
                <a:gd name="T45" fmla="*/ 347 h 457"/>
                <a:gd name="T46" fmla="*/ 110 w 481"/>
                <a:gd name="T47" fmla="*/ 392 h 457"/>
                <a:gd name="T48" fmla="*/ 141 w 481"/>
                <a:gd name="T49" fmla="*/ 412 h 457"/>
                <a:gd name="T50" fmla="*/ 161 w 481"/>
                <a:gd name="T51" fmla="*/ 429 h 457"/>
                <a:gd name="T52" fmla="*/ 220 w 481"/>
                <a:gd name="T53" fmla="*/ 430 h 457"/>
                <a:gd name="T54" fmla="*/ 448 w 481"/>
                <a:gd name="T55" fmla="*/ 245 h 457"/>
                <a:gd name="T56" fmla="*/ 468 w 481"/>
                <a:gd name="T57" fmla="*/ 194 h 457"/>
                <a:gd name="T58" fmla="*/ 460 w 481"/>
                <a:gd name="T59" fmla="*/ 131 h 457"/>
                <a:gd name="T60" fmla="*/ 423 w 481"/>
                <a:gd name="T61" fmla="*/ 115 h 457"/>
                <a:gd name="T62" fmla="*/ 404 w 481"/>
                <a:gd name="T63" fmla="*/ 100 h 457"/>
                <a:gd name="T64" fmla="*/ 372 w 481"/>
                <a:gd name="T65" fmla="*/ 67 h 457"/>
                <a:gd name="T66" fmla="*/ 324 w 481"/>
                <a:gd name="T67" fmla="*/ 38 h 457"/>
                <a:gd name="T68" fmla="*/ 291 w 481"/>
                <a:gd name="T69" fmla="*/ 21 h 457"/>
                <a:gd name="T70" fmla="*/ 289 w 481"/>
                <a:gd name="T71" fmla="*/ 56 h 457"/>
                <a:gd name="T72" fmla="*/ 339 w 481"/>
                <a:gd name="T73" fmla="*/ 71 h 457"/>
                <a:gd name="T74" fmla="*/ 364 w 481"/>
                <a:gd name="T75" fmla="*/ 90 h 457"/>
                <a:gd name="T76" fmla="*/ 408 w 481"/>
                <a:gd name="T77" fmla="*/ 110 h 457"/>
                <a:gd name="T78" fmla="*/ 437 w 481"/>
                <a:gd name="T79" fmla="*/ 170 h 457"/>
                <a:gd name="T80" fmla="*/ 435 w 481"/>
                <a:gd name="T81" fmla="*/ 192 h 457"/>
                <a:gd name="T82" fmla="*/ 413 w 481"/>
                <a:gd name="T83" fmla="*/ 214 h 457"/>
                <a:gd name="T84" fmla="*/ 417 w 481"/>
                <a:gd name="T85" fmla="*/ 269 h 457"/>
                <a:gd name="T86" fmla="*/ 423 w 481"/>
                <a:gd name="T87" fmla="*/ 317 h 457"/>
                <a:gd name="T88" fmla="*/ 387 w 481"/>
                <a:gd name="T89" fmla="*/ 368 h 457"/>
                <a:gd name="T90" fmla="*/ 368 w 481"/>
                <a:gd name="T91" fmla="*/ 377 h 457"/>
                <a:gd name="T92" fmla="*/ 340 w 481"/>
                <a:gd name="T93" fmla="*/ 397 h 457"/>
                <a:gd name="T94" fmla="*/ 312 w 481"/>
                <a:gd name="T95" fmla="*/ 380 h 457"/>
                <a:gd name="T96" fmla="*/ 293 w 481"/>
                <a:gd name="T97" fmla="*/ 431 h 457"/>
                <a:gd name="T98" fmla="*/ 350 w 481"/>
                <a:gd name="T99" fmla="*/ 433 h 457"/>
                <a:gd name="T100" fmla="*/ 384 w 481"/>
                <a:gd name="T101" fmla="*/ 411 h 457"/>
                <a:gd name="T102" fmla="*/ 438 w 481"/>
                <a:gd name="T103" fmla="*/ 371 h 457"/>
                <a:gd name="T104" fmla="*/ 430 w 481"/>
                <a:gd name="T105" fmla="*/ 330 h 457"/>
                <a:gd name="T106" fmla="*/ 434 w 481"/>
                <a:gd name="T107" fmla="*/ 306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81" h="457">
                  <a:moveTo>
                    <a:pt x="194" y="426"/>
                  </a:moveTo>
                  <a:cubicBezTo>
                    <a:pt x="195" y="420"/>
                    <a:pt x="195" y="410"/>
                    <a:pt x="190" y="399"/>
                  </a:cubicBezTo>
                  <a:cubicBezTo>
                    <a:pt x="185" y="386"/>
                    <a:pt x="168" y="380"/>
                    <a:pt x="168" y="380"/>
                  </a:cubicBezTo>
                  <a:cubicBezTo>
                    <a:pt x="168" y="380"/>
                    <a:pt x="164" y="399"/>
                    <a:pt x="172" y="412"/>
                  </a:cubicBezTo>
                  <a:cubicBezTo>
                    <a:pt x="174" y="416"/>
                    <a:pt x="179" y="420"/>
                    <a:pt x="184" y="423"/>
                  </a:cubicBezTo>
                  <a:cubicBezTo>
                    <a:pt x="177" y="421"/>
                    <a:pt x="169" y="418"/>
                    <a:pt x="160" y="414"/>
                  </a:cubicBezTo>
                  <a:cubicBezTo>
                    <a:pt x="161" y="410"/>
                    <a:pt x="163" y="400"/>
                    <a:pt x="161" y="388"/>
                  </a:cubicBezTo>
                  <a:cubicBezTo>
                    <a:pt x="157" y="374"/>
                    <a:pt x="143" y="366"/>
                    <a:pt x="143" y="366"/>
                  </a:cubicBezTo>
                  <a:cubicBezTo>
                    <a:pt x="143" y="366"/>
                    <a:pt x="135" y="384"/>
                    <a:pt x="141" y="397"/>
                  </a:cubicBezTo>
                  <a:cubicBezTo>
                    <a:pt x="143" y="401"/>
                    <a:pt x="147" y="406"/>
                    <a:pt x="150" y="410"/>
                  </a:cubicBezTo>
                  <a:cubicBezTo>
                    <a:pt x="146" y="408"/>
                    <a:pt x="141" y="405"/>
                    <a:pt x="136" y="402"/>
                  </a:cubicBezTo>
                  <a:cubicBezTo>
                    <a:pt x="133" y="401"/>
                    <a:pt x="131" y="399"/>
                    <a:pt x="128" y="398"/>
                  </a:cubicBezTo>
                  <a:cubicBezTo>
                    <a:pt x="130" y="393"/>
                    <a:pt x="134" y="384"/>
                    <a:pt x="133" y="372"/>
                  </a:cubicBezTo>
                  <a:cubicBezTo>
                    <a:pt x="133" y="358"/>
                    <a:pt x="120" y="348"/>
                    <a:pt x="120" y="348"/>
                  </a:cubicBezTo>
                  <a:cubicBezTo>
                    <a:pt x="120" y="348"/>
                    <a:pt x="110" y="364"/>
                    <a:pt x="113" y="377"/>
                  </a:cubicBezTo>
                  <a:cubicBezTo>
                    <a:pt x="114" y="382"/>
                    <a:pt x="117" y="388"/>
                    <a:pt x="120" y="392"/>
                  </a:cubicBezTo>
                  <a:cubicBezTo>
                    <a:pt x="113" y="387"/>
                    <a:pt x="106" y="382"/>
                    <a:pt x="100" y="375"/>
                  </a:cubicBezTo>
                  <a:cubicBezTo>
                    <a:pt x="102" y="371"/>
                    <a:pt x="107" y="363"/>
                    <a:pt x="109" y="351"/>
                  </a:cubicBezTo>
                  <a:cubicBezTo>
                    <a:pt x="111" y="338"/>
                    <a:pt x="100" y="325"/>
                    <a:pt x="100" y="325"/>
                  </a:cubicBezTo>
                  <a:cubicBezTo>
                    <a:pt x="100" y="325"/>
                    <a:pt x="88" y="339"/>
                    <a:pt x="88" y="353"/>
                  </a:cubicBezTo>
                  <a:cubicBezTo>
                    <a:pt x="88" y="358"/>
                    <a:pt x="91" y="364"/>
                    <a:pt x="93" y="368"/>
                  </a:cubicBezTo>
                  <a:cubicBezTo>
                    <a:pt x="87" y="362"/>
                    <a:pt x="81" y="355"/>
                    <a:pt x="76" y="348"/>
                  </a:cubicBezTo>
                  <a:cubicBezTo>
                    <a:pt x="79" y="345"/>
                    <a:pt x="85" y="337"/>
                    <a:pt x="89" y="326"/>
                  </a:cubicBezTo>
                  <a:cubicBezTo>
                    <a:pt x="93" y="314"/>
                    <a:pt x="84" y="300"/>
                    <a:pt x="84" y="300"/>
                  </a:cubicBezTo>
                  <a:cubicBezTo>
                    <a:pt x="84" y="300"/>
                    <a:pt x="70" y="311"/>
                    <a:pt x="68" y="325"/>
                  </a:cubicBezTo>
                  <a:cubicBezTo>
                    <a:pt x="68" y="329"/>
                    <a:pt x="69" y="335"/>
                    <a:pt x="70" y="340"/>
                  </a:cubicBezTo>
                  <a:cubicBezTo>
                    <a:pt x="66" y="333"/>
                    <a:pt x="61" y="325"/>
                    <a:pt x="57" y="317"/>
                  </a:cubicBezTo>
                  <a:cubicBezTo>
                    <a:pt x="61" y="315"/>
                    <a:pt x="68" y="309"/>
                    <a:pt x="74" y="299"/>
                  </a:cubicBezTo>
                  <a:cubicBezTo>
                    <a:pt x="79" y="287"/>
                    <a:pt x="74" y="273"/>
                    <a:pt x="74" y="273"/>
                  </a:cubicBezTo>
                  <a:cubicBezTo>
                    <a:pt x="74" y="273"/>
                    <a:pt x="58" y="281"/>
                    <a:pt x="54" y="294"/>
                  </a:cubicBezTo>
                  <a:cubicBezTo>
                    <a:pt x="53" y="298"/>
                    <a:pt x="53" y="304"/>
                    <a:pt x="53" y="309"/>
                  </a:cubicBezTo>
                  <a:cubicBezTo>
                    <a:pt x="50" y="301"/>
                    <a:pt x="47" y="293"/>
                    <a:pt x="44" y="284"/>
                  </a:cubicBezTo>
                  <a:cubicBezTo>
                    <a:pt x="48" y="283"/>
                    <a:pt x="56" y="278"/>
                    <a:pt x="63" y="269"/>
                  </a:cubicBezTo>
                  <a:cubicBezTo>
                    <a:pt x="71" y="259"/>
                    <a:pt x="68" y="244"/>
                    <a:pt x="68" y="244"/>
                  </a:cubicBezTo>
                  <a:cubicBezTo>
                    <a:pt x="68" y="244"/>
                    <a:pt x="52" y="249"/>
                    <a:pt x="45" y="261"/>
                  </a:cubicBezTo>
                  <a:cubicBezTo>
                    <a:pt x="43" y="265"/>
                    <a:pt x="42" y="271"/>
                    <a:pt x="42" y="277"/>
                  </a:cubicBezTo>
                  <a:cubicBezTo>
                    <a:pt x="40" y="268"/>
                    <a:pt x="38" y="259"/>
                    <a:pt x="37" y="250"/>
                  </a:cubicBezTo>
                  <a:cubicBezTo>
                    <a:pt x="41" y="249"/>
                    <a:pt x="50" y="246"/>
                    <a:pt x="58" y="238"/>
                  </a:cubicBezTo>
                  <a:cubicBezTo>
                    <a:pt x="67" y="230"/>
                    <a:pt x="67" y="214"/>
                    <a:pt x="67" y="214"/>
                  </a:cubicBezTo>
                  <a:cubicBezTo>
                    <a:pt x="67" y="214"/>
                    <a:pt x="50" y="217"/>
                    <a:pt x="43" y="227"/>
                  </a:cubicBezTo>
                  <a:cubicBezTo>
                    <a:pt x="40" y="231"/>
                    <a:pt x="38" y="237"/>
                    <a:pt x="36" y="242"/>
                  </a:cubicBezTo>
                  <a:cubicBezTo>
                    <a:pt x="36" y="232"/>
                    <a:pt x="35" y="222"/>
                    <a:pt x="36" y="213"/>
                  </a:cubicBezTo>
                  <a:cubicBezTo>
                    <a:pt x="40" y="213"/>
                    <a:pt x="49" y="212"/>
                    <a:pt x="59" y="205"/>
                  </a:cubicBezTo>
                  <a:cubicBezTo>
                    <a:pt x="69" y="199"/>
                    <a:pt x="71" y="184"/>
                    <a:pt x="71" y="184"/>
                  </a:cubicBezTo>
                  <a:cubicBezTo>
                    <a:pt x="71" y="184"/>
                    <a:pt x="55" y="184"/>
                    <a:pt x="45" y="192"/>
                  </a:cubicBezTo>
                  <a:cubicBezTo>
                    <a:pt x="42" y="195"/>
                    <a:pt x="39" y="202"/>
                    <a:pt x="37" y="206"/>
                  </a:cubicBezTo>
                  <a:cubicBezTo>
                    <a:pt x="38" y="196"/>
                    <a:pt x="39" y="186"/>
                    <a:pt x="42" y="177"/>
                  </a:cubicBezTo>
                  <a:cubicBezTo>
                    <a:pt x="46" y="177"/>
                    <a:pt x="55" y="177"/>
                    <a:pt x="65" y="173"/>
                  </a:cubicBezTo>
                  <a:cubicBezTo>
                    <a:pt x="76" y="169"/>
                    <a:pt x="81" y="155"/>
                    <a:pt x="81" y="155"/>
                  </a:cubicBezTo>
                  <a:cubicBezTo>
                    <a:pt x="81" y="155"/>
                    <a:pt x="65" y="152"/>
                    <a:pt x="55" y="158"/>
                  </a:cubicBezTo>
                  <a:cubicBezTo>
                    <a:pt x="50" y="160"/>
                    <a:pt x="47" y="166"/>
                    <a:pt x="44" y="170"/>
                  </a:cubicBezTo>
                  <a:cubicBezTo>
                    <a:pt x="47" y="160"/>
                    <a:pt x="50" y="151"/>
                    <a:pt x="54" y="142"/>
                  </a:cubicBezTo>
                  <a:cubicBezTo>
                    <a:pt x="58" y="143"/>
                    <a:pt x="66" y="145"/>
                    <a:pt x="77" y="143"/>
                  </a:cubicBezTo>
                  <a:cubicBezTo>
                    <a:pt x="88" y="140"/>
                    <a:pt x="95" y="128"/>
                    <a:pt x="95" y="128"/>
                  </a:cubicBezTo>
                  <a:cubicBezTo>
                    <a:pt x="95" y="128"/>
                    <a:pt x="81" y="122"/>
                    <a:pt x="69" y="126"/>
                  </a:cubicBezTo>
                  <a:cubicBezTo>
                    <a:pt x="65" y="128"/>
                    <a:pt x="60" y="132"/>
                    <a:pt x="57" y="136"/>
                  </a:cubicBezTo>
                  <a:cubicBezTo>
                    <a:pt x="62" y="127"/>
                    <a:pt x="67" y="118"/>
                    <a:pt x="72" y="110"/>
                  </a:cubicBezTo>
                  <a:cubicBezTo>
                    <a:pt x="75" y="112"/>
                    <a:pt x="83" y="115"/>
                    <a:pt x="94" y="115"/>
                  </a:cubicBezTo>
                  <a:cubicBezTo>
                    <a:pt x="106" y="114"/>
                    <a:pt x="115" y="103"/>
                    <a:pt x="115" y="103"/>
                  </a:cubicBezTo>
                  <a:cubicBezTo>
                    <a:pt x="115" y="103"/>
                    <a:pt x="101" y="95"/>
                    <a:pt x="90" y="97"/>
                  </a:cubicBezTo>
                  <a:cubicBezTo>
                    <a:pt x="85" y="99"/>
                    <a:pt x="79" y="103"/>
                    <a:pt x="75" y="106"/>
                  </a:cubicBezTo>
                  <a:cubicBezTo>
                    <a:pt x="81" y="97"/>
                    <a:pt x="88" y="89"/>
                    <a:pt x="95" y="82"/>
                  </a:cubicBezTo>
                  <a:cubicBezTo>
                    <a:pt x="97" y="84"/>
                    <a:pt x="105" y="89"/>
                    <a:pt x="116" y="90"/>
                  </a:cubicBezTo>
                  <a:cubicBezTo>
                    <a:pt x="127" y="92"/>
                    <a:pt x="138" y="83"/>
                    <a:pt x="138" y="83"/>
                  </a:cubicBezTo>
                  <a:cubicBezTo>
                    <a:pt x="138" y="83"/>
                    <a:pt x="126" y="73"/>
                    <a:pt x="115" y="73"/>
                  </a:cubicBezTo>
                  <a:cubicBezTo>
                    <a:pt x="109" y="73"/>
                    <a:pt x="102" y="77"/>
                    <a:pt x="98" y="79"/>
                  </a:cubicBezTo>
                  <a:cubicBezTo>
                    <a:pt x="102" y="75"/>
                    <a:pt x="106" y="72"/>
                    <a:pt x="110" y="69"/>
                  </a:cubicBezTo>
                  <a:cubicBezTo>
                    <a:pt x="114" y="65"/>
                    <a:pt x="118" y="62"/>
                    <a:pt x="123" y="59"/>
                  </a:cubicBezTo>
                  <a:cubicBezTo>
                    <a:pt x="125" y="61"/>
                    <a:pt x="131" y="67"/>
                    <a:pt x="142" y="71"/>
                  </a:cubicBezTo>
                  <a:cubicBezTo>
                    <a:pt x="152" y="74"/>
                    <a:pt x="164" y="67"/>
                    <a:pt x="164" y="67"/>
                  </a:cubicBezTo>
                  <a:cubicBezTo>
                    <a:pt x="164" y="67"/>
                    <a:pt x="154" y="55"/>
                    <a:pt x="143" y="54"/>
                  </a:cubicBezTo>
                  <a:cubicBezTo>
                    <a:pt x="138" y="53"/>
                    <a:pt x="131" y="55"/>
                    <a:pt x="126" y="56"/>
                  </a:cubicBezTo>
                  <a:cubicBezTo>
                    <a:pt x="136" y="50"/>
                    <a:pt x="145" y="45"/>
                    <a:pt x="153" y="41"/>
                  </a:cubicBezTo>
                  <a:cubicBezTo>
                    <a:pt x="155" y="43"/>
                    <a:pt x="160" y="50"/>
                    <a:pt x="170" y="56"/>
                  </a:cubicBezTo>
                  <a:cubicBezTo>
                    <a:pt x="179" y="61"/>
                    <a:pt x="192" y="56"/>
                    <a:pt x="192" y="56"/>
                  </a:cubicBezTo>
                  <a:cubicBezTo>
                    <a:pt x="192" y="56"/>
                    <a:pt x="185" y="43"/>
                    <a:pt x="174" y="40"/>
                  </a:cubicBezTo>
                  <a:cubicBezTo>
                    <a:pt x="169" y="38"/>
                    <a:pt x="160" y="39"/>
                    <a:pt x="156" y="40"/>
                  </a:cubicBezTo>
                  <a:cubicBezTo>
                    <a:pt x="163" y="36"/>
                    <a:pt x="169" y="34"/>
                    <a:pt x="175" y="32"/>
                  </a:cubicBezTo>
                  <a:cubicBezTo>
                    <a:pt x="177" y="33"/>
                    <a:pt x="184" y="36"/>
                    <a:pt x="191" y="34"/>
                  </a:cubicBezTo>
                  <a:cubicBezTo>
                    <a:pt x="201" y="30"/>
                    <a:pt x="206" y="24"/>
                    <a:pt x="206" y="24"/>
                  </a:cubicBezTo>
                  <a:cubicBezTo>
                    <a:pt x="206" y="24"/>
                    <a:pt x="196" y="20"/>
                    <a:pt x="189" y="21"/>
                  </a:cubicBezTo>
                  <a:cubicBezTo>
                    <a:pt x="182" y="22"/>
                    <a:pt x="175" y="30"/>
                    <a:pt x="174" y="31"/>
                  </a:cubicBezTo>
                  <a:cubicBezTo>
                    <a:pt x="170" y="33"/>
                    <a:pt x="165" y="34"/>
                    <a:pt x="159" y="37"/>
                  </a:cubicBezTo>
                  <a:cubicBezTo>
                    <a:pt x="163" y="34"/>
                    <a:pt x="170" y="29"/>
                    <a:pt x="172" y="24"/>
                  </a:cubicBezTo>
                  <a:cubicBezTo>
                    <a:pt x="177" y="14"/>
                    <a:pt x="173" y="0"/>
                    <a:pt x="173" y="0"/>
                  </a:cubicBezTo>
                  <a:cubicBezTo>
                    <a:pt x="173" y="0"/>
                    <a:pt x="161" y="5"/>
                    <a:pt x="158" y="16"/>
                  </a:cubicBezTo>
                  <a:cubicBezTo>
                    <a:pt x="154" y="27"/>
                    <a:pt x="156" y="36"/>
                    <a:pt x="156" y="38"/>
                  </a:cubicBezTo>
                  <a:cubicBezTo>
                    <a:pt x="148" y="41"/>
                    <a:pt x="138" y="46"/>
                    <a:pt x="128" y="53"/>
                  </a:cubicBezTo>
                  <a:cubicBezTo>
                    <a:pt x="132" y="49"/>
                    <a:pt x="137" y="44"/>
                    <a:pt x="138" y="38"/>
                  </a:cubicBezTo>
                  <a:cubicBezTo>
                    <a:pt x="142" y="28"/>
                    <a:pt x="135" y="14"/>
                    <a:pt x="135" y="14"/>
                  </a:cubicBezTo>
                  <a:cubicBezTo>
                    <a:pt x="135" y="14"/>
                    <a:pt x="124" y="22"/>
                    <a:pt x="123" y="32"/>
                  </a:cubicBezTo>
                  <a:cubicBezTo>
                    <a:pt x="121" y="44"/>
                    <a:pt x="124" y="53"/>
                    <a:pt x="125" y="55"/>
                  </a:cubicBezTo>
                  <a:cubicBezTo>
                    <a:pt x="120" y="59"/>
                    <a:pt x="114" y="63"/>
                    <a:pt x="108" y="67"/>
                  </a:cubicBezTo>
                  <a:cubicBezTo>
                    <a:pt x="106" y="69"/>
                    <a:pt x="103" y="71"/>
                    <a:pt x="101" y="73"/>
                  </a:cubicBezTo>
                  <a:cubicBezTo>
                    <a:pt x="103" y="69"/>
                    <a:pt x="107" y="63"/>
                    <a:pt x="107" y="59"/>
                  </a:cubicBezTo>
                  <a:cubicBezTo>
                    <a:pt x="109" y="47"/>
                    <a:pt x="100" y="35"/>
                    <a:pt x="100" y="35"/>
                  </a:cubicBezTo>
                  <a:cubicBezTo>
                    <a:pt x="100" y="35"/>
                    <a:pt x="90" y="44"/>
                    <a:pt x="90" y="55"/>
                  </a:cubicBezTo>
                  <a:cubicBezTo>
                    <a:pt x="90" y="66"/>
                    <a:pt x="95" y="74"/>
                    <a:pt x="96" y="77"/>
                  </a:cubicBezTo>
                  <a:cubicBezTo>
                    <a:pt x="89" y="84"/>
                    <a:pt x="82" y="91"/>
                    <a:pt x="76" y="100"/>
                  </a:cubicBezTo>
                  <a:cubicBezTo>
                    <a:pt x="78" y="95"/>
                    <a:pt x="80" y="89"/>
                    <a:pt x="80" y="84"/>
                  </a:cubicBezTo>
                  <a:cubicBezTo>
                    <a:pt x="79" y="73"/>
                    <a:pt x="68" y="62"/>
                    <a:pt x="68" y="62"/>
                  </a:cubicBezTo>
                  <a:cubicBezTo>
                    <a:pt x="68" y="62"/>
                    <a:pt x="60" y="73"/>
                    <a:pt x="62" y="84"/>
                  </a:cubicBezTo>
                  <a:cubicBezTo>
                    <a:pt x="64" y="95"/>
                    <a:pt x="70" y="102"/>
                    <a:pt x="72" y="105"/>
                  </a:cubicBezTo>
                  <a:cubicBezTo>
                    <a:pt x="66" y="113"/>
                    <a:pt x="61" y="122"/>
                    <a:pt x="56" y="131"/>
                  </a:cubicBezTo>
                  <a:cubicBezTo>
                    <a:pt x="57" y="126"/>
                    <a:pt x="58" y="119"/>
                    <a:pt x="57" y="115"/>
                  </a:cubicBezTo>
                  <a:cubicBezTo>
                    <a:pt x="55" y="103"/>
                    <a:pt x="41" y="94"/>
                    <a:pt x="41" y="94"/>
                  </a:cubicBezTo>
                  <a:cubicBezTo>
                    <a:pt x="41" y="94"/>
                    <a:pt x="35" y="107"/>
                    <a:pt x="39" y="118"/>
                  </a:cubicBezTo>
                  <a:cubicBezTo>
                    <a:pt x="43" y="128"/>
                    <a:pt x="50" y="135"/>
                    <a:pt x="53" y="137"/>
                  </a:cubicBezTo>
                  <a:cubicBezTo>
                    <a:pt x="49" y="145"/>
                    <a:pt x="45" y="155"/>
                    <a:pt x="42" y="164"/>
                  </a:cubicBezTo>
                  <a:cubicBezTo>
                    <a:pt x="42" y="159"/>
                    <a:pt x="42" y="153"/>
                    <a:pt x="40" y="149"/>
                  </a:cubicBezTo>
                  <a:cubicBezTo>
                    <a:pt x="35" y="137"/>
                    <a:pt x="21" y="131"/>
                    <a:pt x="21" y="131"/>
                  </a:cubicBezTo>
                  <a:cubicBezTo>
                    <a:pt x="21" y="131"/>
                    <a:pt x="16" y="145"/>
                    <a:pt x="23" y="155"/>
                  </a:cubicBezTo>
                  <a:cubicBezTo>
                    <a:pt x="29" y="165"/>
                    <a:pt x="36" y="170"/>
                    <a:pt x="39" y="171"/>
                  </a:cubicBezTo>
                  <a:cubicBezTo>
                    <a:pt x="37" y="180"/>
                    <a:pt x="35" y="189"/>
                    <a:pt x="33" y="199"/>
                  </a:cubicBezTo>
                  <a:cubicBezTo>
                    <a:pt x="33" y="194"/>
                    <a:pt x="31" y="189"/>
                    <a:pt x="29" y="185"/>
                  </a:cubicBezTo>
                  <a:cubicBezTo>
                    <a:pt x="23" y="175"/>
                    <a:pt x="7" y="171"/>
                    <a:pt x="7" y="171"/>
                  </a:cubicBezTo>
                  <a:cubicBezTo>
                    <a:pt x="7" y="171"/>
                    <a:pt x="5" y="185"/>
                    <a:pt x="13" y="194"/>
                  </a:cubicBezTo>
                  <a:cubicBezTo>
                    <a:pt x="20" y="203"/>
                    <a:pt x="28" y="207"/>
                    <a:pt x="32" y="208"/>
                  </a:cubicBezTo>
                  <a:cubicBezTo>
                    <a:pt x="31" y="217"/>
                    <a:pt x="31" y="226"/>
                    <a:pt x="32" y="235"/>
                  </a:cubicBezTo>
                  <a:cubicBezTo>
                    <a:pt x="30" y="231"/>
                    <a:pt x="28" y="226"/>
                    <a:pt x="25" y="223"/>
                  </a:cubicBezTo>
                  <a:cubicBezTo>
                    <a:pt x="16" y="213"/>
                    <a:pt x="0" y="212"/>
                    <a:pt x="0" y="212"/>
                  </a:cubicBezTo>
                  <a:cubicBezTo>
                    <a:pt x="0" y="212"/>
                    <a:pt x="0" y="227"/>
                    <a:pt x="10" y="235"/>
                  </a:cubicBezTo>
                  <a:cubicBezTo>
                    <a:pt x="19" y="242"/>
                    <a:pt x="28" y="245"/>
                    <a:pt x="32" y="245"/>
                  </a:cubicBezTo>
                  <a:cubicBezTo>
                    <a:pt x="33" y="254"/>
                    <a:pt x="34" y="263"/>
                    <a:pt x="36" y="271"/>
                  </a:cubicBezTo>
                  <a:cubicBezTo>
                    <a:pt x="33" y="267"/>
                    <a:pt x="30" y="262"/>
                    <a:pt x="27" y="260"/>
                  </a:cubicBezTo>
                  <a:cubicBezTo>
                    <a:pt x="17" y="252"/>
                    <a:pt x="0" y="254"/>
                    <a:pt x="0" y="254"/>
                  </a:cubicBezTo>
                  <a:cubicBezTo>
                    <a:pt x="0" y="254"/>
                    <a:pt x="3" y="269"/>
                    <a:pt x="14" y="275"/>
                  </a:cubicBezTo>
                  <a:cubicBezTo>
                    <a:pt x="24" y="280"/>
                    <a:pt x="34" y="281"/>
                    <a:pt x="38" y="281"/>
                  </a:cubicBezTo>
                  <a:cubicBezTo>
                    <a:pt x="40" y="290"/>
                    <a:pt x="43" y="298"/>
                    <a:pt x="46" y="306"/>
                  </a:cubicBezTo>
                  <a:cubicBezTo>
                    <a:pt x="43" y="302"/>
                    <a:pt x="39" y="298"/>
                    <a:pt x="36" y="296"/>
                  </a:cubicBezTo>
                  <a:cubicBezTo>
                    <a:pt x="24" y="290"/>
                    <a:pt x="7" y="295"/>
                    <a:pt x="7" y="295"/>
                  </a:cubicBezTo>
                  <a:cubicBezTo>
                    <a:pt x="7" y="295"/>
                    <a:pt x="13" y="309"/>
                    <a:pt x="25" y="313"/>
                  </a:cubicBezTo>
                  <a:cubicBezTo>
                    <a:pt x="37" y="317"/>
                    <a:pt x="46" y="316"/>
                    <a:pt x="50" y="315"/>
                  </a:cubicBezTo>
                  <a:cubicBezTo>
                    <a:pt x="54" y="323"/>
                    <a:pt x="58" y="331"/>
                    <a:pt x="63" y="338"/>
                  </a:cubicBezTo>
                  <a:cubicBezTo>
                    <a:pt x="59" y="335"/>
                    <a:pt x="55" y="332"/>
                    <a:pt x="50" y="330"/>
                  </a:cubicBezTo>
                  <a:cubicBezTo>
                    <a:pt x="37" y="326"/>
                    <a:pt x="21" y="334"/>
                    <a:pt x="21" y="334"/>
                  </a:cubicBezTo>
                  <a:cubicBezTo>
                    <a:pt x="21" y="334"/>
                    <a:pt x="30" y="347"/>
                    <a:pt x="43" y="349"/>
                  </a:cubicBezTo>
                  <a:cubicBezTo>
                    <a:pt x="55" y="351"/>
                    <a:pt x="65" y="349"/>
                    <a:pt x="69" y="347"/>
                  </a:cubicBezTo>
                  <a:cubicBezTo>
                    <a:pt x="73" y="354"/>
                    <a:pt x="79" y="361"/>
                    <a:pt x="84" y="367"/>
                  </a:cubicBezTo>
                  <a:cubicBezTo>
                    <a:pt x="80" y="365"/>
                    <a:pt x="75" y="362"/>
                    <a:pt x="71" y="362"/>
                  </a:cubicBezTo>
                  <a:cubicBezTo>
                    <a:pt x="57" y="360"/>
                    <a:pt x="43" y="371"/>
                    <a:pt x="43" y="371"/>
                  </a:cubicBezTo>
                  <a:cubicBezTo>
                    <a:pt x="43" y="371"/>
                    <a:pt x="54" y="383"/>
                    <a:pt x="67" y="382"/>
                  </a:cubicBezTo>
                  <a:cubicBezTo>
                    <a:pt x="79" y="382"/>
                    <a:pt x="88" y="378"/>
                    <a:pt x="92" y="376"/>
                  </a:cubicBezTo>
                  <a:cubicBezTo>
                    <a:pt x="98" y="382"/>
                    <a:pt x="104" y="387"/>
                    <a:pt x="110" y="392"/>
                  </a:cubicBezTo>
                  <a:cubicBezTo>
                    <a:pt x="105" y="390"/>
                    <a:pt x="101" y="389"/>
                    <a:pt x="97" y="389"/>
                  </a:cubicBezTo>
                  <a:cubicBezTo>
                    <a:pt x="83" y="390"/>
                    <a:pt x="70" y="403"/>
                    <a:pt x="70" y="403"/>
                  </a:cubicBezTo>
                  <a:cubicBezTo>
                    <a:pt x="70" y="403"/>
                    <a:pt x="83" y="413"/>
                    <a:pt x="96" y="411"/>
                  </a:cubicBezTo>
                  <a:cubicBezTo>
                    <a:pt x="108" y="408"/>
                    <a:pt x="116" y="403"/>
                    <a:pt x="120" y="400"/>
                  </a:cubicBezTo>
                  <a:cubicBezTo>
                    <a:pt x="124" y="403"/>
                    <a:pt x="129" y="405"/>
                    <a:pt x="133" y="408"/>
                  </a:cubicBezTo>
                  <a:cubicBezTo>
                    <a:pt x="136" y="409"/>
                    <a:pt x="138" y="411"/>
                    <a:pt x="141" y="412"/>
                  </a:cubicBezTo>
                  <a:cubicBezTo>
                    <a:pt x="136" y="412"/>
                    <a:pt x="131" y="411"/>
                    <a:pt x="127" y="412"/>
                  </a:cubicBezTo>
                  <a:cubicBezTo>
                    <a:pt x="113" y="415"/>
                    <a:pt x="102" y="431"/>
                    <a:pt x="102" y="431"/>
                  </a:cubicBezTo>
                  <a:cubicBezTo>
                    <a:pt x="102" y="431"/>
                    <a:pt x="118" y="438"/>
                    <a:pt x="131" y="433"/>
                  </a:cubicBezTo>
                  <a:cubicBezTo>
                    <a:pt x="142" y="429"/>
                    <a:pt x="149" y="422"/>
                    <a:pt x="153" y="418"/>
                  </a:cubicBezTo>
                  <a:cubicBezTo>
                    <a:pt x="160" y="422"/>
                    <a:pt x="168" y="425"/>
                    <a:pt x="175" y="427"/>
                  </a:cubicBezTo>
                  <a:cubicBezTo>
                    <a:pt x="170" y="427"/>
                    <a:pt x="165" y="428"/>
                    <a:pt x="161" y="429"/>
                  </a:cubicBezTo>
                  <a:cubicBezTo>
                    <a:pt x="147" y="435"/>
                    <a:pt x="139" y="452"/>
                    <a:pt x="139" y="452"/>
                  </a:cubicBezTo>
                  <a:cubicBezTo>
                    <a:pt x="139" y="452"/>
                    <a:pt x="156" y="457"/>
                    <a:pt x="168" y="450"/>
                  </a:cubicBezTo>
                  <a:cubicBezTo>
                    <a:pt x="179" y="443"/>
                    <a:pt x="185" y="435"/>
                    <a:pt x="187" y="431"/>
                  </a:cubicBezTo>
                  <a:cubicBezTo>
                    <a:pt x="207" y="436"/>
                    <a:pt x="219" y="437"/>
                    <a:pt x="219" y="437"/>
                  </a:cubicBezTo>
                  <a:cubicBezTo>
                    <a:pt x="219" y="433"/>
                    <a:pt x="219" y="433"/>
                    <a:pt x="219" y="433"/>
                  </a:cubicBezTo>
                  <a:cubicBezTo>
                    <a:pt x="220" y="430"/>
                    <a:pt x="220" y="430"/>
                    <a:pt x="220" y="430"/>
                  </a:cubicBezTo>
                  <a:cubicBezTo>
                    <a:pt x="220" y="430"/>
                    <a:pt x="210" y="429"/>
                    <a:pt x="194" y="426"/>
                  </a:cubicBezTo>
                  <a:close/>
                  <a:moveTo>
                    <a:pt x="466" y="275"/>
                  </a:moveTo>
                  <a:cubicBezTo>
                    <a:pt x="477" y="269"/>
                    <a:pt x="481" y="254"/>
                    <a:pt x="481" y="254"/>
                  </a:cubicBezTo>
                  <a:cubicBezTo>
                    <a:pt x="481" y="254"/>
                    <a:pt x="464" y="252"/>
                    <a:pt x="453" y="260"/>
                  </a:cubicBezTo>
                  <a:cubicBezTo>
                    <a:pt x="450" y="262"/>
                    <a:pt x="447" y="267"/>
                    <a:pt x="445" y="271"/>
                  </a:cubicBezTo>
                  <a:cubicBezTo>
                    <a:pt x="447" y="263"/>
                    <a:pt x="448" y="254"/>
                    <a:pt x="448" y="245"/>
                  </a:cubicBezTo>
                  <a:cubicBezTo>
                    <a:pt x="452" y="245"/>
                    <a:pt x="461" y="242"/>
                    <a:pt x="470" y="235"/>
                  </a:cubicBezTo>
                  <a:cubicBezTo>
                    <a:pt x="480" y="227"/>
                    <a:pt x="481" y="212"/>
                    <a:pt x="481" y="212"/>
                  </a:cubicBezTo>
                  <a:cubicBezTo>
                    <a:pt x="481" y="212"/>
                    <a:pt x="464" y="213"/>
                    <a:pt x="455" y="223"/>
                  </a:cubicBezTo>
                  <a:cubicBezTo>
                    <a:pt x="453" y="226"/>
                    <a:pt x="451" y="231"/>
                    <a:pt x="449" y="235"/>
                  </a:cubicBezTo>
                  <a:cubicBezTo>
                    <a:pt x="449" y="226"/>
                    <a:pt x="449" y="217"/>
                    <a:pt x="448" y="208"/>
                  </a:cubicBezTo>
                  <a:cubicBezTo>
                    <a:pt x="452" y="207"/>
                    <a:pt x="460" y="203"/>
                    <a:pt x="468" y="194"/>
                  </a:cubicBezTo>
                  <a:cubicBezTo>
                    <a:pt x="476" y="185"/>
                    <a:pt x="474" y="171"/>
                    <a:pt x="474" y="171"/>
                  </a:cubicBezTo>
                  <a:cubicBezTo>
                    <a:pt x="474" y="171"/>
                    <a:pt x="458" y="175"/>
                    <a:pt x="451" y="185"/>
                  </a:cubicBezTo>
                  <a:cubicBezTo>
                    <a:pt x="449" y="189"/>
                    <a:pt x="448" y="194"/>
                    <a:pt x="447" y="199"/>
                  </a:cubicBezTo>
                  <a:cubicBezTo>
                    <a:pt x="446" y="189"/>
                    <a:pt x="444" y="180"/>
                    <a:pt x="441" y="171"/>
                  </a:cubicBezTo>
                  <a:cubicBezTo>
                    <a:pt x="444" y="170"/>
                    <a:pt x="452" y="165"/>
                    <a:pt x="458" y="155"/>
                  </a:cubicBezTo>
                  <a:cubicBezTo>
                    <a:pt x="464" y="145"/>
                    <a:pt x="460" y="131"/>
                    <a:pt x="460" y="131"/>
                  </a:cubicBezTo>
                  <a:cubicBezTo>
                    <a:pt x="460" y="131"/>
                    <a:pt x="445" y="137"/>
                    <a:pt x="440" y="149"/>
                  </a:cubicBezTo>
                  <a:cubicBezTo>
                    <a:pt x="439" y="153"/>
                    <a:pt x="439" y="159"/>
                    <a:pt x="439" y="164"/>
                  </a:cubicBezTo>
                  <a:cubicBezTo>
                    <a:pt x="436" y="155"/>
                    <a:pt x="432" y="145"/>
                    <a:pt x="428" y="137"/>
                  </a:cubicBezTo>
                  <a:cubicBezTo>
                    <a:pt x="430" y="135"/>
                    <a:pt x="437" y="128"/>
                    <a:pt x="441" y="118"/>
                  </a:cubicBezTo>
                  <a:cubicBezTo>
                    <a:pt x="446" y="107"/>
                    <a:pt x="439" y="94"/>
                    <a:pt x="439" y="94"/>
                  </a:cubicBezTo>
                  <a:cubicBezTo>
                    <a:pt x="439" y="94"/>
                    <a:pt x="426" y="103"/>
                    <a:pt x="423" y="115"/>
                  </a:cubicBezTo>
                  <a:cubicBezTo>
                    <a:pt x="422" y="119"/>
                    <a:pt x="424" y="126"/>
                    <a:pt x="425" y="131"/>
                  </a:cubicBezTo>
                  <a:cubicBezTo>
                    <a:pt x="420" y="122"/>
                    <a:pt x="414" y="113"/>
                    <a:pt x="408" y="105"/>
                  </a:cubicBezTo>
                  <a:cubicBezTo>
                    <a:pt x="411" y="102"/>
                    <a:pt x="416" y="95"/>
                    <a:pt x="418" y="84"/>
                  </a:cubicBezTo>
                  <a:cubicBezTo>
                    <a:pt x="421" y="73"/>
                    <a:pt x="412" y="62"/>
                    <a:pt x="412" y="62"/>
                  </a:cubicBezTo>
                  <a:cubicBezTo>
                    <a:pt x="412" y="62"/>
                    <a:pt x="401" y="73"/>
                    <a:pt x="401" y="84"/>
                  </a:cubicBezTo>
                  <a:cubicBezTo>
                    <a:pt x="400" y="89"/>
                    <a:pt x="403" y="95"/>
                    <a:pt x="404" y="100"/>
                  </a:cubicBezTo>
                  <a:cubicBezTo>
                    <a:pt x="398" y="91"/>
                    <a:pt x="391" y="84"/>
                    <a:pt x="384" y="77"/>
                  </a:cubicBezTo>
                  <a:cubicBezTo>
                    <a:pt x="386" y="74"/>
                    <a:pt x="390" y="66"/>
                    <a:pt x="390" y="55"/>
                  </a:cubicBezTo>
                  <a:cubicBezTo>
                    <a:pt x="391" y="44"/>
                    <a:pt x="381" y="35"/>
                    <a:pt x="381" y="35"/>
                  </a:cubicBezTo>
                  <a:cubicBezTo>
                    <a:pt x="381" y="35"/>
                    <a:pt x="372" y="47"/>
                    <a:pt x="373" y="59"/>
                  </a:cubicBezTo>
                  <a:cubicBezTo>
                    <a:pt x="374" y="63"/>
                    <a:pt x="377" y="69"/>
                    <a:pt x="380" y="73"/>
                  </a:cubicBezTo>
                  <a:cubicBezTo>
                    <a:pt x="377" y="71"/>
                    <a:pt x="375" y="69"/>
                    <a:pt x="372" y="67"/>
                  </a:cubicBezTo>
                  <a:cubicBezTo>
                    <a:pt x="367" y="63"/>
                    <a:pt x="361" y="59"/>
                    <a:pt x="356" y="55"/>
                  </a:cubicBezTo>
                  <a:cubicBezTo>
                    <a:pt x="357" y="53"/>
                    <a:pt x="360" y="44"/>
                    <a:pt x="358" y="32"/>
                  </a:cubicBezTo>
                  <a:cubicBezTo>
                    <a:pt x="356" y="22"/>
                    <a:pt x="345" y="14"/>
                    <a:pt x="345" y="14"/>
                  </a:cubicBezTo>
                  <a:cubicBezTo>
                    <a:pt x="345" y="14"/>
                    <a:pt x="339" y="28"/>
                    <a:pt x="342" y="38"/>
                  </a:cubicBezTo>
                  <a:cubicBezTo>
                    <a:pt x="344" y="44"/>
                    <a:pt x="349" y="49"/>
                    <a:pt x="352" y="53"/>
                  </a:cubicBezTo>
                  <a:cubicBezTo>
                    <a:pt x="342" y="46"/>
                    <a:pt x="332" y="41"/>
                    <a:pt x="324" y="38"/>
                  </a:cubicBezTo>
                  <a:cubicBezTo>
                    <a:pt x="325" y="36"/>
                    <a:pt x="326" y="27"/>
                    <a:pt x="323" y="16"/>
                  </a:cubicBezTo>
                  <a:cubicBezTo>
                    <a:pt x="319" y="5"/>
                    <a:pt x="307" y="0"/>
                    <a:pt x="307" y="0"/>
                  </a:cubicBezTo>
                  <a:cubicBezTo>
                    <a:pt x="307" y="0"/>
                    <a:pt x="303" y="14"/>
                    <a:pt x="308" y="24"/>
                  </a:cubicBezTo>
                  <a:cubicBezTo>
                    <a:pt x="311" y="29"/>
                    <a:pt x="318" y="34"/>
                    <a:pt x="321" y="37"/>
                  </a:cubicBezTo>
                  <a:cubicBezTo>
                    <a:pt x="316" y="34"/>
                    <a:pt x="311" y="33"/>
                    <a:pt x="306" y="31"/>
                  </a:cubicBezTo>
                  <a:cubicBezTo>
                    <a:pt x="305" y="30"/>
                    <a:pt x="299" y="22"/>
                    <a:pt x="291" y="21"/>
                  </a:cubicBezTo>
                  <a:cubicBezTo>
                    <a:pt x="285" y="20"/>
                    <a:pt x="275" y="24"/>
                    <a:pt x="275" y="24"/>
                  </a:cubicBezTo>
                  <a:cubicBezTo>
                    <a:pt x="275" y="24"/>
                    <a:pt x="279" y="30"/>
                    <a:pt x="290" y="34"/>
                  </a:cubicBezTo>
                  <a:cubicBezTo>
                    <a:pt x="296" y="36"/>
                    <a:pt x="304" y="33"/>
                    <a:pt x="306" y="32"/>
                  </a:cubicBezTo>
                  <a:cubicBezTo>
                    <a:pt x="311" y="34"/>
                    <a:pt x="318" y="36"/>
                    <a:pt x="325" y="40"/>
                  </a:cubicBezTo>
                  <a:cubicBezTo>
                    <a:pt x="321" y="39"/>
                    <a:pt x="312" y="38"/>
                    <a:pt x="306" y="40"/>
                  </a:cubicBezTo>
                  <a:cubicBezTo>
                    <a:pt x="296" y="43"/>
                    <a:pt x="289" y="56"/>
                    <a:pt x="289" y="56"/>
                  </a:cubicBezTo>
                  <a:cubicBezTo>
                    <a:pt x="289" y="56"/>
                    <a:pt x="301" y="61"/>
                    <a:pt x="311" y="56"/>
                  </a:cubicBezTo>
                  <a:cubicBezTo>
                    <a:pt x="321" y="50"/>
                    <a:pt x="326" y="43"/>
                    <a:pt x="327" y="41"/>
                  </a:cubicBezTo>
                  <a:cubicBezTo>
                    <a:pt x="335" y="45"/>
                    <a:pt x="345" y="50"/>
                    <a:pt x="354" y="56"/>
                  </a:cubicBezTo>
                  <a:cubicBezTo>
                    <a:pt x="350" y="55"/>
                    <a:pt x="342" y="53"/>
                    <a:pt x="337" y="54"/>
                  </a:cubicBezTo>
                  <a:cubicBezTo>
                    <a:pt x="326" y="55"/>
                    <a:pt x="317" y="67"/>
                    <a:pt x="317" y="67"/>
                  </a:cubicBezTo>
                  <a:cubicBezTo>
                    <a:pt x="317" y="67"/>
                    <a:pt x="328" y="74"/>
                    <a:pt x="339" y="71"/>
                  </a:cubicBezTo>
                  <a:cubicBezTo>
                    <a:pt x="349" y="67"/>
                    <a:pt x="356" y="61"/>
                    <a:pt x="358" y="59"/>
                  </a:cubicBezTo>
                  <a:cubicBezTo>
                    <a:pt x="362" y="62"/>
                    <a:pt x="366" y="65"/>
                    <a:pt x="371" y="69"/>
                  </a:cubicBezTo>
                  <a:cubicBezTo>
                    <a:pt x="375" y="72"/>
                    <a:pt x="379" y="75"/>
                    <a:pt x="383" y="79"/>
                  </a:cubicBezTo>
                  <a:cubicBezTo>
                    <a:pt x="378" y="77"/>
                    <a:pt x="371" y="73"/>
                    <a:pt x="366" y="73"/>
                  </a:cubicBezTo>
                  <a:cubicBezTo>
                    <a:pt x="354" y="73"/>
                    <a:pt x="343" y="83"/>
                    <a:pt x="343" y="83"/>
                  </a:cubicBezTo>
                  <a:cubicBezTo>
                    <a:pt x="343" y="83"/>
                    <a:pt x="353" y="92"/>
                    <a:pt x="364" y="90"/>
                  </a:cubicBezTo>
                  <a:cubicBezTo>
                    <a:pt x="376" y="89"/>
                    <a:pt x="383" y="84"/>
                    <a:pt x="385" y="82"/>
                  </a:cubicBezTo>
                  <a:cubicBezTo>
                    <a:pt x="392" y="89"/>
                    <a:pt x="399" y="97"/>
                    <a:pt x="405" y="106"/>
                  </a:cubicBezTo>
                  <a:cubicBezTo>
                    <a:pt x="402" y="103"/>
                    <a:pt x="396" y="99"/>
                    <a:pt x="391" y="97"/>
                  </a:cubicBezTo>
                  <a:cubicBezTo>
                    <a:pt x="379" y="95"/>
                    <a:pt x="366" y="103"/>
                    <a:pt x="366" y="103"/>
                  </a:cubicBezTo>
                  <a:cubicBezTo>
                    <a:pt x="366" y="103"/>
                    <a:pt x="375" y="114"/>
                    <a:pt x="386" y="115"/>
                  </a:cubicBezTo>
                  <a:cubicBezTo>
                    <a:pt x="397" y="115"/>
                    <a:pt x="405" y="112"/>
                    <a:pt x="408" y="110"/>
                  </a:cubicBezTo>
                  <a:cubicBezTo>
                    <a:pt x="414" y="118"/>
                    <a:pt x="419" y="127"/>
                    <a:pt x="423" y="136"/>
                  </a:cubicBezTo>
                  <a:cubicBezTo>
                    <a:pt x="420" y="132"/>
                    <a:pt x="415" y="128"/>
                    <a:pt x="411" y="126"/>
                  </a:cubicBezTo>
                  <a:cubicBezTo>
                    <a:pt x="400" y="122"/>
                    <a:pt x="385" y="128"/>
                    <a:pt x="385" y="128"/>
                  </a:cubicBezTo>
                  <a:cubicBezTo>
                    <a:pt x="385" y="128"/>
                    <a:pt x="392" y="140"/>
                    <a:pt x="403" y="143"/>
                  </a:cubicBezTo>
                  <a:cubicBezTo>
                    <a:pt x="414" y="145"/>
                    <a:pt x="423" y="143"/>
                    <a:pt x="426" y="142"/>
                  </a:cubicBezTo>
                  <a:cubicBezTo>
                    <a:pt x="430" y="151"/>
                    <a:pt x="434" y="160"/>
                    <a:pt x="437" y="170"/>
                  </a:cubicBezTo>
                  <a:cubicBezTo>
                    <a:pt x="434" y="166"/>
                    <a:pt x="430" y="160"/>
                    <a:pt x="426" y="158"/>
                  </a:cubicBezTo>
                  <a:cubicBezTo>
                    <a:pt x="416" y="152"/>
                    <a:pt x="400" y="155"/>
                    <a:pt x="400" y="155"/>
                  </a:cubicBezTo>
                  <a:cubicBezTo>
                    <a:pt x="400" y="155"/>
                    <a:pt x="404" y="169"/>
                    <a:pt x="415" y="173"/>
                  </a:cubicBezTo>
                  <a:cubicBezTo>
                    <a:pt x="426" y="177"/>
                    <a:pt x="435" y="177"/>
                    <a:pt x="439" y="177"/>
                  </a:cubicBezTo>
                  <a:cubicBezTo>
                    <a:pt x="441" y="186"/>
                    <a:pt x="443" y="196"/>
                    <a:pt x="444" y="206"/>
                  </a:cubicBezTo>
                  <a:cubicBezTo>
                    <a:pt x="442" y="202"/>
                    <a:pt x="439" y="195"/>
                    <a:pt x="435" y="192"/>
                  </a:cubicBezTo>
                  <a:cubicBezTo>
                    <a:pt x="426" y="184"/>
                    <a:pt x="409" y="184"/>
                    <a:pt x="409" y="184"/>
                  </a:cubicBezTo>
                  <a:cubicBezTo>
                    <a:pt x="409" y="184"/>
                    <a:pt x="412" y="199"/>
                    <a:pt x="422" y="205"/>
                  </a:cubicBezTo>
                  <a:cubicBezTo>
                    <a:pt x="431" y="212"/>
                    <a:pt x="441" y="213"/>
                    <a:pt x="444" y="213"/>
                  </a:cubicBezTo>
                  <a:cubicBezTo>
                    <a:pt x="445" y="222"/>
                    <a:pt x="445" y="232"/>
                    <a:pt x="444" y="242"/>
                  </a:cubicBezTo>
                  <a:cubicBezTo>
                    <a:pt x="443" y="237"/>
                    <a:pt x="441" y="231"/>
                    <a:pt x="438" y="227"/>
                  </a:cubicBezTo>
                  <a:cubicBezTo>
                    <a:pt x="430" y="217"/>
                    <a:pt x="413" y="214"/>
                    <a:pt x="413" y="214"/>
                  </a:cubicBezTo>
                  <a:cubicBezTo>
                    <a:pt x="413" y="214"/>
                    <a:pt x="413" y="230"/>
                    <a:pt x="422" y="238"/>
                  </a:cubicBezTo>
                  <a:cubicBezTo>
                    <a:pt x="431" y="246"/>
                    <a:pt x="439" y="249"/>
                    <a:pt x="443" y="250"/>
                  </a:cubicBezTo>
                  <a:cubicBezTo>
                    <a:pt x="442" y="259"/>
                    <a:pt x="441" y="268"/>
                    <a:pt x="439" y="277"/>
                  </a:cubicBezTo>
                  <a:cubicBezTo>
                    <a:pt x="438" y="271"/>
                    <a:pt x="437" y="265"/>
                    <a:pt x="435" y="261"/>
                  </a:cubicBezTo>
                  <a:cubicBezTo>
                    <a:pt x="429" y="249"/>
                    <a:pt x="413" y="244"/>
                    <a:pt x="413" y="244"/>
                  </a:cubicBezTo>
                  <a:cubicBezTo>
                    <a:pt x="413" y="244"/>
                    <a:pt x="410" y="259"/>
                    <a:pt x="417" y="269"/>
                  </a:cubicBezTo>
                  <a:cubicBezTo>
                    <a:pt x="424" y="278"/>
                    <a:pt x="432" y="283"/>
                    <a:pt x="436" y="284"/>
                  </a:cubicBezTo>
                  <a:cubicBezTo>
                    <a:pt x="434" y="293"/>
                    <a:pt x="431" y="301"/>
                    <a:pt x="427" y="309"/>
                  </a:cubicBezTo>
                  <a:cubicBezTo>
                    <a:pt x="428" y="304"/>
                    <a:pt x="428" y="298"/>
                    <a:pt x="426" y="294"/>
                  </a:cubicBezTo>
                  <a:cubicBezTo>
                    <a:pt x="422" y="281"/>
                    <a:pt x="407" y="273"/>
                    <a:pt x="407" y="273"/>
                  </a:cubicBezTo>
                  <a:cubicBezTo>
                    <a:pt x="407" y="273"/>
                    <a:pt x="401" y="287"/>
                    <a:pt x="407" y="299"/>
                  </a:cubicBezTo>
                  <a:cubicBezTo>
                    <a:pt x="412" y="309"/>
                    <a:pt x="419" y="315"/>
                    <a:pt x="423" y="317"/>
                  </a:cubicBezTo>
                  <a:cubicBezTo>
                    <a:pt x="419" y="325"/>
                    <a:pt x="415" y="333"/>
                    <a:pt x="410" y="340"/>
                  </a:cubicBezTo>
                  <a:cubicBezTo>
                    <a:pt x="412" y="335"/>
                    <a:pt x="413" y="329"/>
                    <a:pt x="412" y="325"/>
                  </a:cubicBezTo>
                  <a:cubicBezTo>
                    <a:pt x="410" y="311"/>
                    <a:pt x="396" y="300"/>
                    <a:pt x="396" y="300"/>
                  </a:cubicBezTo>
                  <a:cubicBezTo>
                    <a:pt x="396" y="300"/>
                    <a:pt x="388" y="314"/>
                    <a:pt x="392" y="326"/>
                  </a:cubicBezTo>
                  <a:cubicBezTo>
                    <a:pt x="395" y="337"/>
                    <a:pt x="401" y="345"/>
                    <a:pt x="404" y="348"/>
                  </a:cubicBezTo>
                  <a:cubicBezTo>
                    <a:pt x="399" y="355"/>
                    <a:pt x="393" y="362"/>
                    <a:pt x="387" y="368"/>
                  </a:cubicBezTo>
                  <a:cubicBezTo>
                    <a:pt x="390" y="364"/>
                    <a:pt x="392" y="358"/>
                    <a:pt x="392" y="353"/>
                  </a:cubicBezTo>
                  <a:cubicBezTo>
                    <a:pt x="393" y="339"/>
                    <a:pt x="381" y="325"/>
                    <a:pt x="381" y="325"/>
                  </a:cubicBezTo>
                  <a:cubicBezTo>
                    <a:pt x="381" y="325"/>
                    <a:pt x="370" y="338"/>
                    <a:pt x="371" y="351"/>
                  </a:cubicBezTo>
                  <a:cubicBezTo>
                    <a:pt x="373" y="363"/>
                    <a:pt x="378" y="371"/>
                    <a:pt x="381" y="375"/>
                  </a:cubicBezTo>
                  <a:cubicBezTo>
                    <a:pt x="374" y="382"/>
                    <a:pt x="367" y="387"/>
                    <a:pt x="360" y="392"/>
                  </a:cubicBezTo>
                  <a:cubicBezTo>
                    <a:pt x="363" y="388"/>
                    <a:pt x="367" y="382"/>
                    <a:pt x="368" y="377"/>
                  </a:cubicBezTo>
                  <a:cubicBezTo>
                    <a:pt x="371" y="364"/>
                    <a:pt x="361" y="348"/>
                    <a:pt x="361" y="348"/>
                  </a:cubicBezTo>
                  <a:cubicBezTo>
                    <a:pt x="361" y="348"/>
                    <a:pt x="348" y="358"/>
                    <a:pt x="347" y="372"/>
                  </a:cubicBezTo>
                  <a:cubicBezTo>
                    <a:pt x="347" y="384"/>
                    <a:pt x="350" y="393"/>
                    <a:pt x="352" y="398"/>
                  </a:cubicBezTo>
                  <a:cubicBezTo>
                    <a:pt x="350" y="399"/>
                    <a:pt x="347" y="401"/>
                    <a:pt x="344" y="402"/>
                  </a:cubicBezTo>
                  <a:cubicBezTo>
                    <a:pt x="339" y="405"/>
                    <a:pt x="335" y="408"/>
                    <a:pt x="330" y="410"/>
                  </a:cubicBezTo>
                  <a:cubicBezTo>
                    <a:pt x="334" y="406"/>
                    <a:pt x="338" y="401"/>
                    <a:pt x="340" y="397"/>
                  </a:cubicBezTo>
                  <a:cubicBezTo>
                    <a:pt x="345" y="384"/>
                    <a:pt x="338" y="366"/>
                    <a:pt x="338" y="366"/>
                  </a:cubicBezTo>
                  <a:cubicBezTo>
                    <a:pt x="338" y="366"/>
                    <a:pt x="323" y="374"/>
                    <a:pt x="320" y="388"/>
                  </a:cubicBezTo>
                  <a:cubicBezTo>
                    <a:pt x="317" y="400"/>
                    <a:pt x="319" y="410"/>
                    <a:pt x="320" y="414"/>
                  </a:cubicBezTo>
                  <a:cubicBezTo>
                    <a:pt x="312" y="418"/>
                    <a:pt x="304" y="421"/>
                    <a:pt x="297" y="423"/>
                  </a:cubicBezTo>
                  <a:cubicBezTo>
                    <a:pt x="301" y="420"/>
                    <a:pt x="306" y="416"/>
                    <a:pt x="309" y="412"/>
                  </a:cubicBezTo>
                  <a:cubicBezTo>
                    <a:pt x="316" y="399"/>
                    <a:pt x="312" y="380"/>
                    <a:pt x="312" y="380"/>
                  </a:cubicBezTo>
                  <a:cubicBezTo>
                    <a:pt x="312" y="380"/>
                    <a:pt x="296" y="386"/>
                    <a:pt x="290" y="399"/>
                  </a:cubicBezTo>
                  <a:cubicBezTo>
                    <a:pt x="286" y="410"/>
                    <a:pt x="286" y="420"/>
                    <a:pt x="286" y="426"/>
                  </a:cubicBezTo>
                  <a:cubicBezTo>
                    <a:pt x="270" y="429"/>
                    <a:pt x="261" y="430"/>
                    <a:pt x="261" y="430"/>
                  </a:cubicBezTo>
                  <a:cubicBezTo>
                    <a:pt x="261" y="433"/>
                    <a:pt x="261" y="433"/>
                    <a:pt x="261" y="433"/>
                  </a:cubicBezTo>
                  <a:cubicBezTo>
                    <a:pt x="262" y="437"/>
                    <a:pt x="262" y="437"/>
                    <a:pt x="262" y="437"/>
                  </a:cubicBezTo>
                  <a:cubicBezTo>
                    <a:pt x="262" y="437"/>
                    <a:pt x="274" y="436"/>
                    <a:pt x="293" y="431"/>
                  </a:cubicBezTo>
                  <a:cubicBezTo>
                    <a:pt x="296" y="435"/>
                    <a:pt x="302" y="443"/>
                    <a:pt x="312" y="450"/>
                  </a:cubicBezTo>
                  <a:cubicBezTo>
                    <a:pt x="325" y="457"/>
                    <a:pt x="341" y="452"/>
                    <a:pt x="341" y="452"/>
                  </a:cubicBezTo>
                  <a:cubicBezTo>
                    <a:pt x="341" y="452"/>
                    <a:pt x="333" y="435"/>
                    <a:pt x="320" y="429"/>
                  </a:cubicBezTo>
                  <a:cubicBezTo>
                    <a:pt x="316" y="428"/>
                    <a:pt x="311" y="427"/>
                    <a:pt x="306" y="427"/>
                  </a:cubicBezTo>
                  <a:cubicBezTo>
                    <a:pt x="313" y="425"/>
                    <a:pt x="320" y="422"/>
                    <a:pt x="328" y="418"/>
                  </a:cubicBezTo>
                  <a:cubicBezTo>
                    <a:pt x="331" y="422"/>
                    <a:pt x="338" y="429"/>
                    <a:pt x="350" y="433"/>
                  </a:cubicBezTo>
                  <a:cubicBezTo>
                    <a:pt x="363" y="438"/>
                    <a:pt x="378" y="431"/>
                    <a:pt x="378" y="431"/>
                  </a:cubicBezTo>
                  <a:cubicBezTo>
                    <a:pt x="378" y="431"/>
                    <a:pt x="367" y="415"/>
                    <a:pt x="353" y="412"/>
                  </a:cubicBezTo>
                  <a:cubicBezTo>
                    <a:pt x="349" y="411"/>
                    <a:pt x="344" y="412"/>
                    <a:pt x="340" y="412"/>
                  </a:cubicBezTo>
                  <a:cubicBezTo>
                    <a:pt x="342" y="411"/>
                    <a:pt x="345" y="409"/>
                    <a:pt x="348" y="408"/>
                  </a:cubicBezTo>
                  <a:cubicBezTo>
                    <a:pt x="352" y="405"/>
                    <a:pt x="356" y="403"/>
                    <a:pt x="360" y="400"/>
                  </a:cubicBezTo>
                  <a:cubicBezTo>
                    <a:pt x="364" y="403"/>
                    <a:pt x="372" y="408"/>
                    <a:pt x="384" y="411"/>
                  </a:cubicBezTo>
                  <a:cubicBezTo>
                    <a:pt x="397" y="413"/>
                    <a:pt x="411" y="403"/>
                    <a:pt x="411" y="403"/>
                  </a:cubicBezTo>
                  <a:cubicBezTo>
                    <a:pt x="411" y="403"/>
                    <a:pt x="398" y="390"/>
                    <a:pt x="384" y="389"/>
                  </a:cubicBezTo>
                  <a:cubicBezTo>
                    <a:pt x="380" y="389"/>
                    <a:pt x="375" y="390"/>
                    <a:pt x="371" y="392"/>
                  </a:cubicBezTo>
                  <a:cubicBezTo>
                    <a:pt x="377" y="387"/>
                    <a:pt x="383" y="382"/>
                    <a:pt x="389" y="376"/>
                  </a:cubicBezTo>
                  <a:cubicBezTo>
                    <a:pt x="393" y="378"/>
                    <a:pt x="402" y="382"/>
                    <a:pt x="413" y="382"/>
                  </a:cubicBezTo>
                  <a:cubicBezTo>
                    <a:pt x="427" y="383"/>
                    <a:pt x="438" y="371"/>
                    <a:pt x="438" y="371"/>
                  </a:cubicBezTo>
                  <a:cubicBezTo>
                    <a:pt x="438" y="371"/>
                    <a:pt x="423" y="360"/>
                    <a:pt x="409" y="362"/>
                  </a:cubicBezTo>
                  <a:cubicBezTo>
                    <a:pt x="405" y="362"/>
                    <a:pt x="401" y="365"/>
                    <a:pt x="397" y="367"/>
                  </a:cubicBezTo>
                  <a:cubicBezTo>
                    <a:pt x="402" y="361"/>
                    <a:pt x="407" y="354"/>
                    <a:pt x="412" y="347"/>
                  </a:cubicBezTo>
                  <a:cubicBezTo>
                    <a:pt x="416" y="349"/>
                    <a:pt x="425" y="351"/>
                    <a:pt x="437" y="349"/>
                  </a:cubicBezTo>
                  <a:cubicBezTo>
                    <a:pt x="450" y="347"/>
                    <a:pt x="459" y="334"/>
                    <a:pt x="459" y="334"/>
                  </a:cubicBezTo>
                  <a:cubicBezTo>
                    <a:pt x="459" y="334"/>
                    <a:pt x="443" y="326"/>
                    <a:pt x="430" y="330"/>
                  </a:cubicBezTo>
                  <a:cubicBezTo>
                    <a:pt x="426" y="332"/>
                    <a:pt x="421" y="335"/>
                    <a:pt x="418" y="338"/>
                  </a:cubicBezTo>
                  <a:cubicBezTo>
                    <a:pt x="422" y="331"/>
                    <a:pt x="426" y="323"/>
                    <a:pt x="430" y="315"/>
                  </a:cubicBezTo>
                  <a:cubicBezTo>
                    <a:pt x="434" y="316"/>
                    <a:pt x="444" y="317"/>
                    <a:pt x="455" y="313"/>
                  </a:cubicBezTo>
                  <a:cubicBezTo>
                    <a:pt x="467" y="309"/>
                    <a:pt x="473" y="295"/>
                    <a:pt x="473" y="295"/>
                  </a:cubicBezTo>
                  <a:cubicBezTo>
                    <a:pt x="473" y="295"/>
                    <a:pt x="457" y="290"/>
                    <a:pt x="445" y="296"/>
                  </a:cubicBezTo>
                  <a:cubicBezTo>
                    <a:pt x="441" y="298"/>
                    <a:pt x="437" y="302"/>
                    <a:pt x="434" y="306"/>
                  </a:cubicBezTo>
                  <a:cubicBezTo>
                    <a:pt x="437" y="298"/>
                    <a:pt x="440" y="290"/>
                    <a:pt x="442" y="281"/>
                  </a:cubicBezTo>
                  <a:cubicBezTo>
                    <a:pt x="447" y="281"/>
                    <a:pt x="456" y="280"/>
                    <a:pt x="466" y="275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C000">
                    <a:shade val="30000"/>
                    <a:satMod val="115000"/>
                  </a:srgbClr>
                </a:gs>
                <a:gs pos="50000">
                  <a:srgbClr val="FFC000">
                    <a:shade val="67500"/>
                    <a:satMod val="115000"/>
                  </a:srgbClr>
                </a:gs>
                <a:gs pos="100000">
                  <a:srgbClr val="FFC000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txBody>
            <a:bodyPr vert="horz" wrap="square" lIns="74295" tIns="37147" rIns="74295" bIns="37147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7429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Franklin Gothic Medium" panose="020B0603020102020204" pitchFamily="34" charset="0"/>
                <a:ea typeface="+mn-ea"/>
                <a:cs typeface="+mn-cs"/>
              </a:endParaRPr>
            </a:p>
          </p:txBody>
        </p:sp>
        <p:sp>
          <p:nvSpPr>
            <p:cNvPr id="82" name="Freeform 11">
              <a:extLst>
                <a:ext uri="{FF2B5EF4-FFF2-40B4-BE49-F238E27FC236}">
                  <a16:creationId xmlns:a16="http://schemas.microsoft.com/office/drawing/2014/main" id="{4C837DF5-7A28-46FB-A1D5-9F8F9592266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484265" y="1547394"/>
              <a:ext cx="960758" cy="836688"/>
            </a:xfrm>
            <a:custGeom>
              <a:avLst/>
              <a:gdLst>
                <a:gd name="T0" fmla="*/ 160 w 481"/>
                <a:gd name="T1" fmla="*/ 414 h 457"/>
                <a:gd name="T2" fmla="*/ 128 w 481"/>
                <a:gd name="T3" fmla="*/ 398 h 457"/>
                <a:gd name="T4" fmla="*/ 109 w 481"/>
                <a:gd name="T5" fmla="*/ 351 h 457"/>
                <a:gd name="T6" fmla="*/ 84 w 481"/>
                <a:gd name="T7" fmla="*/ 300 h 457"/>
                <a:gd name="T8" fmla="*/ 54 w 481"/>
                <a:gd name="T9" fmla="*/ 294 h 457"/>
                <a:gd name="T10" fmla="*/ 42 w 481"/>
                <a:gd name="T11" fmla="*/ 277 h 457"/>
                <a:gd name="T12" fmla="*/ 36 w 481"/>
                <a:gd name="T13" fmla="*/ 213 h 457"/>
                <a:gd name="T14" fmla="*/ 65 w 481"/>
                <a:gd name="T15" fmla="*/ 173 h 457"/>
                <a:gd name="T16" fmla="*/ 95 w 481"/>
                <a:gd name="T17" fmla="*/ 128 h 457"/>
                <a:gd name="T18" fmla="*/ 90 w 481"/>
                <a:gd name="T19" fmla="*/ 97 h 457"/>
                <a:gd name="T20" fmla="*/ 98 w 481"/>
                <a:gd name="T21" fmla="*/ 79 h 457"/>
                <a:gd name="T22" fmla="*/ 126 w 481"/>
                <a:gd name="T23" fmla="*/ 56 h 457"/>
                <a:gd name="T24" fmla="*/ 175 w 481"/>
                <a:gd name="T25" fmla="*/ 32 h 457"/>
                <a:gd name="T26" fmla="*/ 172 w 481"/>
                <a:gd name="T27" fmla="*/ 24 h 457"/>
                <a:gd name="T28" fmla="*/ 135 w 481"/>
                <a:gd name="T29" fmla="*/ 14 h 457"/>
                <a:gd name="T30" fmla="*/ 100 w 481"/>
                <a:gd name="T31" fmla="*/ 35 h 457"/>
                <a:gd name="T32" fmla="*/ 62 w 481"/>
                <a:gd name="T33" fmla="*/ 84 h 457"/>
                <a:gd name="T34" fmla="*/ 53 w 481"/>
                <a:gd name="T35" fmla="*/ 137 h 457"/>
                <a:gd name="T36" fmla="*/ 33 w 481"/>
                <a:gd name="T37" fmla="*/ 199 h 457"/>
                <a:gd name="T38" fmla="*/ 25 w 481"/>
                <a:gd name="T39" fmla="*/ 223 h 457"/>
                <a:gd name="T40" fmla="*/ 0 w 481"/>
                <a:gd name="T41" fmla="*/ 254 h 457"/>
                <a:gd name="T42" fmla="*/ 25 w 481"/>
                <a:gd name="T43" fmla="*/ 313 h 457"/>
                <a:gd name="T44" fmla="*/ 69 w 481"/>
                <a:gd name="T45" fmla="*/ 347 h 457"/>
                <a:gd name="T46" fmla="*/ 110 w 481"/>
                <a:gd name="T47" fmla="*/ 392 h 457"/>
                <a:gd name="T48" fmla="*/ 141 w 481"/>
                <a:gd name="T49" fmla="*/ 412 h 457"/>
                <a:gd name="T50" fmla="*/ 161 w 481"/>
                <a:gd name="T51" fmla="*/ 429 h 457"/>
                <a:gd name="T52" fmla="*/ 220 w 481"/>
                <a:gd name="T53" fmla="*/ 430 h 457"/>
                <a:gd name="T54" fmla="*/ 448 w 481"/>
                <a:gd name="T55" fmla="*/ 245 h 457"/>
                <a:gd name="T56" fmla="*/ 468 w 481"/>
                <a:gd name="T57" fmla="*/ 194 h 457"/>
                <a:gd name="T58" fmla="*/ 460 w 481"/>
                <a:gd name="T59" fmla="*/ 131 h 457"/>
                <a:gd name="T60" fmla="*/ 423 w 481"/>
                <a:gd name="T61" fmla="*/ 115 h 457"/>
                <a:gd name="T62" fmla="*/ 404 w 481"/>
                <a:gd name="T63" fmla="*/ 100 h 457"/>
                <a:gd name="T64" fmla="*/ 372 w 481"/>
                <a:gd name="T65" fmla="*/ 67 h 457"/>
                <a:gd name="T66" fmla="*/ 324 w 481"/>
                <a:gd name="T67" fmla="*/ 38 h 457"/>
                <a:gd name="T68" fmla="*/ 291 w 481"/>
                <a:gd name="T69" fmla="*/ 21 h 457"/>
                <a:gd name="T70" fmla="*/ 289 w 481"/>
                <a:gd name="T71" fmla="*/ 56 h 457"/>
                <a:gd name="T72" fmla="*/ 339 w 481"/>
                <a:gd name="T73" fmla="*/ 71 h 457"/>
                <a:gd name="T74" fmla="*/ 364 w 481"/>
                <a:gd name="T75" fmla="*/ 90 h 457"/>
                <a:gd name="T76" fmla="*/ 408 w 481"/>
                <a:gd name="T77" fmla="*/ 110 h 457"/>
                <a:gd name="T78" fmla="*/ 437 w 481"/>
                <a:gd name="T79" fmla="*/ 170 h 457"/>
                <a:gd name="T80" fmla="*/ 435 w 481"/>
                <a:gd name="T81" fmla="*/ 192 h 457"/>
                <a:gd name="T82" fmla="*/ 413 w 481"/>
                <a:gd name="T83" fmla="*/ 214 h 457"/>
                <a:gd name="T84" fmla="*/ 417 w 481"/>
                <a:gd name="T85" fmla="*/ 269 h 457"/>
                <a:gd name="T86" fmla="*/ 423 w 481"/>
                <a:gd name="T87" fmla="*/ 317 h 457"/>
                <a:gd name="T88" fmla="*/ 387 w 481"/>
                <a:gd name="T89" fmla="*/ 368 h 457"/>
                <a:gd name="T90" fmla="*/ 368 w 481"/>
                <a:gd name="T91" fmla="*/ 377 h 457"/>
                <a:gd name="T92" fmla="*/ 340 w 481"/>
                <a:gd name="T93" fmla="*/ 397 h 457"/>
                <a:gd name="T94" fmla="*/ 312 w 481"/>
                <a:gd name="T95" fmla="*/ 380 h 457"/>
                <a:gd name="T96" fmla="*/ 293 w 481"/>
                <a:gd name="T97" fmla="*/ 431 h 457"/>
                <a:gd name="T98" fmla="*/ 350 w 481"/>
                <a:gd name="T99" fmla="*/ 433 h 457"/>
                <a:gd name="T100" fmla="*/ 384 w 481"/>
                <a:gd name="T101" fmla="*/ 411 h 457"/>
                <a:gd name="T102" fmla="*/ 438 w 481"/>
                <a:gd name="T103" fmla="*/ 371 h 457"/>
                <a:gd name="T104" fmla="*/ 430 w 481"/>
                <a:gd name="T105" fmla="*/ 330 h 457"/>
                <a:gd name="T106" fmla="*/ 434 w 481"/>
                <a:gd name="T107" fmla="*/ 306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81" h="457">
                  <a:moveTo>
                    <a:pt x="194" y="426"/>
                  </a:moveTo>
                  <a:cubicBezTo>
                    <a:pt x="195" y="420"/>
                    <a:pt x="195" y="410"/>
                    <a:pt x="190" y="399"/>
                  </a:cubicBezTo>
                  <a:cubicBezTo>
                    <a:pt x="185" y="386"/>
                    <a:pt x="168" y="380"/>
                    <a:pt x="168" y="380"/>
                  </a:cubicBezTo>
                  <a:cubicBezTo>
                    <a:pt x="168" y="380"/>
                    <a:pt x="164" y="399"/>
                    <a:pt x="172" y="412"/>
                  </a:cubicBezTo>
                  <a:cubicBezTo>
                    <a:pt x="174" y="416"/>
                    <a:pt x="179" y="420"/>
                    <a:pt x="184" y="423"/>
                  </a:cubicBezTo>
                  <a:cubicBezTo>
                    <a:pt x="177" y="421"/>
                    <a:pt x="169" y="418"/>
                    <a:pt x="160" y="414"/>
                  </a:cubicBezTo>
                  <a:cubicBezTo>
                    <a:pt x="161" y="410"/>
                    <a:pt x="163" y="400"/>
                    <a:pt x="161" y="388"/>
                  </a:cubicBezTo>
                  <a:cubicBezTo>
                    <a:pt x="157" y="374"/>
                    <a:pt x="143" y="366"/>
                    <a:pt x="143" y="366"/>
                  </a:cubicBezTo>
                  <a:cubicBezTo>
                    <a:pt x="143" y="366"/>
                    <a:pt x="135" y="384"/>
                    <a:pt x="141" y="397"/>
                  </a:cubicBezTo>
                  <a:cubicBezTo>
                    <a:pt x="143" y="401"/>
                    <a:pt x="147" y="406"/>
                    <a:pt x="150" y="410"/>
                  </a:cubicBezTo>
                  <a:cubicBezTo>
                    <a:pt x="146" y="408"/>
                    <a:pt x="141" y="405"/>
                    <a:pt x="136" y="402"/>
                  </a:cubicBezTo>
                  <a:cubicBezTo>
                    <a:pt x="133" y="401"/>
                    <a:pt x="131" y="399"/>
                    <a:pt x="128" y="398"/>
                  </a:cubicBezTo>
                  <a:cubicBezTo>
                    <a:pt x="130" y="393"/>
                    <a:pt x="134" y="384"/>
                    <a:pt x="133" y="372"/>
                  </a:cubicBezTo>
                  <a:cubicBezTo>
                    <a:pt x="133" y="358"/>
                    <a:pt x="120" y="348"/>
                    <a:pt x="120" y="348"/>
                  </a:cubicBezTo>
                  <a:cubicBezTo>
                    <a:pt x="120" y="348"/>
                    <a:pt x="110" y="364"/>
                    <a:pt x="113" y="377"/>
                  </a:cubicBezTo>
                  <a:cubicBezTo>
                    <a:pt x="114" y="382"/>
                    <a:pt x="117" y="388"/>
                    <a:pt x="120" y="392"/>
                  </a:cubicBezTo>
                  <a:cubicBezTo>
                    <a:pt x="113" y="387"/>
                    <a:pt x="106" y="382"/>
                    <a:pt x="100" y="375"/>
                  </a:cubicBezTo>
                  <a:cubicBezTo>
                    <a:pt x="102" y="371"/>
                    <a:pt x="107" y="363"/>
                    <a:pt x="109" y="351"/>
                  </a:cubicBezTo>
                  <a:cubicBezTo>
                    <a:pt x="111" y="338"/>
                    <a:pt x="100" y="325"/>
                    <a:pt x="100" y="325"/>
                  </a:cubicBezTo>
                  <a:cubicBezTo>
                    <a:pt x="100" y="325"/>
                    <a:pt x="88" y="339"/>
                    <a:pt x="88" y="353"/>
                  </a:cubicBezTo>
                  <a:cubicBezTo>
                    <a:pt x="88" y="358"/>
                    <a:pt x="91" y="364"/>
                    <a:pt x="93" y="368"/>
                  </a:cubicBezTo>
                  <a:cubicBezTo>
                    <a:pt x="87" y="362"/>
                    <a:pt x="81" y="355"/>
                    <a:pt x="76" y="348"/>
                  </a:cubicBezTo>
                  <a:cubicBezTo>
                    <a:pt x="79" y="345"/>
                    <a:pt x="85" y="337"/>
                    <a:pt x="89" y="326"/>
                  </a:cubicBezTo>
                  <a:cubicBezTo>
                    <a:pt x="93" y="314"/>
                    <a:pt x="84" y="300"/>
                    <a:pt x="84" y="300"/>
                  </a:cubicBezTo>
                  <a:cubicBezTo>
                    <a:pt x="84" y="300"/>
                    <a:pt x="70" y="311"/>
                    <a:pt x="68" y="325"/>
                  </a:cubicBezTo>
                  <a:cubicBezTo>
                    <a:pt x="68" y="329"/>
                    <a:pt x="69" y="335"/>
                    <a:pt x="70" y="340"/>
                  </a:cubicBezTo>
                  <a:cubicBezTo>
                    <a:pt x="66" y="333"/>
                    <a:pt x="61" y="325"/>
                    <a:pt x="57" y="317"/>
                  </a:cubicBezTo>
                  <a:cubicBezTo>
                    <a:pt x="61" y="315"/>
                    <a:pt x="68" y="309"/>
                    <a:pt x="74" y="299"/>
                  </a:cubicBezTo>
                  <a:cubicBezTo>
                    <a:pt x="79" y="287"/>
                    <a:pt x="74" y="273"/>
                    <a:pt x="74" y="273"/>
                  </a:cubicBezTo>
                  <a:cubicBezTo>
                    <a:pt x="74" y="273"/>
                    <a:pt x="58" y="281"/>
                    <a:pt x="54" y="294"/>
                  </a:cubicBezTo>
                  <a:cubicBezTo>
                    <a:pt x="53" y="298"/>
                    <a:pt x="53" y="304"/>
                    <a:pt x="53" y="309"/>
                  </a:cubicBezTo>
                  <a:cubicBezTo>
                    <a:pt x="50" y="301"/>
                    <a:pt x="47" y="293"/>
                    <a:pt x="44" y="284"/>
                  </a:cubicBezTo>
                  <a:cubicBezTo>
                    <a:pt x="48" y="283"/>
                    <a:pt x="56" y="278"/>
                    <a:pt x="63" y="269"/>
                  </a:cubicBezTo>
                  <a:cubicBezTo>
                    <a:pt x="71" y="259"/>
                    <a:pt x="68" y="244"/>
                    <a:pt x="68" y="244"/>
                  </a:cubicBezTo>
                  <a:cubicBezTo>
                    <a:pt x="68" y="244"/>
                    <a:pt x="52" y="249"/>
                    <a:pt x="45" y="261"/>
                  </a:cubicBezTo>
                  <a:cubicBezTo>
                    <a:pt x="43" y="265"/>
                    <a:pt x="42" y="271"/>
                    <a:pt x="42" y="277"/>
                  </a:cubicBezTo>
                  <a:cubicBezTo>
                    <a:pt x="40" y="268"/>
                    <a:pt x="38" y="259"/>
                    <a:pt x="37" y="250"/>
                  </a:cubicBezTo>
                  <a:cubicBezTo>
                    <a:pt x="41" y="249"/>
                    <a:pt x="50" y="246"/>
                    <a:pt x="58" y="238"/>
                  </a:cubicBezTo>
                  <a:cubicBezTo>
                    <a:pt x="67" y="230"/>
                    <a:pt x="67" y="214"/>
                    <a:pt x="67" y="214"/>
                  </a:cubicBezTo>
                  <a:cubicBezTo>
                    <a:pt x="67" y="214"/>
                    <a:pt x="50" y="217"/>
                    <a:pt x="43" y="227"/>
                  </a:cubicBezTo>
                  <a:cubicBezTo>
                    <a:pt x="40" y="231"/>
                    <a:pt x="38" y="237"/>
                    <a:pt x="36" y="242"/>
                  </a:cubicBezTo>
                  <a:cubicBezTo>
                    <a:pt x="36" y="232"/>
                    <a:pt x="35" y="222"/>
                    <a:pt x="36" y="213"/>
                  </a:cubicBezTo>
                  <a:cubicBezTo>
                    <a:pt x="40" y="213"/>
                    <a:pt x="49" y="212"/>
                    <a:pt x="59" y="205"/>
                  </a:cubicBezTo>
                  <a:cubicBezTo>
                    <a:pt x="69" y="199"/>
                    <a:pt x="71" y="184"/>
                    <a:pt x="71" y="184"/>
                  </a:cubicBezTo>
                  <a:cubicBezTo>
                    <a:pt x="71" y="184"/>
                    <a:pt x="55" y="184"/>
                    <a:pt x="45" y="192"/>
                  </a:cubicBezTo>
                  <a:cubicBezTo>
                    <a:pt x="42" y="195"/>
                    <a:pt x="39" y="202"/>
                    <a:pt x="37" y="206"/>
                  </a:cubicBezTo>
                  <a:cubicBezTo>
                    <a:pt x="38" y="196"/>
                    <a:pt x="39" y="186"/>
                    <a:pt x="42" y="177"/>
                  </a:cubicBezTo>
                  <a:cubicBezTo>
                    <a:pt x="46" y="177"/>
                    <a:pt x="55" y="177"/>
                    <a:pt x="65" y="173"/>
                  </a:cubicBezTo>
                  <a:cubicBezTo>
                    <a:pt x="76" y="169"/>
                    <a:pt x="81" y="155"/>
                    <a:pt x="81" y="155"/>
                  </a:cubicBezTo>
                  <a:cubicBezTo>
                    <a:pt x="81" y="155"/>
                    <a:pt x="65" y="152"/>
                    <a:pt x="55" y="158"/>
                  </a:cubicBezTo>
                  <a:cubicBezTo>
                    <a:pt x="50" y="160"/>
                    <a:pt x="47" y="166"/>
                    <a:pt x="44" y="170"/>
                  </a:cubicBezTo>
                  <a:cubicBezTo>
                    <a:pt x="47" y="160"/>
                    <a:pt x="50" y="151"/>
                    <a:pt x="54" y="142"/>
                  </a:cubicBezTo>
                  <a:cubicBezTo>
                    <a:pt x="58" y="143"/>
                    <a:pt x="66" y="145"/>
                    <a:pt x="77" y="143"/>
                  </a:cubicBezTo>
                  <a:cubicBezTo>
                    <a:pt x="88" y="140"/>
                    <a:pt x="95" y="128"/>
                    <a:pt x="95" y="128"/>
                  </a:cubicBezTo>
                  <a:cubicBezTo>
                    <a:pt x="95" y="128"/>
                    <a:pt x="81" y="122"/>
                    <a:pt x="69" y="126"/>
                  </a:cubicBezTo>
                  <a:cubicBezTo>
                    <a:pt x="65" y="128"/>
                    <a:pt x="60" y="132"/>
                    <a:pt x="57" y="136"/>
                  </a:cubicBezTo>
                  <a:cubicBezTo>
                    <a:pt x="62" y="127"/>
                    <a:pt x="67" y="118"/>
                    <a:pt x="72" y="110"/>
                  </a:cubicBezTo>
                  <a:cubicBezTo>
                    <a:pt x="75" y="112"/>
                    <a:pt x="83" y="115"/>
                    <a:pt x="94" y="115"/>
                  </a:cubicBezTo>
                  <a:cubicBezTo>
                    <a:pt x="106" y="114"/>
                    <a:pt x="115" y="103"/>
                    <a:pt x="115" y="103"/>
                  </a:cubicBezTo>
                  <a:cubicBezTo>
                    <a:pt x="115" y="103"/>
                    <a:pt x="101" y="95"/>
                    <a:pt x="90" y="97"/>
                  </a:cubicBezTo>
                  <a:cubicBezTo>
                    <a:pt x="85" y="99"/>
                    <a:pt x="79" y="103"/>
                    <a:pt x="75" y="106"/>
                  </a:cubicBezTo>
                  <a:cubicBezTo>
                    <a:pt x="81" y="97"/>
                    <a:pt x="88" y="89"/>
                    <a:pt x="95" y="82"/>
                  </a:cubicBezTo>
                  <a:cubicBezTo>
                    <a:pt x="97" y="84"/>
                    <a:pt x="105" y="89"/>
                    <a:pt x="116" y="90"/>
                  </a:cubicBezTo>
                  <a:cubicBezTo>
                    <a:pt x="127" y="92"/>
                    <a:pt x="138" y="83"/>
                    <a:pt x="138" y="83"/>
                  </a:cubicBezTo>
                  <a:cubicBezTo>
                    <a:pt x="138" y="83"/>
                    <a:pt x="126" y="73"/>
                    <a:pt x="115" y="73"/>
                  </a:cubicBezTo>
                  <a:cubicBezTo>
                    <a:pt x="109" y="73"/>
                    <a:pt x="102" y="77"/>
                    <a:pt x="98" y="79"/>
                  </a:cubicBezTo>
                  <a:cubicBezTo>
                    <a:pt x="102" y="75"/>
                    <a:pt x="106" y="72"/>
                    <a:pt x="110" y="69"/>
                  </a:cubicBezTo>
                  <a:cubicBezTo>
                    <a:pt x="114" y="65"/>
                    <a:pt x="118" y="62"/>
                    <a:pt x="123" y="59"/>
                  </a:cubicBezTo>
                  <a:cubicBezTo>
                    <a:pt x="125" y="61"/>
                    <a:pt x="131" y="67"/>
                    <a:pt x="142" y="71"/>
                  </a:cubicBezTo>
                  <a:cubicBezTo>
                    <a:pt x="152" y="74"/>
                    <a:pt x="164" y="67"/>
                    <a:pt x="164" y="67"/>
                  </a:cubicBezTo>
                  <a:cubicBezTo>
                    <a:pt x="164" y="67"/>
                    <a:pt x="154" y="55"/>
                    <a:pt x="143" y="54"/>
                  </a:cubicBezTo>
                  <a:cubicBezTo>
                    <a:pt x="138" y="53"/>
                    <a:pt x="131" y="55"/>
                    <a:pt x="126" y="56"/>
                  </a:cubicBezTo>
                  <a:cubicBezTo>
                    <a:pt x="136" y="50"/>
                    <a:pt x="145" y="45"/>
                    <a:pt x="153" y="41"/>
                  </a:cubicBezTo>
                  <a:cubicBezTo>
                    <a:pt x="155" y="43"/>
                    <a:pt x="160" y="50"/>
                    <a:pt x="170" y="56"/>
                  </a:cubicBezTo>
                  <a:cubicBezTo>
                    <a:pt x="179" y="61"/>
                    <a:pt x="192" y="56"/>
                    <a:pt x="192" y="56"/>
                  </a:cubicBezTo>
                  <a:cubicBezTo>
                    <a:pt x="192" y="56"/>
                    <a:pt x="185" y="43"/>
                    <a:pt x="174" y="40"/>
                  </a:cubicBezTo>
                  <a:cubicBezTo>
                    <a:pt x="169" y="38"/>
                    <a:pt x="160" y="39"/>
                    <a:pt x="156" y="40"/>
                  </a:cubicBezTo>
                  <a:cubicBezTo>
                    <a:pt x="163" y="36"/>
                    <a:pt x="169" y="34"/>
                    <a:pt x="175" y="32"/>
                  </a:cubicBezTo>
                  <a:cubicBezTo>
                    <a:pt x="177" y="33"/>
                    <a:pt x="184" y="36"/>
                    <a:pt x="191" y="34"/>
                  </a:cubicBezTo>
                  <a:cubicBezTo>
                    <a:pt x="201" y="30"/>
                    <a:pt x="206" y="24"/>
                    <a:pt x="206" y="24"/>
                  </a:cubicBezTo>
                  <a:cubicBezTo>
                    <a:pt x="206" y="24"/>
                    <a:pt x="196" y="20"/>
                    <a:pt x="189" y="21"/>
                  </a:cubicBezTo>
                  <a:cubicBezTo>
                    <a:pt x="182" y="22"/>
                    <a:pt x="175" y="30"/>
                    <a:pt x="174" y="31"/>
                  </a:cubicBezTo>
                  <a:cubicBezTo>
                    <a:pt x="170" y="33"/>
                    <a:pt x="165" y="34"/>
                    <a:pt x="159" y="37"/>
                  </a:cubicBezTo>
                  <a:cubicBezTo>
                    <a:pt x="163" y="34"/>
                    <a:pt x="170" y="29"/>
                    <a:pt x="172" y="24"/>
                  </a:cubicBezTo>
                  <a:cubicBezTo>
                    <a:pt x="177" y="14"/>
                    <a:pt x="173" y="0"/>
                    <a:pt x="173" y="0"/>
                  </a:cubicBezTo>
                  <a:cubicBezTo>
                    <a:pt x="173" y="0"/>
                    <a:pt x="161" y="5"/>
                    <a:pt x="158" y="16"/>
                  </a:cubicBezTo>
                  <a:cubicBezTo>
                    <a:pt x="154" y="27"/>
                    <a:pt x="156" y="36"/>
                    <a:pt x="156" y="38"/>
                  </a:cubicBezTo>
                  <a:cubicBezTo>
                    <a:pt x="148" y="41"/>
                    <a:pt x="138" y="46"/>
                    <a:pt x="128" y="53"/>
                  </a:cubicBezTo>
                  <a:cubicBezTo>
                    <a:pt x="132" y="49"/>
                    <a:pt x="137" y="44"/>
                    <a:pt x="138" y="38"/>
                  </a:cubicBezTo>
                  <a:cubicBezTo>
                    <a:pt x="142" y="28"/>
                    <a:pt x="135" y="14"/>
                    <a:pt x="135" y="14"/>
                  </a:cubicBezTo>
                  <a:cubicBezTo>
                    <a:pt x="135" y="14"/>
                    <a:pt x="124" y="22"/>
                    <a:pt x="123" y="32"/>
                  </a:cubicBezTo>
                  <a:cubicBezTo>
                    <a:pt x="121" y="44"/>
                    <a:pt x="124" y="53"/>
                    <a:pt x="125" y="55"/>
                  </a:cubicBezTo>
                  <a:cubicBezTo>
                    <a:pt x="120" y="59"/>
                    <a:pt x="114" y="63"/>
                    <a:pt x="108" y="67"/>
                  </a:cubicBezTo>
                  <a:cubicBezTo>
                    <a:pt x="106" y="69"/>
                    <a:pt x="103" y="71"/>
                    <a:pt x="101" y="73"/>
                  </a:cubicBezTo>
                  <a:cubicBezTo>
                    <a:pt x="103" y="69"/>
                    <a:pt x="107" y="63"/>
                    <a:pt x="107" y="59"/>
                  </a:cubicBezTo>
                  <a:cubicBezTo>
                    <a:pt x="109" y="47"/>
                    <a:pt x="100" y="35"/>
                    <a:pt x="100" y="35"/>
                  </a:cubicBezTo>
                  <a:cubicBezTo>
                    <a:pt x="100" y="35"/>
                    <a:pt x="90" y="44"/>
                    <a:pt x="90" y="55"/>
                  </a:cubicBezTo>
                  <a:cubicBezTo>
                    <a:pt x="90" y="66"/>
                    <a:pt x="95" y="74"/>
                    <a:pt x="96" y="77"/>
                  </a:cubicBezTo>
                  <a:cubicBezTo>
                    <a:pt x="89" y="84"/>
                    <a:pt x="82" y="91"/>
                    <a:pt x="76" y="100"/>
                  </a:cubicBezTo>
                  <a:cubicBezTo>
                    <a:pt x="78" y="95"/>
                    <a:pt x="80" y="89"/>
                    <a:pt x="80" y="84"/>
                  </a:cubicBezTo>
                  <a:cubicBezTo>
                    <a:pt x="79" y="73"/>
                    <a:pt x="68" y="62"/>
                    <a:pt x="68" y="62"/>
                  </a:cubicBezTo>
                  <a:cubicBezTo>
                    <a:pt x="68" y="62"/>
                    <a:pt x="60" y="73"/>
                    <a:pt x="62" y="84"/>
                  </a:cubicBezTo>
                  <a:cubicBezTo>
                    <a:pt x="64" y="95"/>
                    <a:pt x="70" y="102"/>
                    <a:pt x="72" y="105"/>
                  </a:cubicBezTo>
                  <a:cubicBezTo>
                    <a:pt x="66" y="113"/>
                    <a:pt x="61" y="122"/>
                    <a:pt x="56" y="131"/>
                  </a:cubicBezTo>
                  <a:cubicBezTo>
                    <a:pt x="57" y="126"/>
                    <a:pt x="58" y="119"/>
                    <a:pt x="57" y="115"/>
                  </a:cubicBezTo>
                  <a:cubicBezTo>
                    <a:pt x="55" y="103"/>
                    <a:pt x="41" y="94"/>
                    <a:pt x="41" y="94"/>
                  </a:cubicBezTo>
                  <a:cubicBezTo>
                    <a:pt x="41" y="94"/>
                    <a:pt x="35" y="107"/>
                    <a:pt x="39" y="118"/>
                  </a:cubicBezTo>
                  <a:cubicBezTo>
                    <a:pt x="43" y="128"/>
                    <a:pt x="50" y="135"/>
                    <a:pt x="53" y="137"/>
                  </a:cubicBezTo>
                  <a:cubicBezTo>
                    <a:pt x="49" y="145"/>
                    <a:pt x="45" y="155"/>
                    <a:pt x="42" y="164"/>
                  </a:cubicBezTo>
                  <a:cubicBezTo>
                    <a:pt x="42" y="159"/>
                    <a:pt x="42" y="153"/>
                    <a:pt x="40" y="149"/>
                  </a:cubicBezTo>
                  <a:cubicBezTo>
                    <a:pt x="35" y="137"/>
                    <a:pt x="21" y="131"/>
                    <a:pt x="21" y="131"/>
                  </a:cubicBezTo>
                  <a:cubicBezTo>
                    <a:pt x="21" y="131"/>
                    <a:pt x="16" y="145"/>
                    <a:pt x="23" y="155"/>
                  </a:cubicBezTo>
                  <a:cubicBezTo>
                    <a:pt x="29" y="165"/>
                    <a:pt x="36" y="170"/>
                    <a:pt x="39" y="171"/>
                  </a:cubicBezTo>
                  <a:cubicBezTo>
                    <a:pt x="37" y="180"/>
                    <a:pt x="35" y="189"/>
                    <a:pt x="33" y="199"/>
                  </a:cubicBezTo>
                  <a:cubicBezTo>
                    <a:pt x="33" y="194"/>
                    <a:pt x="31" y="189"/>
                    <a:pt x="29" y="185"/>
                  </a:cubicBezTo>
                  <a:cubicBezTo>
                    <a:pt x="23" y="175"/>
                    <a:pt x="7" y="171"/>
                    <a:pt x="7" y="171"/>
                  </a:cubicBezTo>
                  <a:cubicBezTo>
                    <a:pt x="7" y="171"/>
                    <a:pt x="5" y="185"/>
                    <a:pt x="13" y="194"/>
                  </a:cubicBezTo>
                  <a:cubicBezTo>
                    <a:pt x="20" y="203"/>
                    <a:pt x="28" y="207"/>
                    <a:pt x="32" y="208"/>
                  </a:cubicBezTo>
                  <a:cubicBezTo>
                    <a:pt x="31" y="217"/>
                    <a:pt x="31" y="226"/>
                    <a:pt x="32" y="235"/>
                  </a:cubicBezTo>
                  <a:cubicBezTo>
                    <a:pt x="30" y="231"/>
                    <a:pt x="28" y="226"/>
                    <a:pt x="25" y="223"/>
                  </a:cubicBezTo>
                  <a:cubicBezTo>
                    <a:pt x="16" y="213"/>
                    <a:pt x="0" y="212"/>
                    <a:pt x="0" y="212"/>
                  </a:cubicBezTo>
                  <a:cubicBezTo>
                    <a:pt x="0" y="212"/>
                    <a:pt x="0" y="227"/>
                    <a:pt x="10" y="235"/>
                  </a:cubicBezTo>
                  <a:cubicBezTo>
                    <a:pt x="19" y="242"/>
                    <a:pt x="28" y="245"/>
                    <a:pt x="32" y="245"/>
                  </a:cubicBezTo>
                  <a:cubicBezTo>
                    <a:pt x="33" y="254"/>
                    <a:pt x="34" y="263"/>
                    <a:pt x="36" y="271"/>
                  </a:cubicBezTo>
                  <a:cubicBezTo>
                    <a:pt x="33" y="267"/>
                    <a:pt x="30" y="262"/>
                    <a:pt x="27" y="260"/>
                  </a:cubicBezTo>
                  <a:cubicBezTo>
                    <a:pt x="17" y="252"/>
                    <a:pt x="0" y="254"/>
                    <a:pt x="0" y="254"/>
                  </a:cubicBezTo>
                  <a:cubicBezTo>
                    <a:pt x="0" y="254"/>
                    <a:pt x="3" y="269"/>
                    <a:pt x="14" y="275"/>
                  </a:cubicBezTo>
                  <a:cubicBezTo>
                    <a:pt x="24" y="280"/>
                    <a:pt x="34" y="281"/>
                    <a:pt x="38" y="281"/>
                  </a:cubicBezTo>
                  <a:cubicBezTo>
                    <a:pt x="40" y="290"/>
                    <a:pt x="43" y="298"/>
                    <a:pt x="46" y="306"/>
                  </a:cubicBezTo>
                  <a:cubicBezTo>
                    <a:pt x="43" y="302"/>
                    <a:pt x="39" y="298"/>
                    <a:pt x="36" y="296"/>
                  </a:cubicBezTo>
                  <a:cubicBezTo>
                    <a:pt x="24" y="290"/>
                    <a:pt x="7" y="295"/>
                    <a:pt x="7" y="295"/>
                  </a:cubicBezTo>
                  <a:cubicBezTo>
                    <a:pt x="7" y="295"/>
                    <a:pt x="13" y="309"/>
                    <a:pt x="25" y="313"/>
                  </a:cubicBezTo>
                  <a:cubicBezTo>
                    <a:pt x="37" y="317"/>
                    <a:pt x="46" y="316"/>
                    <a:pt x="50" y="315"/>
                  </a:cubicBezTo>
                  <a:cubicBezTo>
                    <a:pt x="54" y="323"/>
                    <a:pt x="58" y="331"/>
                    <a:pt x="63" y="338"/>
                  </a:cubicBezTo>
                  <a:cubicBezTo>
                    <a:pt x="59" y="335"/>
                    <a:pt x="55" y="332"/>
                    <a:pt x="50" y="330"/>
                  </a:cubicBezTo>
                  <a:cubicBezTo>
                    <a:pt x="37" y="326"/>
                    <a:pt x="21" y="334"/>
                    <a:pt x="21" y="334"/>
                  </a:cubicBezTo>
                  <a:cubicBezTo>
                    <a:pt x="21" y="334"/>
                    <a:pt x="30" y="347"/>
                    <a:pt x="43" y="349"/>
                  </a:cubicBezTo>
                  <a:cubicBezTo>
                    <a:pt x="55" y="351"/>
                    <a:pt x="65" y="349"/>
                    <a:pt x="69" y="347"/>
                  </a:cubicBezTo>
                  <a:cubicBezTo>
                    <a:pt x="73" y="354"/>
                    <a:pt x="79" y="361"/>
                    <a:pt x="84" y="367"/>
                  </a:cubicBezTo>
                  <a:cubicBezTo>
                    <a:pt x="80" y="365"/>
                    <a:pt x="75" y="362"/>
                    <a:pt x="71" y="362"/>
                  </a:cubicBezTo>
                  <a:cubicBezTo>
                    <a:pt x="57" y="360"/>
                    <a:pt x="43" y="371"/>
                    <a:pt x="43" y="371"/>
                  </a:cubicBezTo>
                  <a:cubicBezTo>
                    <a:pt x="43" y="371"/>
                    <a:pt x="54" y="383"/>
                    <a:pt x="67" y="382"/>
                  </a:cubicBezTo>
                  <a:cubicBezTo>
                    <a:pt x="79" y="382"/>
                    <a:pt x="88" y="378"/>
                    <a:pt x="92" y="376"/>
                  </a:cubicBezTo>
                  <a:cubicBezTo>
                    <a:pt x="98" y="382"/>
                    <a:pt x="104" y="387"/>
                    <a:pt x="110" y="392"/>
                  </a:cubicBezTo>
                  <a:cubicBezTo>
                    <a:pt x="105" y="390"/>
                    <a:pt x="101" y="389"/>
                    <a:pt x="97" y="389"/>
                  </a:cubicBezTo>
                  <a:cubicBezTo>
                    <a:pt x="83" y="390"/>
                    <a:pt x="70" y="403"/>
                    <a:pt x="70" y="403"/>
                  </a:cubicBezTo>
                  <a:cubicBezTo>
                    <a:pt x="70" y="403"/>
                    <a:pt x="83" y="413"/>
                    <a:pt x="96" y="411"/>
                  </a:cubicBezTo>
                  <a:cubicBezTo>
                    <a:pt x="108" y="408"/>
                    <a:pt x="116" y="403"/>
                    <a:pt x="120" y="400"/>
                  </a:cubicBezTo>
                  <a:cubicBezTo>
                    <a:pt x="124" y="403"/>
                    <a:pt x="129" y="405"/>
                    <a:pt x="133" y="408"/>
                  </a:cubicBezTo>
                  <a:cubicBezTo>
                    <a:pt x="136" y="409"/>
                    <a:pt x="138" y="411"/>
                    <a:pt x="141" y="412"/>
                  </a:cubicBezTo>
                  <a:cubicBezTo>
                    <a:pt x="136" y="412"/>
                    <a:pt x="131" y="411"/>
                    <a:pt x="127" y="412"/>
                  </a:cubicBezTo>
                  <a:cubicBezTo>
                    <a:pt x="113" y="415"/>
                    <a:pt x="102" y="431"/>
                    <a:pt x="102" y="431"/>
                  </a:cubicBezTo>
                  <a:cubicBezTo>
                    <a:pt x="102" y="431"/>
                    <a:pt x="118" y="438"/>
                    <a:pt x="131" y="433"/>
                  </a:cubicBezTo>
                  <a:cubicBezTo>
                    <a:pt x="142" y="429"/>
                    <a:pt x="149" y="422"/>
                    <a:pt x="153" y="418"/>
                  </a:cubicBezTo>
                  <a:cubicBezTo>
                    <a:pt x="160" y="422"/>
                    <a:pt x="168" y="425"/>
                    <a:pt x="175" y="427"/>
                  </a:cubicBezTo>
                  <a:cubicBezTo>
                    <a:pt x="170" y="427"/>
                    <a:pt x="165" y="428"/>
                    <a:pt x="161" y="429"/>
                  </a:cubicBezTo>
                  <a:cubicBezTo>
                    <a:pt x="147" y="435"/>
                    <a:pt x="139" y="452"/>
                    <a:pt x="139" y="452"/>
                  </a:cubicBezTo>
                  <a:cubicBezTo>
                    <a:pt x="139" y="452"/>
                    <a:pt x="156" y="457"/>
                    <a:pt x="168" y="450"/>
                  </a:cubicBezTo>
                  <a:cubicBezTo>
                    <a:pt x="179" y="443"/>
                    <a:pt x="185" y="435"/>
                    <a:pt x="187" y="431"/>
                  </a:cubicBezTo>
                  <a:cubicBezTo>
                    <a:pt x="207" y="436"/>
                    <a:pt x="219" y="437"/>
                    <a:pt x="219" y="437"/>
                  </a:cubicBezTo>
                  <a:cubicBezTo>
                    <a:pt x="219" y="433"/>
                    <a:pt x="219" y="433"/>
                    <a:pt x="219" y="433"/>
                  </a:cubicBezTo>
                  <a:cubicBezTo>
                    <a:pt x="220" y="430"/>
                    <a:pt x="220" y="430"/>
                    <a:pt x="220" y="430"/>
                  </a:cubicBezTo>
                  <a:cubicBezTo>
                    <a:pt x="220" y="430"/>
                    <a:pt x="210" y="429"/>
                    <a:pt x="194" y="426"/>
                  </a:cubicBezTo>
                  <a:close/>
                  <a:moveTo>
                    <a:pt x="466" y="275"/>
                  </a:moveTo>
                  <a:cubicBezTo>
                    <a:pt x="477" y="269"/>
                    <a:pt x="481" y="254"/>
                    <a:pt x="481" y="254"/>
                  </a:cubicBezTo>
                  <a:cubicBezTo>
                    <a:pt x="481" y="254"/>
                    <a:pt x="464" y="252"/>
                    <a:pt x="453" y="260"/>
                  </a:cubicBezTo>
                  <a:cubicBezTo>
                    <a:pt x="450" y="262"/>
                    <a:pt x="447" y="267"/>
                    <a:pt x="445" y="271"/>
                  </a:cubicBezTo>
                  <a:cubicBezTo>
                    <a:pt x="447" y="263"/>
                    <a:pt x="448" y="254"/>
                    <a:pt x="448" y="245"/>
                  </a:cubicBezTo>
                  <a:cubicBezTo>
                    <a:pt x="452" y="245"/>
                    <a:pt x="461" y="242"/>
                    <a:pt x="470" y="235"/>
                  </a:cubicBezTo>
                  <a:cubicBezTo>
                    <a:pt x="480" y="227"/>
                    <a:pt x="481" y="212"/>
                    <a:pt x="481" y="212"/>
                  </a:cubicBezTo>
                  <a:cubicBezTo>
                    <a:pt x="481" y="212"/>
                    <a:pt x="464" y="213"/>
                    <a:pt x="455" y="223"/>
                  </a:cubicBezTo>
                  <a:cubicBezTo>
                    <a:pt x="453" y="226"/>
                    <a:pt x="451" y="231"/>
                    <a:pt x="449" y="235"/>
                  </a:cubicBezTo>
                  <a:cubicBezTo>
                    <a:pt x="449" y="226"/>
                    <a:pt x="449" y="217"/>
                    <a:pt x="448" y="208"/>
                  </a:cubicBezTo>
                  <a:cubicBezTo>
                    <a:pt x="452" y="207"/>
                    <a:pt x="460" y="203"/>
                    <a:pt x="468" y="194"/>
                  </a:cubicBezTo>
                  <a:cubicBezTo>
                    <a:pt x="476" y="185"/>
                    <a:pt x="474" y="171"/>
                    <a:pt x="474" y="171"/>
                  </a:cubicBezTo>
                  <a:cubicBezTo>
                    <a:pt x="474" y="171"/>
                    <a:pt x="458" y="175"/>
                    <a:pt x="451" y="185"/>
                  </a:cubicBezTo>
                  <a:cubicBezTo>
                    <a:pt x="449" y="189"/>
                    <a:pt x="448" y="194"/>
                    <a:pt x="447" y="199"/>
                  </a:cubicBezTo>
                  <a:cubicBezTo>
                    <a:pt x="446" y="189"/>
                    <a:pt x="444" y="180"/>
                    <a:pt x="441" y="171"/>
                  </a:cubicBezTo>
                  <a:cubicBezTo>
                    <a:pt x="444" y="170"/>
                    <a:pt x="452" y="165"/>
                    <a:pt x="458" y="155"/>
                  </a:cubicBezTo>
                  <a:cubicBezTo>
                    <a:pt x="464" y="145"/>
                    <a:pt x="460" y="131"/>
                    <a:pt x="460" y="131"/>
                  </a:cubicBezTo>
                  <a:cubicBezTo>
                    <a:pt x="460" y="131"/>
                    <a:pt x="445" y="137"/>
                    <a:pt x="440" y="149"/>
                  </a:cubicBezTo>
                  <a:cubicBezTo>
                    <a:pt x="439" y="153"/>
                    <a:pt x="439" y="159"/>
                    <a:pt x="439" y="164"/>
                  </a:cubicBezTo>
                  <a:cubicBezTo>
                    <a:pt x="436" y="155"/>
                    <a:pt x="432" y="145"/>
                    <a:pt x="428" y="137"/>
                  </a:cubicBezTo>
                  <a:cubicBezTo>
                    <a:pt x="430" y="135"/>
                    <a:pt x="437" y="128"/>
                    <a:pt x="441" y="118"/>
                  </a:cubicBezTo>
                  <a:cubicBezTo>
                    <a:pt x="446" y="107"/>
                    <a:pt x="439" y="94"/>
                    <a:pt x="439" y="94"/>
                  </a:cubicBezTo>
                  <a:cubicBezTo>
                    <a:pt x="439" y="94"/>
                    <a:pt x="426" y="103"/>
                    <a:pt x="423" y="115"/>
                  </a:cubicBezTo>
                  <a:cubicBezTo>
                    <a:pt x="422" y="119"/>
                    <a:pt x="424" y="126"/>
                    <a:pt x="425" y="131"/>
                  </a:cubicBezTo>
                  <a:cubicBezTo>
                    <a:pt x="420" y="122"/>
                    <a:pt x="414" y="113"/>
                    <a:pt x="408" y="105"/>
                  </a:cubicBezTo>
                  <a:cubicBezTo>
                    <a:pt x="411" y="102"/>
                    <a:pt x="416" y="95"/>
                    <a:pt x="418" y="84"/>
                  </a:cubicBezTo>
                  <a:cubicBezTo>
                    <a:pt x="421" y="73"/>
                    <a:pt x="412" y="62"/>
                    <a:pt x="412" y="62"/>
                  </a:cubicBezTo>
                  <a:cubicBezTo>
                    <a:pt x="412" y="62"/>
                    <a:pt x="401" y="73"/>
                    <a:pt x="401" y="84"/>
                  </a:cubicBezTo>
                  <a:cubicBezTo>
                    <a:pt x="400" y="89"/>
                    <a:pt x="403" y="95"/>
                    <a:pt x="404" y="100"/>
                  </a:cubicBezTo>
                  <a:cubicBezTo>
                    <a:pt x="398" y="91"/>
                    <a:pt x="391" y="84"/>
                    <a:pt x="384" y="77"/>
                  </a:cubicBezTo>
                  <a:cubicBezTo>
                    <a:pt x="386" y="74"/>
                    <a:pt x="390" y="66"/>
                    <a:pt x="390" y="55"/>
                  </a:cubicBezTo>
                  <a:cubicBezTo>
                    <a:pt x="391" y="44"/>
                    <a:pt x="381" y="35"/>
                    <a:pt x="381" y="35"/>
                  </a:cubicBezTo>
                  <a:cubicBezTo>
                    <a:pt x="381" y="35"/>
                    <a:pt x="372" y="47"/>
                    <a:pt x="373" y="59"/>
                  </a:cubicBezTo>
                  <a:cubicBezTo>
                    <a:pt x="374" y="63"/>
                    <a:pt x="377" y="69"/>
                    <a:pt x="380" y="73"/>
                  </a:cubicBezTo>
                  <a:cubicBezTo>
                    <a:pt x="377" y="71"/>
                    <a:pt x="375" y="69"/>
                    <a:pt x="372" y="67"/>
                  </a:cubicBezTo>
                  <a:cubicBezTo>
                    <a:pt x="367" y="63"/>
                    <a:pt x="361" y="59"/>
                    <a:pt x="356" y="55"/>
                  </a:cubicBezTo>
                  <a:cubicBezTo>
                    <a:pt x="357" y="53"/>
                    <a:pt x="360" y="44"/>
                    <a:pt x="358" y="32"/>
                  </a:cubicBezTo>
                  <a:cubicBezTo>
                    <a:pt x="356" y="22"/>
                    <a:pt x="345" y="14"/>
                    <a:pt x="345" y="14"/>
                  </a:cubicBezTo>
                  <a:cubicBezTo>
                    <a:pt x="345" y="14"/>
                    <a:pt x="339" y="28"/>
                    <a:pt x="342" y="38"/>
                  </a:cubicBezTo>
                  <a:cubicBezTo>
                    <a:pt x="344" y="44"/>
                    <a:pt x="349" y="49"/>
                    <a:pt x="352" y="53"/>
                  </a:cubicBezTo>
                  <a:cubicBezTo>
                    <a:pt x="342" y="46"/>
                    <a:pt x="332" y="41"/>
                    <a:pt x="324" y="38"/>
                  </a:cubicBezTo>
                  <a:cubicBezTo>
                    <a:pt x="325" y="36"/>
                    <a:pt x="326" y="27"/>
                    <a:pt x="323" y="16"/>
                  </a:cubicBezTo>
                  <a:cubicBezTo>
                    <a:pt x="319" y="5"/>
                    <a:pt x="307" y="0"/>
                    <a:pt x="307" y="0"/>
                  </a:cubicBezTo>
                  <a:cubicBezTo>
                    <a:pt x="307" y="0"/>
                    <a:pt x="303" y="14"/>
                    <a:pt x="308" y="24"/>
                  </a:cubicBezTo>
                  <a:cubicBezTo>
                    <a:pt x="311" y="29"/>
                    <a:pt x="318" y="34"/>
                    <a:pt x="321" y="37"/>
                  </a:cubicBezTo>
                  <a:cubicBezTo>
                    <a:pt x="316" y="34"/>
                    <a:pt x="311" y="33"/>
                    <a:pt x="306" y="31"/>
                  </a:cubicBezTo>
                  <a:cubicBezTo>
                    <a:pt x="305" y="30"/>
                    <a:pt x="299" y="22"/>
                    <a:pt x="291" y="21"/>
                  </a:cubicBezTo>
                  <a:cubicBezTo>
                    <a:pt x="285" y="20"/>
                    <a:pt x="275" y="24"/>
                    <a:pt x="275" y="24"/>
                  </a:cubicBezTo>
                  <a:cubicBezTo>
                    <a:pt x="275" y="24"/>
                    <a:pt x="279" y="30"/>
                    <a:pt x="290" y="34"/>
                  </a:cubicBezTo>
                  <a:cubicBezTo>
                    <a:pt x="296" y="36"/>
                    <a:pt x="304" y="33"/>
                    <a:pt x="306" y="32"/>
                  </a:cubicBezTo>
                  <a:cubicBezTo>
                    <a:pt x="311" y="34"/>
                    <a:pt x="318" y="36"/>
                    <a:pt x="325" y="40"/>
                  </a:cubicBezTo>
                  <a:cubicBezTo>
                    <a:pt x="321" y="39"/>
                    <a:pt x="312" y="38"/>
                    <a:pt x="306" y="40"/>
                  </a:cubicBezTo>
                  <a:cubicBezTo>
                    <a:pt x="296" y="43"/>
                    <a:pt x="289" y="56"/>
                    <a:pt x="289" y="56"/>
                  </a:cubicBezTo>
                  <a:cubicBezTo>
                    <a:pt x="289" y="56"/>
                    <a:pt x="301" y="61"/>
                    <a:pt x="311" y="56"/>
                  </a:cubicBezTo>
                  <a:cubicBezTo>
                    <a:pt x="321" y="50"/>
                    <a:pt x="326" y="43"/>
                    <a:pt x="327" y="41"/>
                  </a:cubicBezTo>
                  <a:cubicBezTo>
                    <a:pt x="335" y="45"/>
                    <a:pt x="345" y="50"/>
                    <a:pt x="354" y="56"/>
                  </a:cubicBezTo>
                  <a:cubicBezTo>
                    <a:pt x="350" y="55"/>
                    <a:pt x="342" y="53"/>
                    <a:pt x="337" y="54"/>
                  </a:cubicBezTo>
                  <a:cubicBezTo>
                    <a:pt x="326" y="55"/>
                    <a:pt x="317" y="67"/>
                    <a:pt x="317" y="67"/>
                  </a:cubicBezTo>
                  <a:cubicBezTo>
                    <a:pt x="317" y="67"/>
                    <a:pt x="328" y="74"/>
                    <a:pt x="339" y="71"/>
                  </a:cubicBezTo>
                  <a:cubicBezTo>
                    <a:pt x="349" y="67"/>
                    <a:pt x="356" y="61"/>
                    <a:pt x="358" y="59"/>
                  </a:cubicBezTo>
                  <a:cubicBezTo>
                    <a:pt x="362" y="62"/>
                    <a:pt x="366" y="65"/>
                    <a:pt x="371" y="69"/>
                  </a:cubicBezTo>
                  <a:cubicBezTo>
                    <a:pt x="375" y="72"/>
                    <a:pt x="379" y="75"/>
                    <a:pt x="383" y="79"/>
                  </a:cubicBezTo>
                  <a:cubicBezTo>
                    <a:pt x="378" y="77"/>
                    <a:pt x="371" y="73"/>
                    <a:pt x="366" y="73"/>
                  </a:cubicBezTo>
                  <a:cubicBezTo>
                    <a:pt x="354" y="73"/>
                    <a:pt x="343" y="83"/>
                    <a:pt x="343" y="83"/>
                  </a:cubicBezTo>
                  <a:cubicBezTo>
                    <a:pt x="343" y="83"/>
                    <a:pt x="353" y="92"/>
                    <a:pt x="364" y="90"/>
                  </a:cubicBezTo>
                  <a:cubicBezTo>
                    <a:pt x="376" y="89"/>
                    <a:pt x="383" y="84"/>
                    <a:pt x="385" y="82"/>
                  </a:cubicBezTo>
                  <a:cubicBezTo>
                    <a:pt x="392" y="89"/>
                    <a:pt x="399" y="97"/>
                    <a:pt x="405" y="106"/>
                  </a:cubicBezTo>
                  <a:cubicBezTo>
                    <a:pt x="402" y="103"/>
                    <a:pt x="396" y="99"/>
                    <a:pt x="391" y="97"/>
                  </a:cubicBezTo>
                  <a:cubicBezTo>
                    <a:pt x="379" y="95"/>
                    <a:pt x="366" y="103"/>
                    <a:pt x="366" y="103"/>
                  </a:cubicBezTo>
                  <a:cubicBezTo>
                    <a:pt x="366" y="103"/>
                    <a:pt x="375" y="114"/>
                    <a:pt x="386" y="115"/>
                  </a:cubicBezTo>
                  <a:cubicBezTo>
                    <a:pt x="397" y="115"/>
                    <a:pt x="405" y="112"/>
                    <a:pt x="408" y="110"/>
                  </a:cubicBezTo>
                  <a:cubicBezTo>
                    <a:pt x="414" y="118"/>
                    <a:pt x="419" y="127"/>
                    <a:pt x="423" y="136"/>
                  </a:cubicBezTo>
                  <a:cubicBezTo>
                    <a:pt x="420" y="132"/>
                    <a:pt x="415" y="128"/>
                    <a:pt x="411" y="126"/>
                  </a:cubicBezTo>
                  <a:cubicBezTo>
                    <a:pt x="400" y="122"/>
                    <a:pt x="385" y="128"/>
                    <a:pt x="385" y="128"/>
                  </a:cubicBezTo>
                  <a:cubicBezTo>
                    <a:pt x="385" y="128"/>
                    <a:pt x="392" y="140"/>
                    <a:pt x="403" y="143"/>
                  </a:cubicBezTo>
                  <a:cubicBezTo>
                    <a:pt x="414" y="145"/>
                    <a:pt x="423" y="143"/>
                    <a:pt x="426" y="142"/>
                  </a:cubicBezTo>
                  <a:cubicBezTo>
                    <a:pt x="430" y="151"/>
                    <a:pt x="434" y="160"/>
                    <a:pt x="437" y="170"/>
                  </a:cubicBezTo>
                  <a:cubicBezTo>
                    <a:pt x="434" y="166"/>
                    <a:pt x="430" y="160"/>
                    <a:pt x="426" y="158"/>
                  </a:cubicBezTo>
                  <a:cubicBezTo>
                    <a:pt x="416" y="152"/>
                    <a:pt x="400" y="155"/>
                    <a:pt x="400" y="155"/>
                  </a:cubicBezTo>
                  <a:cubicBezTo>
                    <a:pt x="400" y="155"/>
                    <a:pt x="404" y="169"/>
                    <a:pt x="415" y="173"/>
                  </a:cubicBezTo>
                  <a:cubicBezTo>
                    <a:pt x="426" y="177"/>
                    <a:pt x="435" y="177"/>
                    <a:pt x="439" y="177"/>
                  </a:cubicBezTo>
                  <a:cubicBezTo>
                    <a:pt x="441" y="186"/>
                    <a:pt x="443" y="196"/>
                    <a:pt x="444" y="206"/>
                  </a:cubicBezTo>
                  <a:cubicBezTo>
                    <a:pt x="442" y="202"/>
                    <a:pt x="439" y="195"/>
                    <a:pt x="435" y="192"/>
                  </a:cubicBezTo>
                  <a:cubicBezTo>
                    <a:pt x="426" y="184"/>
                    <a:pt x="409" y="184"/>
                    <a:pt x="409" y="184"/>
                  </a:cubicBezTo>
                  <a:cubicBezTo>
                    <a:pt x="409" y="184"/>
                    <a:pt x="412" y="199"/>
                    <a:pt x="422" y="205"/>
                  </a:cubicBezTo>
                  <a:cubicBezTo>
                    <a:pt x="431" y="212"/>
                    <a:pt x="441" y="213"/>
                    <a:pt x="444" y="213"/>
                  </a:cubicBezTo>
                  <a:cubicBezTo>
                    <a:pt x="445" y="222"/>
                    <a:pt x="445" y="232"/>
                    <a:pt x="444" y="242"/>
                  </a:cubicBezTo>
                  <a:cubicBezTo>
                    <a:pt x="443" y="237"/>
                    <a:pt x="441" y="231"/>
                    <a:pt x="438" y="227"/>
                  </a:cubicBezTo>
                  <a:cubicBezTo>
                    <a:pt x="430" y="217"/>
                    <a:pt x="413" y="214"/>
                    <a:pt x="413" y="214"/>
                  </a:cubicBezTo>
                  <a:cubicBezTo>
                    <a:pt x="413" y="214"/>
                    <a:pt x="413" y="230"/>
                    <a:pt x="422" y="238"/>
                  </a:cubicBezTo>
                  <a:cubicBezTo>
                    <a:pt x="431" y="246"/>
                    <a:pt x="439" y="249"/>
                    <a:pt x="443" y="250"/>
                  </a:cubicBezTo>
                  <a:cubicBezTo>
                    <a:pt x="442" y="259"/>
                    <a:pt x="441" y="268"/>
                    <a:pt x="439" y="277"/>
                  </a:cubicBezTo>
                  <a:cubicBezTo>
                    <a:pt x="438" y="271"/>
                    <a:pt x="437" y="265"/>
                    <a:pt x="435" y="261"/>
                  </a:cubicBezTo>
                  <a:cubicBezTo>
                    <a:pt x="429" y="249"/>
                    <a:pt x="413" y="244"/>
                    <a:pt x="413" y="244"/>
                  </a:cubicBezTo>
                  <a:cubicBezTo>
                    <a:pt x="413" y="244"/>
                    <a:pt x="410" y="259"/>
                    <a:pt x="417" y="269"/>
                  </a:cubicBezTo>
                  <a:cubicBezTo>
                    <a:pt x="424" y="278"/>
                    <a:pt x="432" y="283"/>
                    <a:pt x="436" y="284"/>
                  </a:cubicBezTo>
                  <a:cubicBezTo>
                    <a:pt x="434" y="293"/>
                    <a:pt x="431" y="301"/>
                    <a:pt x="427" y="309"/>
                  </a:cubicBezTo>
                  <a:cubicBezTo>
                    <a:pt x="428" y="304"/>
                    <a:pt x="428" y="298"/>
                    <a:pt x="426" y="294"/>
                  </a:cubicBezTo>
                  <a:cubicBezTo>
                    <a:pt x="422" y="281"/>
                    <a:pt x="407" y="273"/>
                    <a:pt x="407" y="273"/>
                  </a:cubicBezTo>
                  <a:cubicBezTo>
                    <a:pt x="407" y="273"/>
                    <a:pt x="401" y="287"/>
                    <a:pt x="407" y="299"/>
                  </a:cubicBezTo>
                  <a:cubicBezTo>
                    <a:pt x="412" y="309"/>
                    <a:pt x="419" y="315"/>
                    <a:pt x="423" y="317"/>
                  </a:cubicBezTo>
                  <a:cubicBezTo>
                    <a:pt x="419" y="325"/>
                    <a:pt x="415" y="333"/>
                    <a:pt x="410" y="340"/>
                  </a:cubicBezTo>
                  <a:cubicBezTo>
                    <a:pt x="412" y="335"/>
                    <a:pt x="413" y="329"/>
                    <a:pt x="412" y="325"/>
                  </a:cubicBezTo>
                  <a:cubicBezTo>
                    <a:pt x="410" y="311"/>
                    <a:pt x="396" y="300"/>
                    <a:pt x="396" y="300"/>
                  </a:cubicBezTo>
                  <a:cubicBezTo>
                    <a:pt x="396" y="300"/>
                    <a:pt x="388" y="314"/>
                    <a:pt x="392" y="326"/>
                  </a:cubicBezTo>
                  <a:cubicBezTo>
                    <a:pt x="395" y="337"/>
                    <a:pt x="401" y="345"/>
                    <a:pt x="404" y="348"/>
                  </a:cubicBezTo>
                  <a:cubicBezTo>
                    <a:pt x="399" y="355"/>
                    <a:pt x="393" y="362"/>
                    <a:pt x="387" y="368"/>
                  </a:cubicBezTo>
                  <a:cubicBezTo>
                    <a:pt x="390" y="364"/>
                    <a:pt x="392" y="358"/>
                    <a:pt x="392" y="353"/>
                  </a:cubicBezTo>
                  <a:cubicBezTo>
                    <a:pt x="393" y="339"/>
                    <a:pt x="381" y="325"/>
                    <a:pt x="381" y="325"/>
                  </a:cubicBezTo>
                  <a:cubicBezTo>
                    <a:pt x="381" y="325"/>
                    <a:pt x="370" y="338"/>
                    <a:pt x="371" y="351"/>
                  </a:cubicBezTo>
                  <a:cubicBezTo>
                    <a:pt x="373" y="363"/>
                    <a:pt x="378" y="371"/>
                    <a:pt x="381" y="375"/>
                  </a:cubicBezTo>
                  <a:cubicBezTo>
                    <a:pt x="374" y="382"/>
                    <a:pt x="367" y="387"/>
                    <a:pt x="360" y="392"/>
                  </a:cubicBezTo>
                  <a:cubicBezTo>
                    <a:pt x="363" y="388"/>
                    <a:pt x="367" y="382"/>
                    <a:pt x="368" y="377"/>
                  </a:cubicBezTo>
                  <a:cubicBezTo>
                    <a:pt x="371" y="364"/>
                    <a:pt x="361" y="348"/>
                    <a:pt x="361" y="348"/>
                  </a:cubicBezTo>
                  <a:cubicBezTo>
                    <a:pt x="361" y="348"/>
                    <a:pt x="348" y="358"/>
                    <a:pt x="347" y="372"/>
                  </a:cubicBezTo>
                  <a:cubicBezTo>
                    <a:pt x="347" y="384"/>
                    <a:pt x="350" y="393"/>
                    <a:pt x="352" y="398"/>
                  </a:cubicBezTo>
                  <a:cubicBezTo>
                    <a:pt x="350" y="399"/>
                    <a:pt x="347" y="401"/>
                    <a:pt x="344" y="402"/>
                  </a:cubicBezTo>
                  <a:cubicBezTo>
                    <a:pt x="339" y="405"/>
                    <a:pt x="335" y="408"/>
                    <a:pt x="330" y="410"/>
                  </a:cubicBezTo>
                  <a:cubicBezTo>
                    <a:pt x="334" y="406"/>
                    <a:pt x="338" y="401"/>
                    <a:pt x="340" y="397"/>
                  </a:cubicBezTo>
                  <a:cubicBezTo>
                    <a:pt x="345" y="384"/>
                    <a:pt x="338" y="366"/>
                    <a:pt x="338" y="366"/>
                  </a:cubicBezTo>
                  <a:cubicBezTo>
                    <a:pt x="338" y="366"/>
                    <a:pt x="323" y="374"/>
                    <a:pt x="320" y="388"/>
                  </a:cubicBezTo>
                  <a:cubicBezTo>
                    <a:pt x="317" y="400"/>
                    <a:pt x="319" y="410"/>
                    <a:pt x="320" y="414"/>
                  </a:cubicBezTo>
                  <a:cubicBezTo>
                    <a:pt x="312" y="418"/>
                    <a:pt x="304" y="421"/>
                    <a:pt x="297" y="423"/>
                  </a:cubicBezTo>
                  <a:cubicBezTo>
                    <a:pt x="301" y="420"/>
                    <a:pt x="306" y="416"/>
                    <a:pt x="309" y="412"/>
                  </a:cubicBezTo>
                  <a:cubicBezTo>
                    <a:pt x="316" y="399"/>
                    <a:pt x="312" y="380"/>
                    <a:pt x="312" y="380"/>
                  </a:cubicBezTo>
                  <a:cubicBezTo>
                    <a:pt x="312" y="380"/>
                    <a:pt x="296" y="386"/>
                    <a:pt x="290" y="399"/>
                  </a:cubicBezTo>
                  <a:cubicBezTo>
                    <a:pt x="286" y="410"/>
                    <a:pt x="286" y="420"/>
                    <a:pt x="286" y="426"/>
                  </a:cubicBezTo>
                  <a:cubicBezTo>
                    <a:pt x="270" y="429"/>
                    <a:pt x="261" y="430"/>
                    <a:pt x="261" y="430"/>
                  </a:cubicBezTo>
                  <a:cubicBezTo>
                    <a:pt x="261" y="433"/>
                    <a:pt x="261" y="433"/>
                    <a:pt x="261" y="433"/>
                  </a:cubicBezTo>
                  <a:cubicBezTo>
                    <a:pt x="262" y="437"/>
                    <a:pt x="262" y="437"/>
                    <a:pt x="262" y="437"/>
                  </a:cubicBezTo>
                  <a:cubicBezTo>
                    <a:pt x="262" y="437"/>
                    <a:pt x="274" y="436"/>
                    <a:pt x="293" y="431"/>
                  </a:cubicBezTo>
                  <a:cubicBezTo>
                    <a:pt x="296" y="435"/>
                    <a:pt x="302" y="443"/>
                    <a:pt x="312" y="450"/>
                  </a:cubicBezTo>
                  <a:cubicBezTo>
                    <a:pt x="325" y="457"/>
                    <a:pt x="341" y="452"/>
                    <a:pt x="341" y="452"/>
                  </a:cubicBezTo>
                  <a:cubicBezTo>
                    <a:pt x="341" y="452"/>
                    <a:pt x="333" y="435"/>
                    <a:pt x="320" y="429"/>
                  </a:cubicBezTo>
                  <a:cubicBezTo>
                    <a:pt x="316" y="428"/>
                    <a:pt x="311" y="427"/>
                    <a:pt x="306" y="427"/>
                  </a:cubicBezTo>
                  <a:cubicBezTo>
                    <a:pt x="313" y="425"/>
                    <a:pt x="320" y="422"/>
                    <a:pt x="328" y="418"/>
                  </a:cubicBezTo>
                  <a:cubicBezTo>
                    <a:pt x="331" y="422"/>
                    <a:pt x="338" y="429"/>
                    <a:pt x="350" y="433"/>
                  </a:cubicBezTo>
                  <a:cubicBezTo>
                    <a:pt x="363" y="438"/>
                    <a:pt x="378" y="431"/>
                    <a:pt x="378" y="431"/>
                  </a:cubicBezTo>
                  <a:cubicBezTo>
                    <a:pt x="378" y="431"/>
                    <a:pt x="367" y="415"/>
                    <a:pt x="353" y="412"/>
                  </a:cubicBezTo>
                  <a:cubicBezTo>
                    <a:pt x="349" y="411"/>
                    <a:pt x="344" y="412"/>
                    <a:pt x="340" y="412"/>
                  </a:cubicBezTo>
                  <a:cubicBezTo>
                    <a:pt x="342" y="411"/>
                    <a:pt x="345" y="409"/>
                    <a:pt x="348" y="408"/>
                  </a:cubicBezTo>
                  <a:cubicBezTo>
                    <a:pt x="352" y="405"/>
                    <a:pt x="356" y="403"/>
                    <a:pt x="360" y="400"/>
                  </a:cubicBezTo>
                  <a:cubicBezTo>
                    <a:pt x="364" y="403"/>
                    <a:pt x="372" y="408"/>
                    <a:pt x="384" y="411"/>
                  </a:cubicBezTo>
                  <a:cubicBezTo>
                    <a:pt x="397" y="413"/>
                    <a:pt x="411" y="403"/>
                    <a:pt x="411" y="403"/>
                  </a:cubicBezTo>
                  <a:cubicBezTo>
                    <a:pt x="411" y="403"/>
                    <a:pt x="398" y="390"/>
                    <a:pt x="384" y="389"/>
                  </a:cubicBezTo>
                  <a:cubicBezTo>
                    <a:pt x="380" y="389"/>
                    <a:pt x="375" y="390"/>
                    <a:pt x="371" y="392"/>
                  </a:cubicBezTo>
                  <a:cubicBezTo>
                    <a:pt x="377" y="387"/>
                    <a:pt x="383" y="382"/>
                    <a:pt x="389" y="376"/>
                  </a:cubicBezTo>
                  <a:cubicBezTo>
                    <a:pt x="393" y="378"/>
                    <a:pt x="402" y="382"/>
                    <a:pt x="413" y="382"/>
                  </a:cubicBezTo>
                  <a:cubicBezTo>
                    <a:pt x="427" y="383"/>
                    <a:pt x="438" y="371"/>
                    <a:pt x="438" y="371"/>
                  </a:cubicBezTo>
                  <a:cubicBezTo>
                    <a:pt x="438" y="371"/>
                    <a:pt x="423" y="360"/>
                    <a:pt x="409" y="362"/>
                  </a:cubicBezTo>
                  <a:cubicBezTo>
                    <a:pt x="405" y="362"/>
                    <a:pt x="401" y="365"/>
                    <a:pt x="397" y="367"/>
                  </a:cubicBezTo>
                  <a:cubicBezTo>
                    <a:pt x="402" y="361"/>
                    <a:pt x="407" y="354"/>
                    <a:pt x="412" y="347"/>
                  </a:cubicBezTo>
                  <a:cubicBezTo>
                    <a:pt x="416" y="349"/>
                    <a:pt x="425" y="351"/>
                    <a:pt x="437" y="349"/>
                  </a:cubicBezTo>
                  <a:cubicBezTo>
                    <a:pt x="450" y="347"/>
                    <a:pt x="459" y="334"/>
                    <a:pt x="459" y="334"/>
                  </a:cubicBezTo>
                  <a:cubicBezTo>
                    <a:pt x="459" y="334"/>
                    <a:pt x="443" y="326"/>
                    <a:pt x="430" y="330"/>
                  </a:cubicBezTo>
                  <a:cubicBezTo>
                    <a:pt x="426" y="332"/>
                    <a:pt x="421" y="335"/>
                    <a:pt x="418" y="338"/>
                  </a:cubicBezTo>
                  <a:cubicBezTo>
                    <a:pt x="422" y="331"/>
                    <a:pt x="426" y="323"/>
                    <a:pt x="430" y="315"/>
                  </a:cubicBezTo>
                  <a:cubicBezTo>
                    <a:pt x="434" y="316"/>
                    <a:pt x="444" y="317"/>
                    <a:pt x="455" y="313"/>
                  </a:cubicBezTo>
                  <a:cubicBezTo>
                    <a:pt x="467" y="309"/>
                    <a:pt x="473" y="295"/>
                    <a:pt x="473" y="295"/>
                  </a:cubicBezTo>
                  <a:cubicBezTo>
                    <a:pt x="473" y="295"/>
                    <a:pt x="457" y="290"/>
                    <a:pt x="445" y="296"/>
                  </a:cubicBezTo>
                  <a:cubicBezTo>
                    <a:pt x="441" y="298"/>
                    <a:pt x="437" y="302"/>
                    <a:pt x="434" y="306"/>
                  </a:cubicBezTo>
                  <a:cubicBezTo>
                    <a:pt x="437" y="298"/>
                    <a:pt x="440" y="290"/>
                    <a:pt x="442" y="281"/>
                  </a:cubicBezTo>
                  <a:cubicBezTo>
                    <a:pt x="447" y="281"/>
                    <a:pt x="456" y="280"/>
                    <a:pt x="466" y="275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C000">
                    <a:shade val="30000"/>
                    <a:satMod val="115000"/>
                  </a:srgbClr>
                </a:gs>
                <a:gs pos="50000">
                  <a:srgbClr val="FFC000">
                    <a:shade val="67500"/>
                    <a:satMod val="115000"/>
                  </a:srgbClr>
                </a:gs>
                <a:gs pos="100000">
                  <a:srgbClr val="FFC000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txBody>
            <a:bodyPr vert="horz" wrap="square" lIns="74295" tIns="37147" rIns="74295" bIns="37147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7429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Franklin Gothic Medium" panose="020B0603020102020204" pitchFamily="34" charset="0"/>
                <a:ea typeface="+mn-ea"/>
                <a:cs typeface="+mn-cs"/>
              </a:endParaRPr>
            </a:p>
          </p:txBody>
        </p:sp>
        <p:sp>
          <p:nvSpPr>
            <p:cNvPr id="83" name="Freeform 11">
              <a:extLst>
                <a:ext uri="{FF2B5EF4-FFF2-40B4-BE49-F238E27FC236}">
                  <a16:creationId xmlns:a16="http://schemas.microsoft.com/office/drawing/2014/main" id="{C75D236F-F16F-4643-BB0F-E49E792108C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26542" y="1547997"/>
              <a:ext cx="960758" cy="836688"/>
            </a:xfrm>
            <a:custGeom>
              <a:avLst/>
              <a:gdLst>
                <a:gd name="T0" fmla="*/ 160 w 481"/>
                <a:gd name="T1" fmla="*/ 414 h 457"/>
                <a:gd name="T2" fmla="*/ 128 w 481"/>
                <a:gd name="T3" fmla="*/ 398 h 457"/>
                <a:gd name="T4" fmla="*/ 109 w 481"/>
                <a:gd name="T5" fmla="*/ 351 h 457"/>
                <a:gd name="T6" fmla="*/ 84 w 481"/>
                <a:gd name="T7" fmla="*/ 300 h 457"/>
                <a:gd name="T8" fmla="*/ 54 w 481"/>
                <a:gd name="T9" fmla="*/ 294 h 457"/>
                <a:gd name="T10" fmla="*/ 42 w 481"/>
                <a:gd name="T11" fmla="*/ 277 h 457"/>
                <a:gd name="T12" fmla="*/ 36 w 481"/>
                <a:gd name="T13" fmla="*/ 213 h 457"/>
                <a:gd name="T14" fmla="*/ 65 w 481"/>
                <a:gd name="T15" fmla="*/ 173 h 457"/>
                <a:gd name="T16" fmla="*/ 95 w 481"/>
                <a:gd name="T17" fmla="*/ 128 h 457"/>
                <a:gd name="T18" fmla="*/ 90 w 481"/>
                <a:gd name="T19" fmla="*/ 97 h 457"/>
                <a:gd name="T20" fmla="*/ 98 w 481"/>
                <a:gd name="T21" fmla="*/ 79 h 457"/>
                <a:gd name="T22" fmla="*/ 126 w 481"/>
                <a:gd name="T23" fmla="*/ 56 h 457"/>
                <a:gd name="T24" fmla="*/ 175 w 481"/>
                <a:gd name="T25" fmla="*/ 32 h 457"/>
                <a:gd name="T26" fmla="*/ 172 w 481"/>
                <a:gd name="T27" fmla="*/ 24 h 457"/>
                <a:gd name="T28" fmla="*/ 135 w 481"/>
                <a:gd name="T29" fmla="*/ 14 h 457"/>
                <a:gd name="T30" fmla="*/ 100 w 481"/>
                <a:gd name="T31" fmla="*/ 35 h 457"/>
                <a:gd name="T32" fmla="*/ 62 w 481"/>
                <a:gd name="T33" fmla="*/ 84 h 457"/>
                <a:gd name="T34" fmla="*/ 53 w 481"/>
                <a:gd name="T35" fmla="*/ 137 h 457"/>
                <a:gd name="T36" fmla="*/ 33 w 481"/>
                <a:gd name="T37" fmla="*/ 199 h 457"/>
                <a:gd name="T38" fmla="*/ 25 w 481"/>
                <a:gd name="T39" fmla="*/ 223 h 457"/>
                <a:gd name="T40" fmla="*/ 0 w 481"/>
                <a:gd name="T41" fmla="*/ 254 h 457"/>
                <a:gd name="T42" fmla="*/ 25 w 481"/>
                <a:gd name="T43" fmla="*/ 313 h 457"/>
                <a:gd name="T44" fmla="*/ 69 w 481"/>
                <a:gd name="T45" fmla="*/ 347 h 457"/>
                <a:gd name="T46" fmla="*/ 110 w 481"/>
                <a:gd name="T47" fmla="*/ 392 h 457"/>
                <a:gd name="T48" fmla="*/ 141 w 481"/>
                <a:gd name="T49" fmla="*/ 412 h 457"/>
                <a:gd name="T50" fmla="*/ 161 w 481"/>
                <a:gd name="T51" fmla="*/ 429 h 457"/>
                <a:gd name="T52" fmla="*/ 220 w 481"/>
                <a:gd name="T53" fmla="*/ 430 h 457"/>
                <a:gd name="T54" fmla="*/ 448 w 481"/>
                <a:gd name="T55" fmla="*/ 245 h 457"/>
                <a:gd name="T56" fmla="*/ 468 w 481"/>
                <a:gd name="T57" fmla="*/ 194 h 457"/>
                <a:gd name="T58" fmla="*/ 460 w 481"/>
                <a:gd name="T59" fmla="*/ 131 h 457"/>
                <a:gd name="T60" fmla="*/ 423 w 481"/>
                <a:gd name="T61" fmla="*/ 115 h 457"/>
                <a:gd name="T62" fmla="*/ 404 w 481"/>
                <a:gd name="T63" fmla="*/ 100 h 457"/>
                <a:gd name="T64" fmla="*/ 372 w 481"/>
                <a:gd name="T65" fmla="*/ 67 h 457"/>
                <a:gd name="T66" fmla="*/ 324 w 481"/>
                <a:gd name="T67" fmla="*/ 38 h 457"/>
                <a:gd name="T68" fmla="*/ 291 w 481"/>
                <a:gd name="T69" fmla="*/ 21 h 457"/>
                <a:gd name="T70" fmla="*/ 289 w 481"/>
                <a:gd name="T71" fmla="*/ 56 h 457"/>
                <a:gd name="T72" fmla="*/ 339 w 481"/>
                <a:gd name="T73" fmla="*/ 71 h 457"/>
                <a:gd name="T74" fmla="*/ 364 w 481"/>
                <a:gd name="T75" fmla="*/ 90 h 457"/>
                <a:gd name="T76" fmla="*/ 408 w 481"/>
                <a:gd name="T77" fmla="*/ 110 h 457"/>
                <a:gd name="T78" fmla="*/ 437 w 481"/>
                <a:gd name="T79" fmla="*/ 170 h 457"/>
                <a:gd name="T80" fmla="*/ 435 w 481"/>
                <a:gd name="T81" fmla="*/ 192 h 457"/>
                <a:gd name="T82" fmla="*/ 413 w 481"/>
                <a:gd name="T83" fmla="*/ 214 h 457"/>
                <a:gd name="T84" fmla="*/ 417 w 481"/>
                <a:gd name="T85" fmla="*/ 269 h 457"/>
                <a:gd name="T86" fmla="*/ 423 w 481"/>
                <a:gd name="T87" fmla="*/ 317 h 457"/>
                <a:gd name="T88" fmla="*/ 387 w 481"/>
                <a:gd name="T89" fmla="*/ 368 h 457"/>
                <a:gd name="T90" fmla="*/ 368 w 481"/>
                <a:gd name="T91" fmla="*/ 377 h 457"/>
                <a:gd name="T92" fmla="*/ 340 w 481"/>
                <a:gd name="T93" fmla="*/ 397 h 457"/>
                <a:gd name="T94" fmla="*/ 312 w 481"/>
                <a:gd name="T95" fmla="*/ 380 h 457"/>
                <a:gd name="T96" fmla="*/ 293 w 481"/>
                <a:gd name="T97" fmla="*/ 431 h 457"/>
                <a:gd name="T98" fmla="*/ 350 w 481"/>
                <a:gd name="T99" fmla="*/ 433 h 457"/>
                <a:gd name="T100" fmla="*/ 384 w 481"/>
                <a:gd name="T101" fmla="*/ 411 h 457"/>
                <a:gd name="T102" fmla="*/ 438 w 481"/>
                <a:gd name="T103" fmla="*/ 371 h 457"/>
                <a:gd name="T104" fmla="*/ 430 w 481"/>
                <a:gd name="T105" fmla="*/ 330 h 457"/>
                <a:gd name="T106" fmla="*/ 434 w 481"/>
                <a:gd name="T107" fmla="*/ 306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81" h="457">
                  <a:moveTo>
                    <a:pt x="194" y="426"/>
                  </a:moveTo>
                  <a:cubicBezTo>
                    <a:pt x="195" y="420"/>
                    <a:pt x="195" y="410"/>
                    <a:pt x="190" y="399"/>
                  </a:cubicBezTo>
                  <a:cubicBezTo>
                    <a:pt x="185" y="386"/>
                    <a:pt x="168" y="380"/>
                    <a:pt x="168" y="380"/>
                  </a:cubicBezTo>
                  <a:cubicBezTo>
                    <a:pt x="168" y="380"/>
                    <a:pt x="164" y="399"/>
                    <a:pt x="172" y="412"/>
                  </a:cubicBezTo>
                  <a:cubicBezTo>
                    <a:pt x="174" y="416"/>
                    <a:pt x="179" y="420"/>
                    <a:pt x="184" y="423"/>
                  </a:cubicBezTo>
                  <a:cubicBezTo>
                    <a:pt x="177" y="421"/>
                    <a:pt x="169" y="418"/>
                    <a:pt x="160" y="414"/>
                  </a:cubicBezTo>
                  <a:cubicBezTo>
                    <a:pt x="161" y="410"/>
                    <a:pt x="163" y="400"/>
                    <a:pt x="161" y="388"/>
                  </a:cubicBezTo>
                  <a:cubicBezTo>
                    <a:pt x="157" y="374"/>
                    <a:pt x="143" y="366"/>
                    <a:pt x="143" y="366"/>
                  </a:cubicBezTo>
                  <a:cubicBezTo>
                    <a:pt x="143" y="366"/>
                    <a:pt x="135" y="384"/>
                    <a:pt x="141" y="397"/>
                  </a:cubicBezTo>
                  <a:cubicBezTo>
                    <a:pt x="143" y="401"/>
                    <a:pt x="147" y="406"/>
                    <a:pt x="150" y="410"/>
                  </a:cubicBezTo>
                  <a:cubicBezTo>
                    <a:pt x="146" y="408"/>
                    <a:pt x="141" y="405"/>
                    <a:pt x="136" y="402"/>
                  </a:cubicBezTo>
                  <a:cubicBezTo>
                    <a:pt x="133" y="401"/>
                    <a:pt x="131" y="399"/>
                    <a:pt x="128" y="398"/>
                  </a:cubicBezTo>
                  <a:cubicBezTo>
                    <a:pt x="130" y="393"/>
                    <a:pt x="134" y="384"/>
                    <a:pt x="133" y="372"/>
                  </a:cubicBezTo>
                  <a:cubicBezTo>
                    <a:pt x="133" y="358"/>
                    <a:pt x="120" y="348"/>
                    <a:pt x="120" y="348"/>
                  </a:cubicBezTo>
                  <a:cubicBezTo>
                    <a:pt x="120" y="348"/>
                    <a:pt x="110" y="364"/>
                    <a:pt x="113" y="377"/>
                  </a:cubicBezTo>
                  <a:cubicBezTo>
                    <a:pt x="114" y="382"/>
                    <a:pt x="117" y="388"/>
                    <a:pt x="120" y="392"/>
                  </a:cubicBezTo>
                  <a:cubicBezTo>
                    <a:pt x="113" y="387"/>
                    <a:pt x="106" y="382"/>
                    <a:pt x="100" y="375"/>
                  </a:cubicBezTo>
                  <a:cubicBezTo>
                    <a:pt x="102" y="371"/>
                    <a:pt x="107" y="363"/>
                    <a:pt x="109" y="351"/>
                  </a:cubicBezTo>
                  <a:cubicBezTo>
                    <a:pt x="111" y="338"/>
                    <a:pt x="100" y="325"/>
                    <a:pt x="100" y="325"/>
                  </a:cubicBezTo>
                  <a:cubicBezTo>
                    <a:pt x="100" y="325"/>
                    <a:pt x="88" y="339"/>
                    <a:pt x="88" y="353"/>
                  </a:cubicBezTo>
                  <a:cubicBezTo>
                    <a:pt x="88" y="358"/>
                    <a:pt x="91" y="364"/>
                    <a:pt x="93" y="368"/>
                  </a:cubicBezTo>
                  <a:cubicBezTo>
                    <a:pt x="87" y="362"/>
                    <a:pt x="81" y="355"/>
                    <a:pt x="76" y="348"/>
                  </a:cubicBezTo>
                  <a:cubicBezTo>
                    <a:pt x="79" y="345"/>
                    <a:pt x="85" y="337"/>
                    <a:pt x="89" y="326"/>
                  </a:cubicBezTo>
                  <a:cubicBezTo>
                    <a:pt x="93" y="314"/>
                    <a:pt x="84" y="300"/>
                    <a:pt x="84" y="300"/>
                  </a:cubicBezTo>
                  <a:cubicBezTo>
                    <a:pt x="84" y="300"/>
                    <a:pt x="70" y="311"/>
                    <a:pt x="68" y="325"/>
                  </a:cubicBezTo>
                  <a:cubicBezTo>
                    <a:pt x="68" y="329"/>
                    <a:pt x="69" y="335"/>
                    <a:pt x="70" y="340"/>
                  </a:cubicBezTo>
                  <a:cubicBezTo>
                    <a:pt x="66" y="333"/>
                    <a:pt x="61" y="325"/>
                    <a:pt x="57" y="317"/>
                  </a:cubicBezTo>
                  <a:cubicBezTo>
                    <a:pt x="61" y="315"/>
                    <a:pt x="68" y="309"/>
                    <a:pt x="74" y="299"/>
                  </a:cubicBezTo>
                  <a:cubicBezTo>
                    <a:pt x="79" y="287"/>
                    <a:pt x="74" y="273"/>
                    <a:pt x="74" y="273"/>
                  </a:cubicBezTo>
                  <a:cubicBezTo>
                    <a:pt x="74" y="273"/>
                    <a:pt x="58" y="281"/>
                    <a:pt x="54" y="294"/>
                  </a:cubicBezTo>
                  <a:cubicBezTo>
                    <a:pt x="53" y="298"/>
                    <a:pt x="53" y="304"/>
                    <a:pt x="53" y="309"/>
                  </a:cubicBezTo>
                  <a:cubicBezTo>
                    <a:pt x="50" y="301"/>
                    <a:pt x="47" y="293"/>
                    <a:pt x="44" y="284"/>
                  </a:cubicBezTo>
                  <a:cubicBezTo>
                    <a:pt x="48" y="283"/>
                    <a:pt x="56" y="278"/>
                    <a:pt x="63" y="269"/>
                  </a:cubicBezTo>
                  <a:cubicBezTo>
                    <a:pt x="71" y="259"/>
                    <a:pt x="68" y="244"/>
                    <a:pt x="68" y="244"/>
                  </a:cubicBezTo>
                  <a:cubicBezTo>
                    <a:pt x="68" y="244"/>
                    <a:pt x="52" y="249"/>
                    <a:pt x="45" y="261"/>
                  </a:cubicBezTo>
                  <a:cubicBezTo>
                    <a:pt x="43" y="265"/>
                    <a:pt x="42" y="271"/>
                    <a:pt x="42" y="277"/>
                  </a:cubicBezTo>
                  <a:cubicBezTo>
                    <a:pt x="40" y="268"/>
                    <a:pt x="38" y="259"/>
                    <a:pt x="37" y="250"/>
                  </a:cubicBezTo>
                  <a:cubicBezTo>
                    <a:pt x="41" y="249"/>
                    <a:pt x="50" y="246"/>
                    <a:pt x="58" y="238"/>
                  </a:cubicBezTo>
                  <a:cubicBezTo>
                    <a:pt x="67" y="230"/>
                    <a:pt x="67" y="214"/>
                    <a:pt x="67" y="214"/>
                  </a:cubicBezTo>
                  <a:cubicBezTo>
                    <a:pt x="67" y="214"/>
                    <a:pt x="50" y="217"/>
                    <a:pt x="43" y="227"/>
                  </a:cubicBezTo>
                  <a:cubicBezTo>
                    <a:pt x="40" y="231"/>
                    <a:pt x="38" y="237"/>
                    <a:pt x="36" y="242"/>
                  </a:cubicBezTo>
                  <a:cubicBezTo>
                    <a:pt x="36" y="232"/>
                    <a:pt x="35" y="222"/>
                    <a:pt x="36" y="213"/>
                  </a:cubicBezTo>
                  <a:cubicBezTo>
                    <a:pt x="40" y="213"/>
                    <a:pt x="49" y="212"/>
                    <a:pt x="59" y="205"/>
                  </a:cubicBezTo>
                  <a:cubicBezTo>
                    <a:pt x="69" y="199"/>
                    <a:pt x="71" y="184"/>
                    <a:pt x="71" y="184"/>
                  </a:cubicBezTo>
                  <a:cubicBezTo>
                    <a:pt x="71" y="184"/>
                    <a:pt x="55" y="184"/>
                    <a:pt x="45" y="192"/>
                  </a:cubicBezTo>
                  <a:cubicBezTo>
                    <a:pt x="42" y="195"/>
                    <a:pt x="39" y="202"/>
                    <a:pt x="37" y="206"/>
                  </a:cubicBezTo>
                  <a:cubicBezTo>
                    <a:pt x="38" y="196"/>
                    <a:pt x="39" y="186"/>
                    <a:pt x="42" y="177"/>
                  </a:cubicBezTo>
                  <a:cubicBezTo>
                    <a:pt x="46" y="177"/>
                    <a:pt x="55" y="177"/>
                    <a:pt x="65" y="173"/>
                  </a:cubicBezTo>
                  <a:cubicBezTo>
                    <a:pt x="76" y="169"/>
                    <a:pt x="81" y="155"/>
                    <a:pt x="81" y="155"/>
                  </a:cubicBezTo>
                  <a:cubicBezTo>
                    <a:pt x="81" y="155"/>
                    <a:pt x="65" y="152"/>
                    <a:pt x="55" y="158"/>
                  </a:cubicBezTo>
                  <a:cubicBezTo>
                    <a:pt x="50" y="160"/>
                    <a:pt x="47" y="166"/>
                    <a:pt x="44" y="170"/>
                  </a:cubicBezTo>
                  <a:cubicBezTo>
                    <a:pt x="47" y="160"/>
                    <a:pt x="50" y="151"/>
                    <a:pt x="54" y="142"/>
                  </a:cubicBezTo>
                  <a:cubicBezTo>
                    <a:pt x="58" y="143"/>
                    <a:pt x="66" y="145"/>
                    <a:pt x="77" y="143"/>
                  </a:cubicBezTo>
                  <a:cubicBezTo>
                    <a:pt x="88" y="140"/>
                    <a:pt x="95" y="128"/>
                    <a:pt x="95" y="128"/>
                  </a:cubicBezTo>
                  <a:cubicBezTo>
                    <a:pt x="95" y="128"/>
                    <a:pt x="81" y="122"/>
                    <a:pt x="69" y="126"/>
                  </a:cubicBezTo>
                  <a:cubicBezTo>
                    <a:pt x="65" y="128"/>
                    <a:pt x="60" y="132"/>
                    <a:pt x="57" y="136"/>
                  </a:cubicBezTo>
                  <a:cubicBezTo>
                    <a:pt x="62" y="127"/>
                    <a:pt x="67" y="118"/>
                    <a:pt x="72" y="110"/>
                  </a:cubicBezTo>
                  <a:cubicBezTo>
                    <a:pt x="75" y="112"/>
                    <a:pt x="83" y="115"/>
                    <a:pt x="94" y="115"/>
                  </a:cubicBezTo>
                  <a:cubicBezTo>
                    <a:pt x="106" y="114"/>
                    <a:pt x="115" y="103"/>
                    <a:pt x="115" y="103"/>
                  </a:cubicBezTo>
                  <a:cubicBezTo>
                    <a:pt x="115" y="103"/>
                    <a:pt x="101" y="95"/>
                    <a:pt x="90" y="97"/>
                  </a:cubicBezTo>
                  <a:cubicBezTo>
                    <a:pt x="85" y="99"/>
                    <a:pt x="79" y="103"/>
                    <a:pt x="75" y="106"/>
                  </a:cubicBezTo>
                  <a:cubicBezTo>
                    <a:pt x="81" y="97"/>
                    <a:pt x="88" y="89"/>
                    <a:pt x="95" y="82"/>
                  </a:cubicBezTo>
                  <a:cubicBezTo>
                    <a:pt x="97" y="84"/>
                    <a:pt x="105" y="89"/>
                    <a:pt x="116" y="90"/>
                  </a:cubicBezTo>
                  <a:cubicBezTo>
                    <a:pt x="127" y="92"/>
                    <a:pt x="138" y="83"/>
                    <a:pt x="138" y="83"/>
                  </a:cubicBezTo>
                  <a:cubicBezTo>
                    <a:pt x="138" y="83"/>
                    <a:pt x="126" y="73"/>
                    <a:pt x="115" y="73"/>
                  </a:cubicBezTo>
                  <a:cubicBezTo>
                    <a:pt x="109" y="73"/>
                    <a:pt x="102" y="77"/>
                    <a:pt x="98" y="79"/>
                  </a:cubicBezTo>
                  <a:cubicBezTo>
                    <a:pt x="102" y="75"/>
                    <a:pt x="106" y="72"/>
                    <a:pt x="110" y="69"/>
                  </a:cubicBezTo>
                  <a:cubicBezTo>
                    <a:pt x="114" y="65"/>
                    <a:pt x="118" y="62"/>
                    <a:pt x="123" y="59"/>
                  </a:cubicBezTo>
                  <a:cubicBezTo>
                    <a:pt x="125" y="61"/>
                    <a:pt x="131" y="67"/>
                    <a:pt x="142" y="71"/>
                  </a:cubicBezTo>
                  <a:cubicBezTo>
                    <a:pt x="152" y="74"/>
                    <a:pt x="164" y="67"/>
                    <a:pt x="164" y="67"/>
                  </a:cubicBezTo>
                  <a:cubicBezTo>
                    <a:pt x="164" y="67"/>
                    <a:pt x="154" y="55"/>
                    <a:pt x="143" y="54"/>
                  </a:cubicBezTo>
                  <a:cubicBezTo>
                    <a:pt x="138" y="53"/>
                    <a:pt x="131" y="55"/>
                    <a:pt x="126" y="56"/>
                  </a:cubicBezTo>
                  <a:cubicBezTo>
                    <a:pt x="136" y="50"/>
                    <a:pt x="145" y="45"/>
                    <a:pt x="153" y="41"/>
                  </a:cubicBezTo>
                  <a:cubicBezTo>
                    <a:pt x="155" y="43"/>
                    <a:pt x="160" y="50"/>
                    <a:pt x="170" y="56"/>
                  </a:cubicBezTo>
                  <a:cubicBezTo>
                    <a:pt x="179" y="61"/>
                    <a:pt x="192" y="56"/>
                    <a:pt x="192" y="56"/>
                  </a:cubicBezTo>
                  <a:cubicBezTo>
                    <a:pt x="192" y="56"/>
                    <a:pt x="185" y="43"/>
                    <a:pt x="174" y="40"/>
                  </a:cubicBezTo>
                  <a:cubicBezTo>
                    <a:pt x="169" y="38"/>
                    <a:pt x="160" y="39"/>
                    <a:pt x="156" y="40"/>
                  </a:cubicBezTo>
                  <a:cubicBezTo>
                    <a:pt x="163" y="36"/>
                    <a:pt x="169" y="34"/>
                    <a:pt x="175" y="32"/>
                  </a:cubicBezTo>
                  <a:cubicBezTo>
                    <a:pt x="177" y="33"/>
                    <a:pt x="184" y="36"/>
                    <a:pt x="191" y="34"/>
                  </a:cubicBezTo>
                  <a:cubicBezTo>
                    <a:pt x="201" y="30"/>
                    <a:pt x="206" y="24"/>
                    <a:pt x="206" y="24"/>
                  </a:cubicBezTo>
                  <a:cubicBezTo>
                    <a:pt x="206" y="24"/>
                    <a:pt x="196" y="20"/>
                    <a:pt x="189" y="21"/>
                  </a:cubicBezTo>
                  <a:cubicBezTo>
                    <a:pt x="182" y="22"/>
                    <a:pt x="175" y="30"/>
                    <a:pt x="174" y="31"/>
                  </a:cubicBezTo>
                  <a:cubicBezTo>
                    <a:pt x="170" y="33"/>
                    <a:pt x="165" y="34"/>
                    <a:pt x="159" y="37"/>
                  </a:cubicBezTo>
                  <a:cubicBezTo>
                    <a:pt x="163" y="34"/>
                    <a:pt x="170" y="29"/>
                    <a:pt x="172" y="24"/>
                  </a:cubicBezTo>
                  <a:cubicBezTo>
                    <a:pt x="177" y="14"/>
                    <a:pt x="173" y="0"/>
                    <a:pt x="173" y="0"/>
                  </a:cubicBezTo>
                  <a:cubicBezTo>
                    <a:pt x="173" y="0"/>
                    <a:pt x="161" y="5"/>
                    <a:pt x="158" y="16"/>
                  </a:cubicBezTo>
                  <a:cubicBezTo>
                    <a:pt x="154" y="27"/>
                    <a:pt x="156" y="36"/>
                    <a:pt x="156" y="38"/>
                  </a:cubicBezTo>
                  <a:cubicBezTo>
                    <a:pt x="148" y="41"/>
                    <a:pt x="138" y="46"/>
                    <a:pt x="128" y="53"/>
                  </a:cubicBezTo>
                  <a:cubicBezTo>
                    <a:pt x="132" y="49"/>
                    <a:pt x="137" y="44"/>
                    <a:pt x="138" y="38"/>
                  </a:cubicBezTo>
                  <a:cubicBezTo>
                    <a:pt x="142" y="28"/>
                    <a:pt x="135" y="14"/>
                    <a:pt x="135" y="14"/>
                  </a:cubicBezTo>
                  <a:cubicBezTo>
                    <a:pt x="135" y="14"/>
                    <a:pt x="124" y="22"/>
                    <a:pt x="123" y="32"/>
                  </a:cubicBezTo>
                  <a:cubicBezTo>
                    <a:pt x="121" y="44"/>
                    <a:pt x="124" y="53"/>
                    <a:pt x="125" y="55"/>
                  </a:cubicBezTo>
                  <a:cubicBezTo>
                    <a:pt x="120" y="59"/>
                    <a:pt x="114" y="63"/>
                    <a:pt x="108" y="67"/>
                  </a:cubicBezTo>
                  <a:cubicBezTo>
                    <a:pt x="106" y="69"/>
                    <a:pt x="103" y="71"/>
                    <a:pt x="101" y="73"/>
                  </a:cubicBezTo>
                  <a:cubicBezTo>
                    <a:pt x="103" y="69"/>
                    <a:pt x="107" y="63"/>
                    <a:pt x="107" y="59"/>
                  </a:cubicBezTo>
                  <a:cubicBezTo>
                    <a:pt x="109" y="47"/>
                    <a:pt x="100" y="35"/>
                    <a:pt x="100" y="35"/>
                  </a:cubicBezTo>
                  <a:cubicBezTo>
                    <a:pt x="100" y="35"/>
                    <a:pt x="90" y="44"/>
                    <a:pt x="90" y="55"/>
                  </a:cubicBezTo>
                  <a:cubicBezTo>
                    <a:pt x="90" y="66"/>
                    <a:pt x="95" y="74"/>
                    <a:pt x="96" y="77"/>
                  </a:cubicBezTo>
                  <a:cubicBezTo>
                    <a:pt x="89" y="84"/>
                    <a:pt x="82" y="91"/>
                    <a:pt x="76" y="100"/>
                  </a:cubicBezTo>
                  <a:cubicBezTo>
                    <a:pt x="78" y="95"/>
                    <a:pt x="80" y="89"/>
                    <a:pt x="80" y="84"/>
                  </a:cubicBezTo>
                  <a:cubicBezTo>
                    <a:pt x="79" y="73"/>
                    <a:pt x="68" y="62"/>
                    <a:pt x="68" y="62"/>
                  </a:cubicBezTo>
                  <a:cubicBezTo>
                    <a:pt x="68" y="62"/>
                    <a:pt x="60" y="73"/>
                    <a:pt x="62" y="84"/>
                  </a:cubicBezTo>
                  <a:cubicBezTo>
                    <a:pt x="64" y="95"/>
                    <a:pt x="70" y="102"/>
                    <a:pt x="72" y="105"/>
                  </a:cubicBezTo>
                  <a:cubicBezTo>
                    <a:pt x="66" y="113"/>
                    <a:pt x="61" y="122"/>
                    <a:pt x="56" y="131"/>
                  </a:cubicBezTo>
                  <a:cubicBezTo>
                    <a:pt x="57" y="126"/>
                    <a:pt x="58" y="119"/>
                    <a:pt x="57" y="115"/>
                  </a:cubicBezTo>
                  <a:cubicBezTo>
                    <a:pt x="55" y="103"/>
                    <a:pt x="41" y="94"/>
                    <a:pt x="41" y="94"/>
                  </a:cubicBezTo>
                  <a:cubicBezTo>
                    <a:pt x="41" y="94"/>
                    <a:pt x="35" y="107"/>
                    <a:pt x="39" y="118"/>
                  </a:cubicBezTo>
                  <a:cubicBezTo>
                    <a:pt x="43" y="128"/>
                    <a:pt x="50" y="135"/>
                    <a:pt x="53" y="137"/>
                  </a:cubicBezTo>
                  <a:cubicBezTo>
                    <a:pt x="49" y="145"/>
                    <a:pt x="45" y="155"/>
                    <a:pt x="42" y="164"/>
                  </a:cubicBezTo>
                  <a:cubicBezTo>
                    <a:pt x="42" y="159"/>
                    <a:pt x="42" y="153"/>
                    <a:pt x="40" y="149"/>
                  </a:cubicBezTo>
                  <a:cubicBezTo>
                    <a:pt x="35" y="137"/>
                    <a:pt x="21" y="131"/>
                    <a:pt x="21" y="131"/>
                  </a:cubicBezTo>
                  <a:cubicBezTo>
                    <a:pt x="21" y="131"/>
                    <a:pt x="16" y="145"/>
                    <a:pt x="23" y="155"/>
                  </a:cubicBezTo>
                  <a:cubicBezTo>
                    <a:pt x="29" y="165"/>
                    <a:pt x="36" y="170"/>
                    <a:pt x="39" y="171"/>
                  </a:cubicBezTo>
                  <a:cubicBezTo>
                    <a:pt x="37" y="180"/>
                    <a:pt x="35" y="189"/>
                    <a:pt x="33" y="199"/>
                  </a:cubicBezTo>
                  <a:cubicBezTo>
                    <a:pt x="33" y="194"/>
                    <a:pt x="31" y="189"/>
                    <a:pt x="29" y="185"/>
                  </a:cubicBezTo>
                  <a:cubicBezTo>
                    <a:pt x="23" y="175"/>
                    <a:pt x="7" y="171"/>
                    <a:pt x="7" y="171"/>
                  </a:cubicBezTo>
                  <a:cubicBezTo>
                    <a:pt x="7" y="171"/>
                    <a:pt x="5" y="185"/>
                    <a:pt x="13" y="194"/>
                  </a:cubicBezTo>
                  <a:cubicBezTo>
                    <a:pt x="20" y="203"/>
                    <a:pt x="28" y="207"/>
                    <a:pt x="32" y="208"/>
                  </a:cubicBezTo>
                  <a:cubicBezTo>
                    <a:pt x="31" y="217"/>
                    <a:pt x="31" y="226"/>
                    <a:pt x="32" y="235"/>
                  </a:cubicBezTo>
                  <a:cubicBezTo>
                    <a:pt x="30" y="231"/>
                    <a:pt x="28" y="226"/>
                    <a:pt x="25" y="223"/>
                  </a:cubicBezTo>
                  <a:cubicBezTo>
                    <a:pt x="16" y="213"/>
                    <a:pt x="0" y="212"/>
                    <a:pt x="0" y="212"/>
                  </a:cubicBezTo>
                  <a:cubicBezTo>
                    <a:pt x="0" y="212"/>
                    <a:pt x="0" y="227"/>
                    <a:pt x="10" y="235"/>
                  </a:cubicBezTo>
                  <a:cubicBezTo>
                    <a:pt x="19" y="242"/>
                    <a:pt x="28" y="245"/>
                    <a:pt x="32" y="245"/>
                  </a:cubicBezTo>
                  <a:cubicBezTo>
                    <a:pt x="33" y="254"/>
                    <a:pt x="34" y="263"/>
                    <a:pt x="36" y="271"/>
                  </a:cubicBezTo>
                  <a:cubicBezTo>
                    <a:pt x="33" y="267"/>
                    <a:pt x="30" y="262"/>
                    <a:pt x="27" y="260"/>
                  </a:cubicBezTo>
                  <a:cubicBezTo>
                    <a:pt x="17" y="252"/>
                    <a:pt x="0" y="254"/>
                    <a:pt x="0" y="254"/>
                  </a:cubicBezTo>
                  <a:cubicBezTo>
                    <a:pt x="0" y="254"/>
                    <a:pt x="3" y="269"/>
                    <a:pt x="14" y="275"/>
                  </a:cubicBezTo>
                  <a:cubicBezTo>
                    <a:pt x="24" y="280"/>
                    <a:pt x="34" y="281"/>
                    <a:pt x="38" y="281"/>
                  </a:cubicBezTo>
                  <a:cubicBezTo>
                    <a:pt x="40" y="290"/>
                    <a:pt x="43" y="298"/>
                    <a:pt x="46" y="306"/>
                  </a:cubicBezTo>
                  <a:cubicBezTo>
                    <a:pt x="43" y="302"/>
                    <a:pt x="39" y="298"/>
                    <a:pt x="36" y="296"/>
                  </a:cubicBezTo>
                  <a:cubicBezTo>
                    <a:pt x="24" y="290"/>
                    <a:pt x="7" y="295"/>
                    <a:pt x="7" y="295"/>
                  </a:cubicBezTo>
                  <a:cubicBezTo>
                    <a:pt x="7" y="295"/>
                    <a:pt x="13" y="309"/>
                    <a:pt x="25" y="313"/>
                  </a:cubicBezTo>
                  <a:cubicBezTo>
                    <a:pt x="37" y="317"/>
                    <a:pt x="46" y="316"/>
                    <a:pt x="50" y="315"/>
                  </a:cubicBezTo>
                  <a:cubicBezTo>
                    <a:pt x="54" y="323"/>
                    <a:pt x="58" y="331"/>
                    <a:pt x="63" y="338"/>
                  </a:cubicBezTo>
                  <a:cubicBezTo>
                    <a:pt x="59" y="335"/>
                    <a:pt x="55" y="332"/>
                    <a:pt x="50" y="330"/>
                  </a:cubicBezTo>
                  <a:cubicBezTo>
                    <a:pt x="37" y="326"/>
                    <a:pt x="21" y="334"/>
                    <a:pt x="21" y="334"/>
                  </a:cubicBezTo>
                  <a:cubicBezTo>
                    <a:pt x="21" y="334"/>
                    <a:pt x="30" y="347"/>
                    <a:pt x="43" y="349"/>
                  </a:cubicBezTo>
                  <a:cubicBezTo>
                    <a:pt x="55" y="351"/>
                    <a:pt x="65" y="349"/>
                    <a:pt x="69" y="347"/>
                  </a:cubicBezTo>
                  <a:cubicBezTo>
                    <a:pt x="73" y="354"/>
                    <a:pt x="79" y="361"/>
                    <a:pt x="84" y="367"/>
                  </a:cubicBezTo>
                  <a:cubicBezTo>
                    <a:pt x="80" y="365"/>
                    <a:pt x="75" y="362"/>
                    <a:pt x="71" y="362"/>
                  </a:cubicBezTo>
                  <a:cubicBezTo>
                    <a:pt x="57" y="360"/>
                    <a:pt x="43" y="371"/>
                    <a:pt x="43" y="371"/>
                  </a:cubicBezTo>
                  <a:cubicBezTo>
                    <a:pt x="43" y="371"/>
                    <a:pt x="54" y="383"/>
                    <a:pt x="67" y="382"/>
                  </a:cubicBezTo>
                  <a:cubicBezTo>
                    <a:pt x="79" y="382"/>
                    <a:pt x="88" y="378"/>
                    <a:pt x="92" y="376"/>
                  </a:cubicBezTo>
                  <a:cubicBezTo>
                    <a:pt x="98" y="382"/>
                    <a:pt x="104" y="387"/>
                    <a:pt x="110" y="392"/>
                  </a:cubicBezTo>
                  <a:cubicBezTo>
                    <a:pt x="105" y="390"/>
                    <a:pt x="101" y="389"/>
                    <a:pt x="97" y="389"/>
                  </a:cubicBezTo>
                  <a:cubicBezTo>
                    <a:pt x="83" y="390"/>
                    <a:pt x="70" y="403"/>
                    <a:pt x="70" y="403"/>
                  </a:cubicBezTo>
                  <a:cubicBezTo>
                    <a:pt x="70" y="403"/>
                    <a:pt x="83" y="413"/>
                    <a:pt x="96" y="411"/>
                  </a:cubicBezTo>
                  <a:cubicBezTo>
                    <a:pt x="108" y="408"/>
                    <a:pt x="116" y="403"/>
                    <a:pt x="120" y="400"/>
                  </a:cubicBezTo>
                  <a:cubicBezTo>
                    <a:pt x="124" y="403"/>
                    <a:pt x="129" y="405"/>
                    <a:pt x="133" y="408"/>
                  </a:cubicBezTo>
                  <a:cubicBezTo>
                    <a:pt x="136" y="409"/>
                    <a:pt x="138" y="411"/>
                    <a:pt x="141" y="412"/>
                  </a:cubicBezTo>
                  <a:cubicBezTo>
                    <a:pt x="136" y="412"/>
                    <a:pt x="131" y="411"/>
                    <a:pt x="127" y="412"/>
                  </a:cubicBezTo>
                  <a:cubicBezTo>
                    <a:pt x="113" y="415"/>
                    <a:pt x="102" y="431"/>
                    <a:pt x="102" y="431"/>
                  </a:cubicBezTo>
                  <a:cubicBezTo>
                    <a:pt x="102" y="431"/>
                    <a:pt x="118" y="438"/>
                    <a:pt x="131" y="433"/>
                  </a:cubicBezTo>
                  <a:cubicBezTo>
                    <a:pt x="142" y="429"/>
                    <a:pt x="149" y="422"/>
                    <a:pt x="153" y="418"/>
                  </a:cubicBezTo>
                  <a:cubicBezTo>
                    <a:pt x="160" y="422"/>
                    <a:pt x="168" y="425"/>
                    <a:pt x="175" y="427"/>
                  </a:cubicBezTo>
                  <a:cubicBezTo>
                    <a:pt x="170" y="427"/>
                    <a:pt x="165" y="428"/>
                    <a:pt x="161" y="429"/>
                  </a:cubicBezTo>
                  <a:cubicBezTo>
                    <a:pt x="147" y="435"/>
                    <a:pt x="139" y="452"/>
                    <a:pt x="139" y="452"/>
                  </a:cubicBezTo>
                  <a:cubicBezTo>
                    <a:pt x="139" y="452"/>
                    <a:pt x="156" y="457"/>
                    <a:pt x="168" y="450"/>
                  </a:cubicBezTo>
                  <a:cubicBezTo>
                    <a:pt x="179" y="443"/>
                    <a:pt x="185" y="435"/>
                    <a:pt x="187" y="431"/>
                  </a:cubicBezTo>
                  <a:cubicBezTo>
                    <a:pt x="207" y="436"/>
                    <a:pt x="219" y="437"/>
                    <a:pt x="219" y="437"/>
                  </a:cubicBezTo>
                  <a:cubicBezTo>
                    <a:pt x="219" y="433"/>
                    <a:pt x="219" y="433"/>
                    <a:pt x="219" y="433"/>
                  </a:cubicBezTo>
                  <a:cubicBezTo>
                    <a:pt x="220" y="430"/>
                    <a:pt x="220" y="430"/>
                    <a:pt x="220" y="430"/>
                  </a:cubicBezTo>
                  <a:cubicBezTo>
                    <a:pt x="220" y="430"/>
                    <a:pt x="210" y="429"/>
                    <a:pt x="194" y="426"/>
                  </a:cubicBezTo>
                  <a:close/>
                  <a:moveTo>
                    <a:pt x="466" y="275"/>
                  </a:moveTo>
                  <a:cubicBezTo>
                    <a:pt x="477" y="269"/>
                    <a:pt x="481" y="254"/>
                    <a:pt x="481" y="254"/>
                  </a:cubicBezTo>
                  <a:cubicBezTo>
                    <a:pt x="481" y="254"/>
                    <a:pt x="464" y="252"/>
                    <a:pt x="453" y="260"/>
                  </a:cubicBezTo>
                  <a:cubicBezTo>
                    <a:pt x="450" y="262"/>
                    <a:pt x="447" y="267"/>
                    <a:pt x="445" y="271"/>
                  </a:cubicBezTo>
                  <a:cubicBezTo>
                    <a:pt x="447" y="263"/>
                    <a:pt x="448" y="254"/>
                    <a:pt x="448" y="245"/>
                  </a:cubicBezTo>
                  <a:cubicBezTo>
                    <a:pt x="452" y="245"/>
                    <a:pt x="461" y="242"/>
                    <a:pt x="470" y="235"/>
                  </a:cubicBezTo>
                  <a:cubicBezTo>
                    <a:pt x="480" y="227"/>
                    <a:pt x="481" y="212"/>
                    <a:pt x="481" y="212"/>
                  </a:cubicBezTo>
                  <a:cubicBezTo>
                    <a:pt x="481" y="212"/>
                    <a:pt x="464" y="213"/>
                    <a:pt x="455" y="223"/>
                  </a:cubicBezTo>
                  <a:cubicBezTo>
                    <a:pt x="453" y="226"/>
                    <a:pt x="451" y="231"/>
                    <a:pt x="449" y="235"/>
                  </a:cubicBezTo>
                  <a:cubicBezTo>
                    <a:pt x="449" y="226"/>
                    <a:pt x="449" y="217"/>
                    <a:pt x="448" y="208"/>
                  </a:cubicBezTo>
                  <a:cubicBezTo>
                    <a:pt x="452" y="207"/>
                    <a:pt x="460" y="203"/>
                    <a:pt x="468" y="194"/>
                  </a:cubicBezTo>
                  <a:cubicBezTo>
                    <a:pt x="476" y="185"/>
                    <a:pt x="474" y="171"/>
                    <a:pt x="474" y="171"/>
                  </a:cubicBezTo>
                  <a:cubicBezTo>
                    <a:pt x="474" y="171"/>
                    <a:pt x="458" y="175"/>
                    <a:pt x="451" y="185"/>
                  </a:cubicBezTo>
                  <a:cubicBezTo>
                    <a:pt x="449" y="189"/>
                    <a:pt x="448" y="194"/>
                    <a:pt x="447" y="199"/>
                  </a:cubicBezTo>
                  <a:cubicBezTo>
                    <a:pt x="446" y="189"/>
                    <a:pt x="444" y="180"/>
                    <a:pt x="441" y="171"/>
                  </a:cubicBezTo>
                  <a:cubicBezTo>
                    <a:pt x="444" y="170"/>
                    <a:pt x="452" y="165"/>
                    <a:pt x="458" y="155"/>
                  </a:cubicBezTo>
                  <a:cubicBezTo>
                    <a:pt x="464" y="145"/>
                    <a:pt x="460" y="131"/>
                    <a:pt x="460" y="131"/>
                  </a:cubicBezTo>
                  <a:cubicBezTo>
                    <a:pt x="460" y="131"/>
                    <a:pt x="445" y="137"/>
                    <a:pt x="440" y="149"/>
                  </a:cubicBezTo>
                  <a:cubicBezTo>
                    <a:pt x="439" y="153"/>
                    <a:pt x="439" y="159"/>
                    <a:pt x="439" y="164"/>
                  </a:cubicBezTo>
                  <a:cubicBezTo>
                    <a:pt x="436" y="155"/>
                    <a:pt x="432" y="145"/>
                    <a:pt x="428" y="137"/>
                  </a:cubicBezTo>
                  <a:cubicBezTo>
                    <a:pt x="430" y="135"/>
                    <a:pt x="437" y="128"/>
                    <a:pt x="441" y="118"/>
                  </a:cubicBezTo>
                  <a:cubicBezTo>
                    <a:pt x="446" y="107"/>
                    <a:pt x="439" y="94"/>
                    <a:pt x="439" y="94"/>
                  </a:cubicBezTo>
                  <a:cubicBezTo>
                    <a:pt x="439" y="94"/>
                    <a:pt x="426" y="103"/>
                    <a:pt x="423" y="115"/>
                  </a:cubicBezTo>
                  <a:cubicBezTo>
                    <a:pt x="422" y="119"/>
                    <a:pt x="424" y="126"/>
                    <a:pt x="425" y="131"/>
                  </a:cubicBezTo>
                  <a:cubicBezTo>
                    <a:pt x="420" y="122"/>
                    <a:pt x="414" y="113"/>
                    <a:pt x="408" y="105"/>
                  </a:cubicBezTo>
                  <a:cubicBezTo>
                    <a:pt x="411" y="102"/>
                    <a:pt x="416" y="95"/>
                    <a:pt x="418" y="84"/>
                  </a:cubicBezTo>
                  <a:cubicBezTo>
                    <a:pt x="421" y="73"/>
                    <a:pt x="412" y="62"/>
                    <a:pt x="412" y="62"/>
                  </a:cubicBezTo>
                  <a:cubicBezTo>
                    <a:pt x="412" y="62"/>
                    <a:pt x="401" y="73"/>
                    <a:pt x="401" y="84"/>
                  </a:cubicBezTo>
                  <a:cubicBezTo>
                    <a:pt x="400" y="89"/>
                    <a:pt x="403" y="95"/>
                    <a:pt x="404" y="100"/>
                  </a:cubicBezTo>
                  <a:cubicBezTo>
                    <a:pt x="398" y="91"/>
                    <a:pt x="391" y="84"/>
                    <a:pt x="384" y="77"/>
                  </a:cubicBezTo>
                  <a:cubicBezTo>
                    <a:pt x="386" y="74"/>
                    <a:pt x="390" y="66"/>
                    <a:pt x="390" y="55"/>
                  </a:cubicBezTo>
                  <a:cubicBezTo>
                    <a:pt x="391" y="44"/>
                    <a:pt x="381" y="35"/>
                    <a:pt x="381" y="35"/>
                  </a:cubicBezTo>
                  <a:cubicBezTo>
                    <a:pt x="381" y="35"/>
                    <a:pt x="372" y="47"/>
                    <a:pt x="373" y="59"/>
                  </a:cubicBezTo>
                  <a:cubicBezTo>
                    <a:pt x="374" y="63"/>
                    <a:pt x="377" y="69"/>
                    <a:pt x="380" y="73"/>
                  </a:cubicBezTo>
                  <a:cubicBezTo>
                    <a:pt x="377" y="71"/>
                    <a:pt x="375" y="69"/>
                    <a:pt x="372" y="67"/>
                  </a:cubicBezTo>
                  <a:cubicBezTo>
                    <a:pt x="367" y="63"/>
                    <a:pt x="361" y="59"/>
                    <a:pt x="356" y="55"/>
                  </a:cubicBezTo>
                  <a:cubicBezTo>
                    <a:pt x="357" y="53"/>
                    <a:pt x="360" y="44"/>
                    <a:pt x="358" y="32"/>
                  </a:cubicBezTo>
                  <a:cubicBezTo>
                    <a:pt x="356" y="22"/>
                    <a:pt x="345" y="14"/>
                    <a:pt x="345" y="14"/>
                  </a:cubicBezTo>
                  <a:cubicBezTo>
                    <a:pt x="345" y="14"/>
                    <a:pt x="339" y="28"/>
                    <a:pt x="342" y="38"/>
                  </a:cubicBezTo>
                  <a:cubicBezTo>
                    <a:pt x="344" y="44"/>
                    <a:pt x="349" y="49"/>
                    <a:pt x="352" y="53"/>
                  </a:cubicBezTo>
                  <a:cubicBezTo>
                    <a:pt x="342" y="46"/>
                    <a:pt x="332" y="41"/>
                    <a:pt x="324" y="38"/>
                  </a:cubicBezTo>
                  <a:cubicBezTo>
                    <a:pt x="325" y="36"/>
                    <a:pt x="326" y="27"/>
                    <a:pt x="323" y="16"/>
                  </a:cubicBezTo>
                  <a:cubicBezTo>
                    <a:pt x="319" y="5"/>
                    <a:pt x="307" y="0"/>
                    <a:pt x="307" y="0"/>
                  </a:cubicBezTo>
                  <a:cubicBezTo>
                    <a:pt x="307" y="0"/>
                    <a:pt x="303" y="14"/>
                    <a:pt x="308" y="24"/>
                  </a:cubicBezTo>
                  <a:cubicBezTo>
                    <a:pt x="311" y="29"/>
                    <a:pt x="318" y="34"/>
                    <a:pt x="321" y="37"/>
                  </a:cubicBezTo>
                  <a:cubicBezTo>
                    <a:pt x="316" y="34"/>
                    <a:pt x="311" y="33"/>
                    <a:pt x="306" y="31"/>
                  </a:cubicBezTo>
                  <a:cubicBezTo>
                    <a:pt x="305" y="30"/>
                    <a:pt x="299" y="22"/>
                    <a:pt x="291" y="21"/>
                  </a:cubicBezTo>
                  <a:cubicBezTo>
                    <a:pt x="285" y="20"/>
                    <a:pt x="275" y="24"/>
                    <a:pt x="275" y="24"/>
                  </a:cubicBezTo>
                  <a:cubicBezTo>
                    <a:pt x="275" y="24"/>
                    <a:pt x="279" y="30"/>
                    <a:pt x="290" y="34"/>
                  </a:cubicBezTo>
                  <a:cubicBezTo>
                    <a:pt x="296" y="36"/>
                    <a:pt x="304" y="33"/>
                    <a:pt x="306" y="32"/>
                  </a:cubicBezTo>
                  <a:cubicBezTo>
                    <a:pt x="311" y="34"/>
                    <a:pt x="318" y="36"/>
                    <a:pt x="325" y="40"/>
                  </a:cubicBezTo>
                  <a:cubicBezTo>
                    <a:pt x="321" y="39"/>
                    <a:pt x="312" y="38"/>
                    <a:pt x="306" y="40"/>
                  </a:cubicBezTo>
                  <a:cubicBezTo>
                    <a:pt x="296" y="43"/>
                    <a:pt x="289" y="56"/>
                    <a:pt x="289" y="56"/>
                  </a:cubicBezTo>
                  <a:cubicBezTo>
                    <a:pt x="289" y="56"/>
                    <a:pt x="301" y="61"/>
                    <a:pt x="311" y="56"/>
                  </a:cubicBezTo>
                  <a:cubicBezTo>
                    <a:pt x="321" y="50"/>
                    <a:pt x="326" y="43"/>
                    <a:pt x="327" y="41"/>
                  </a:cubicBezTo>
                  <a:cubicBezTo>
                    <a:pt x="335" y="45"/>
                    <a:pt x="345" y="50"/>
                    <a:pt x="354" y="56"/>
                  </a:cubicBezTo>
                  <a:cubicBezTo>
                    <a:pt x="350" y="55"/>
                    <a:pt x="342" y="53"/>
                    <a:pt x="337" y="54"/>
                  </a:cubicBezTo>
                  <a:cubicBezTo>
                    <a:pt x="326" y="55"/>
                    <a:pt x="317" y="67"/>
                    <a:pt x="317" y="67"/>
                  </a:cubicBezTo>
                  <a:cubicBezTo>
                    <a:pt x="317" y="67"/>
                    <a:pt x="328" y="74"/>
                    <a:pt x="339" y="71"/>
                  </a:cubicBezTo>
                  <a:cubicBezTo>
                    <a:pt x="349" y="67"/>
                    <a:pt x="356" y="61"/>
                    <a:pt x="358" y="59"/>
                  </a:cubicBezTo>
                  <a:cubicBezTo>
                    <a:pt x="362" y="62"/>
                    <a:pt x="366" y="65"/>
                    <a:pt x="371" y="69"/>
                  </a:cubicBezTo>
                  <a:cubicBezTo>
                    <a:pt x="375" y="72"/>
                    <a:pt x="379" y="75"/>
                    <a:pt x="383" y="79"/>
                  </a:cubicBezTo>
                  <a:cubicBezTo>
                    <a:pt x="378" y="77"/>
                    <a:pt x="371" y="73"/>
                    <a:pt x="366" y="73"/>
                  </a:cubicBezTo>
                  <a:cubicBezTo>
                    <a:pt x="354" y="73"/>
                    <a:pt x="343" y="83"/>
                    <a:pt x="343" y="83"/>
                  </a:cubicBezTo>
                  <a:cubicBezTo>
                    <a:pt x="343" y="83"/>
                    <a:pt x="353" y="92"/>
                    <a:pt x="364" y="90"/>
                  </a:cubicBezTo>
                  <a:cubicBezTo>
                    <a:pt x="376" y="89"/>
                    <a:pt x="383" y="84"/>
                    <a:pt x="385" y="82"/>
                  </a:cubicBezTo>
                  <a:cubicBezTo>
                    <a:pt x="392" y="89"/>
                    <a:pt x="399" y="97"/>
                    <a:pt x="405" y="106"/>
                  </a:cubicBezTo>
                  <a:cubicBezTo>
                    <a:pt x="402" y="103"/>
                    <a:pt x="396" y="99"/>
                    <a:pt x="391" y="97"/>
                  </a:cubicBezTo>
                  <a:cubicBezTo>
                    <a:pt x="379" y="95"/>
                    <a:pt x="366" y="103"/>
                    <a:pt x="366" y="103"/>
                  </a:cubicBezTo>
                  <a:cubicBezTo>
                    <a:pt x="366" y="103"/>
                    <a:pt x="375" y="114"/>
                    <a:pt x="386" y="115"/>
                  </a:cubicBezTo>
                  <a:cubicBezTo>
                    <a:pt x="397" y="115"/>
                    <a:pt x="405" y="112"/>
                    <a:pt x="408" y="110"/>
                  </a:cubicBezTo>
                  <a:cubicBezTo>
                    <a:pt x="414" y="118"/>
                    <a:pt x="419" y="127"/>
                    <a:pt x="423" y="136"/>
                  </a:cubicBezTo>
                  <a:cubicBezTo>
                    <a:pt x="420" y="132"/>
                    <a:pt x="415" y="128"/>
                    <a:pt x="411" y="126"/>
                  </a:cubicBezTo>
                  <a:cubicBezTo>
                    <a:pt x="400" y="122"/>
                    <a:pt x="385" y="128"/>
                    <a:pt x="385" y="128"/>
                  </a:cubicBezTo>
                  <a:cubicBezTo>
                    <a:pt x="385" y="128"/>
                    <a:pt x="392" y="140"/>
                    <a:pt x="403" y="143"/>
                  </a:cubicBezTo>
                  <a:cubicBezTo>
                    <a:pt x="414" y="145"/>
                    <a:pt x="423" y="143"/>
                    <a:pt x="426" y="142"/>
                  </a:cubicBezTo>
                  <a:cubicBezTo>
                    <a:pt x="430" y="151"/>
                    <a:pt x="434" y="160"/>
                    <a:pt x="437" y="170"/>
                  </a:cubicBezTo>
                  <a:cubicBezTo>
                    <a:pt x="434" y="166"/>
                    <a:pt x="430" y="160"/>
                    <a:pt x="426" y="158"/>
                  </a:cubicBezTo>
                  <a:cubicBezTo>
                    <a:pt x="416" y="152"/>
                    <a:pt x="400" y="155"/>
                    <a:pt x="400" y="155"/>
                  </a:cubicBezTo>
                  <a:cubicBezTo>
                    <a:pt x="400" y="155"/>
                    <a:pt x="404" y="169"/>
                    <a:pt x="415" y="173"/>
                  </a:cubicBezTo>
                  <a:cubicBezTo>
                    <a:pt x="426" y="177"/>
                    <a:pt x="435" y="177"/>
                    <a:pt x="439" y="177"/>
                  </a:cubicBezTo>
                  <a:cubicBezTo>
                    <a:pt x="441" y="186"/>
                    <a:pt x="443" y="196"/>
                    <a:pt x="444" y="206"/>
                  </a:cubicBezTo>
                  <a:cubicBezTo>
                    <a:pt x="442" y="202"/>
                    <a:pt x="439" y="195"/>
                    <a:pt x="435" y="192"/>
                  </a:cubicBezTo>
                  <a:cubicBezTo>
                    <a:pt x="426" y="184"/>
                    <a:pt x="409" y="184"/>
                    <a:pt x="409" y="184"/>
                  </a:cubicBezTo>
                  <a:cubicBezTo>
                    <a:pt x="409" y="184"/>
                    <a:pt x="412" y="199"/>
                    <a:pt x="422" y="205"/>
                  </a:cubicBezTo>
                  <a:cubicBezTo>
                    <a:pt x="431" y="212"/>
                    <a:pt x="441" y="213"/>
                    <a:pt x="444" y="213"/>
                  </a:cubicBezTo>
                  <a:cubicBezTo>
                    <a:pt x="445" y="222"/>
                    <a:pt x="445" y="232"/>
                    <a:pt x="444" y="242"/>
                  </a:cubicBezTo>
                  <a:cubicBezTo>
                    <a:pt x="443" y="237"/>
                    <a:pt x="441" y="231"/>
                    <a:pt x="438" y="227"/>
                  </a:cubicBezTo>
                  <a:cubicBezTo>
                    <a:pt x="430" y="217"/>
                    <a:pt x="413" y="214"/>
                    <a:pt x="413" y="214"/>
                  </a:cubicBezTo>
                  <a:cubicBezTo>
                    <a:pt x="413" y="214"/>
                    <a:pt x="413" y="230"/>
                    <a:pt x="422" y="238"/>
                  </a:cubicBezTo>
                  <a:cubicBezTo>
                    <a:pt x="431" y="246"/>
                    <a:pt x="439" y="249"/>
                    <a:pt x="443" y="250"/>
                  </a:cubicBezTo>
                  <a:cubicBezTo>
                    <a:pt x="442" y="259"/>
                    <a:pt x="441" y="268"/>
                    <a:pt x="439" y="277"/>
                  </a:cubicBezTo>
                  <a:cubicBezTo>
                    <a:pt x="438" y="271"/>
                    <a:pt x="437" y="265"/>
                    <a:pt x="435" y="261"/>
                  </a:cubicBezTo>
                  <a:cubicBezTo>
                    <a:pt x="429" y="249"/>
                    <a:pt x="413" y="244"/>
                    <a:pt x="413" y="244"/>
                  </a:cubicBezTo>
                  <a:cubicBezTo>
                    <a:pt x="413" y="244"/>
                    <a:pt x="410" y="259"/>
                    <a:pt x="417" y="269"/>
                  </a:cubicBezTo>
                  <a:cubicBezTo>
                    <a:pt x="424" y="278"/>
                    <a:pt x="432" y="283"/>
                    <a:pt x="436" y="284"/>
                  </a:cubicBezTo>
                  <a:cubicBezTo>
                    <a:pt x="434" y="293"/>
                    <a:pt x="431" y="301"/>
                    <a:pt x="427" y="309"/>
                  </a:cubicBezTo>
                  <a:cubicBezTo>
                    <a:pt x="428" y="304"/>
                    <a:pt x="428" y="298"/>
                    <a:pt x="426" y="294"/>
                  </a:cubicBezTo>
                  <a:cubicBezTo>
                    <a:pt x="422" y="281"/>
                    <a:pt x="407" y="273"/>
                    <a:pt x="407" y="273"/>
                  </a:cubicBezTo>
                  <a:cubicBezTo>
                    <a:pt x="407" y="273"/>
                    <a:pt x="401" y="287"/>
                    <a:pt x="407" y="299"/>
                  </a:cubicBezTo>
                  <a:cubicBezTo>
                    <a:pt x="412" y="309"/>
                    <a:pt x="419" y="315"/>
                    <a:pt x="423" y="317"/>
                  </a:cubicBezTo>
                  <a:cubicBezTo>
                    <a:pt x="419" y="325"/>
                    <a:pt x="415" y="333"/>
                    <a:pt x="410" y="340"/>
                  </a:cubicBezTo>
                  <a:cubicBezTo>
                    <a:pt x="412" y="335"/>
                    <a:pt x="413" y="329"/>
                    <a:pt x="412" y="325"/>
                  </a:cubicBezTo>
                  <a:cubicBezTo>
                    <a:pt x="410" y="311"/>
                    <a:pt x="396" y="300"/>
                    <a:pt x="396" y="300"/>
                  </a:cubicBezTo>
                  <a:cubicBezTo>
                    <a:pt x="396" y="300"/>
                    <a:pt x="388" y="314"/>
                    <a:pt x="392" y="326"/>
                  </a:cubicBezTo>
                  <a:cubicBezTo>
                    <a:pt x="395" y="337"/>
                    <a:pt x="401" y="345"/>
                    <a:pt x="404" y="348"/>
                  </a:cubicBezTo>
                  <a:cubicBezTo>
                    <a:pt x="399" y="355"/>
                    <a:pt x="393" y="362"/>
                    <a:pt x="387" y="368"/>
                  </a:cubicBezTo>
                  <a:cubicBezTo>
                    <a:pt x="390" y="364"/>
                    <a:pt x="392" y="358"/>
                    <a:pt x="392" y="353"/>
                  </a:cubicBezTo>
                  <a:cubicBezTo>
                    <a:pt x="393" y="339"/>
                    <a:pt x="381" y="325"/>
                    <a:pt x="381" y="325"/>
                  </a:cubicBezTo>
                  <a:cubicBezTo>
                    <a:pt x="381" y="325"/>
                    <a:pt x="370" y="338"/>
                    <a:pt x="371" y="351"/>
                  </a:cubicBezTo>
                  <a:cubicBezTo>
                    <a:pt x="373" y="363"/>
                    <a:pt x="378" y="371"/>
                    <a:pt x="381" y="375"/>
                  </a:cubicBezTo>
                  <a:cubicBezTo>
                    <a:pt x="374" y="382"/>
                    <a:pt x="367" y="387"/>
                    <a:pt x="360" y="392"/>
                  </a:cubicBezTo>
                  <a:cubicBezTo>
                    <a:pt x="363" y="388"/>
                    <a:pt x="367" y="382"/>
                    <a:pt x="368" y="377"/>
                  </a:cubicBezTo>
                  <a:cubicBezTo>
                    <a:pt x="371" y="364"/>
                    <a:pt x="361" y="348"/>
                    <a:pt x="361" y="348"/>
                  </a:cubicBezTo>
                  <a:cubicBezTo>
                    <a:pt x="361" y="348"/>
                    <a:pt x="348" y="358"/>
                    <a:pt x="347" y="372"/>
                  </a:cubicBezTo>
                  <a:cubicBezTo>
                    <a:pt x="347" y="384"/>
                    <a:pt x="350" y="393"/>
                    <a:pt x="352" y="398"/>
                  </a:cubicBezTo>
                  <a:cubicBezTo>
                    <a:pt x="350" y="399"/>
                    <a:pt x="347" y="401"/>
                    <a:pt x="344" y="402"/>
                  </a:cubicBezTo>
                  <a:cubicBezTo>
                    <a:pt x="339" y="405"/>
                    <a:pt x="335" y="408"/>
                    <a:pt x="330" y="410"/>
                  </a:cubicBezTo>
                  <a:cubicBezTo>
                    <a:pt x="334" y="406"/>
                    <a:pt x="338" y="401"/>
                    <a:pt x="340" y="397"/>
                  </a:cubicBezTo>
                  <a:cubicBezTo>
                    <a:pt x="345" y="384"/>
                    <a:pt x="338" y="366"/>
                    <a:pt x="338" y="366"/>
                  </a:cubicBezTo>
                  <a:cubicBezTo>
                    <a:pt x="338" y="366"/>
                    <a:pt x="323" y="374"/>
                    <a:pt x="320" y="388"/>
                  </a:cubicBezTo>
                  <a:cubicBezTo>
                    <a:pt x="317" y="400"/>
                    <a:pt x="319" y="410"/>
                    <a:pt x="320" y="414"/>
                  </a:cubicBezTo>
                  <a:cubicBezTo>
                    <a:pt x="312" y="418"/>
                    <a:pt x="304" y="421"/>
                    <a:pt x="297" y="423"/>
                  </a:cubicBezTo>
                  <a:cubicBezTo>
                    <a:pt x="301" y="420"/>
                    <a:pt x="306" y="416"/>
                    <a:pt x="309" y="412"/>
                  </a:cubicBezTo>
                  <a:cubicBezTo>
                    <a:pt x="316" y="399"/>
                    <a:pt x="312" y="380"/>
                    <a:pt x="312" y="380"/>
                  </a:cubicBezTo>
                  <a:cubicBezTo>
                    <a:pt x="312" y="380"/>
                    <a:pt x="296" y="386"/>
                    <a:pt x="290" y="399"/>
                  </a:cubicBezTo>
                  <a:cubicBezTo>
                    <a:pt x="286" y="410"/>
                    <a:pt x="286" y="420"/>
                    <a:pt x="286" y="426"/>
                  </a:cubicBezTo>
                  <a:cubicBezTo>
                    <a:pt x="270" y="429"/>
                    <a:pt x="261" y="430"/>
                    <a:pt x="261" y="430"/>
                  </a:cubicBezTo>
                  <a:cubicBezTo>
                    <a:pt x="261" y="433"/>
                    <a:pt x="261" y="433"/>
                    <a:pt x="261" y="433"/>
                  </a:cubicBezTo>
                  <a:cubicBezTo>
                    <a:pt x="262" y="437"/>
                    <a:pt x="262" y="437"/>
                    <a:pt x="262" y="437"/>
                  </a:cubicBezTo>
                  <a:cubicBezTo>
                    <a:pt x="262" y="437"/>
                    <a:pt x="274" y="436"/>
                    <a:pt x="293" y="431"/>
                  </a:cubicBezTo>
                  <a:cubicBezTo>
                    <a:pt x="296" y="435"/>
                    <a:pt x="302" y="443"/>
                    <a:pt x="312" y="450"/>
                  </a:cubicBezTo>
                  <a:cubicBezTo>
                    <a:pt x="325" y="457"/>
                    <a:pt x="341" y="452"/>
                    <a:pt x="341" y="452"/>
                  </a:cubicBezTo>
                  <a:cubicBezTo>
                    <a:pt x="341" y="452"/>
                    <a:pt x="333" y="435"/>
                    <a:pt x="320" y="429"/>
                  </a:cubicBezTo>
                  <a:cubicBezTo>
                    <a:pt x="316" y="428"/>
                    <a:pt x="311" y="427"/>
                    <a:pt x="306" y="427"/>
                  </a:cubicBezTo>
                  <a:cubicBezTo>
                    <a:pt x="313" y="425"/>
                    <a:pt x="320" y="422"/>
                    <a:pt x="328" y="418"/>
                  </a:cubicBezTo>
                  <a:cubicBezTo>
                    <a:pt x="331" y="422"/>
                    <a:pt x="338" y="429"/>
                    <a:pt x="350" y="433"/>
                  </a:cubicBezTo>
                  <a:cubicBezTo>
                    <a:pt x="363" y="438"/>
                    <a:pt x="378" y="431"/>
                    <a:pt x="378" y="431"/>
                  </a:cubicBezTo>
                  <a:cubicBezTo>
                    <a:pt x="378" y="431"/>
                    <a:pt x="367" y="415"/>
                    <a:pt x="353" y="412"/>
                  </a:cubicBezTo>
                  <a:cubicBezTo>
                    <a:pt x="349" y="411"/>
                    <a:pt x="344" y="412"/>
                    <a:pt x="340" y="412"/>
                  </a:cubicBezTo>
                  <a:cubicBezTo>
                    <a:pt x="342" y="411"/>
                    <a:pt x="345" y="409"/>
                    <a:pt x="348" y="408"/>
                  </a:cubicBezTo>
                  <a:cubicBezTo>
                    <a:pt x="352" y="405"/>
                    <a:pt x="356" y="403"/>
                    <a:pt x="360" y="400"/>
                  </a:cubicBezTo>
                  <a:cubicBezTo>
                    <a:pt x="364" y="403"/>
                    <a:pt x="372" y="408"/>
                    <a:pt x="384" y="411"/>
                  </a:cubicBezTo>
                  <a:cubicBezTo>
                    <a:pt x="397" y="413"/>
                    <a:pt x="411" y="403"/>
                    <a:pt x="411" y="403"/>
                  </a:cubicBezTo>
                  <a:cubicBezTo>
                    <a:pt x="411" y="403"/>
                    <a:pt x="398" y="390"/>
                    <a:pt x="384" y="389"/>
                  </a:cubicBezTo>
                  <a:cubicBezTo>
                    <a:pt x="380" y="389"/>
                    <a:pt x="375" y="390"/>
                    <a:pt x="371" y="392"/>
                  </a:cubicBezTo>
                  <a:cubicBezTo>
                    <a:pt x="377" y="387"/>
                    <a:pt x="383" y="382"/>
                    <a:pt x="389" y="376"/>
                  </a:cubicBezTo>
                  <a:cubicBezTo>
                    <a:pt x="393" y="378"/>
                    <a:pt x="402" y="382"/>
                    <a:pt x="413" y="382"/>
                  </a:cubicBezTo>
                  <a:cubicBezTo>
                    <a:pt x="427" y="383"/>
                    <a:pt x="438" y="371"/>
                    <a:pt x="438" y="371"/>
                  </a:cubicBezTo>
                  <a:cubicBezTo>
                    <a:pt x="438" y="371"/>
                    <a:pt x="423" y="360"/>
                    <a:pt x="409" y="362"/>
                  </a:cubicBezTo>
                  <a:cubicBezTo>
                    <a:pt x="405" y="362"/>
                    <a:pt x="401" y="365"/>
                    <a:pt x="397" y="367"/>
                  </a:cubicBezTo>
                  <a:cubicBezTo>
                    <a:pt x="402" y="361"/>
                    <a:pt x="407" y="354"/>
                    <a:pt x="412" y="347"/>
                  </a:cubicBezTo>
                  <a:cubicBezTo>
                    <a:pt x="416" y="349"/>
                    <a:pt x="425" y="351"/>
                    <a:pt x="437" y="349"/>
                  </a:cubicBezTo>
                  <a:cubicBezTo>
                    <a:pt x="450" y="347"/>
                    <a:pt x="459" y="334"/>
                    <a:pt x="459" y="334"/>
                  </a:cubicBezTo>
                  <a:cubicBezTo>
                    <a:pt x="459" y="334"/>
                    <a:pt x="443" y="326"/>
                    <a:pt x="430" y="330"/>
                  </a:cubicBezTo>
                  <a:cubicBezTo>
                    <a:pt x="426" y="332"/>
                    <a:pt x="421" y="335"/>
                    <a:pt x="418" y="338"/>
                  </a:cubicBezTo>
                  <a:cubicBezTo>
                    <a:pt x="422" y="331"/>
                    <a:pt x="426" y="323"/>
                    <a:pt x="430" y="315"/>
                  </a:cubicBezTo>
                  <a:cubicBezTo>
                    <a:pt x="434" y="316"/>
                    <a:pt x="444" y="317"/>
                    <a:pt x="455" y="313"/>
                  </a:cubicBezTo>
                  <a:cubicBezTo>
                    <a:pt x="467" y="309"/>
                    <a:pt x="473" y="295"/>
                    <a:pt x="473" y="295"/>
                  </a:cubicBezTo>
                  <a:cubicBezTo>
                    <a:pt x="473" y="295"/>
                    <a:pt x="457" y="290"/>
                    <a:pt x="445" y="296"/>
                  </a:cubicBezTo>
                  <a:cubicBezTo>
                    <a:pt x="441" y="298"/>
                    <a:pt x="437" y="302"/>
                    <a:pt x="434" y="306"/>
                  </a:cubicBezTo>
                  <a:cubicBezTo>
                    <a:pt x="437" y="298"/>
                    <a:pt x="440" y="290"/>
                    <a:pt x="442" y="281"/>
                  </a:cubicBezTo>
                  <a:cubicBezTo>
                    <a:pt x="447" y="281"/>
                    <a:pt x="456" y="280"/>
                    <a:pt x="466" y="275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C000">
                    <a:shade val="30000"/>
                    <a:satMod val="115000"/>
                  </a:srgbClr>
                </a:gs>
                <a:gs pos="50000">
                  <a:srgbClr val="FFC000">
                    <a:shade val="67500"/>
                    <a:satMod val="115000"/>
                  </a:srgbClr>
                </a:gs>
                <a:gs pos="100000">
                  <a:srgbClr val="FFC000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txBody>
            <a:bodyPr vert="horz" wrap="square" lIns="74295" tIns="37147" rIns="74295" bIns="37147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7429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Franklin Gothic Medium" panose="020B0603020102020204" pitchFamily="34" charset="0"/>
                <a:ea typeface="+mn-ea"/>
                <a:cs typeface="+mn-cs"/>
              </a:endParaRPr>
            </a:p>
          </p:txBody>
        </p:sp>
        <p:sp>
          <p:nvSpPr>
            <p:cNvPr id="84" name="object 5">
              <a:extLst>
                <a:ext uri="{FF2B5EF4-FFF2-40B4-BE49-F238E27FC236}">
                  <a16:creationId xmlns:a16="http://schemas.microsoft.com/office/drawing/2014/main" id="{FA84F340-C0BF-41AD-B33C-C193014A9499}"/>
                </a:ext>
              </a:extLst>
            </p:cNvPr>
            <p:cNvSpPr txBox="1">
              <a:spLocks/>
            </p:cNvSpPr>
            <p:nvPr/>
          </p:nvSpPr>
          <p:spPr>
            <a:xfrm>
              <a:off x="6245148" y="1694153"/>
              <a:ext cx="1095041" cy="107183"/>
            </a:xfrm>
            <a:prstGeom prst="rect">
              <a:avLst/>
            </a:prstGeom>
          </p:spPr>
          <p:txBody>
            <a:bodyPr vert="horz" wrap="square" lIns="0" tIns="14706" rIns="0" bIns="0" rtlCol="0" anchor="ctr">
              <a:spAutoFit/>
            </a:bodyPr>
            <a:lstStyle>
              <a:lvl1pPr algn="ctr" defTabSz="504154" rtl="0" eaLnBrk="1" latinLnBrk="0" hangingPunct="1">
                <a:spcBef>
                  <a:spcPct val="0"/>
                </a:spcBef>
                <a:buNone/>
                <a:defRPr sz="5955" kern="1200">
                  <a:solidFill>
                    <a:srgbClr val="018CCF"/>
                  </a:solidFill>
                  <a:latin typeface="Bebas Neue" panose="020B0606020202050201" pitchFamily="34" charset="0"/>
                  <a:ea typeface="+mj-ea"/>
                  <a:cs typeface="+mj-cs"/>
                </a:defRPr>
              </a:lvl1pPr>
            </a:lstStyle>
            <a:p>
              <a:pPr marL="11765" marR="0" lvl="0" indent="0" algn="ctr" defTabSz="504154" rtl="0" eaLnBrk="1" fontAlgn="auto" latinLnBrk="0" hangingPunct="1">
                <a:lnSpc>
                  <a:spcPct val="100000"/>
                </a:lnSpc>
                <a:spcBef>
                  <a:spcPts val="116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600" b="0" i="0" u="none" strike="noStrike" kern="1200" cap="none" spc="-4" normalizeH="0" baseline="0" noProof="0" dirty="0">
                  <a:ln>
                    <a:noFill/>
                  </a:ln>
                  <a:solidFill>
                    <a:srgbClr val="434343"/>
                  </a:solidFill>
                  <a:effectLst/>
                  <a:uLnTx/>
                  <a:uFillTx/>
                  <a:latin typeface="Franklin Gothic Medium" panose="020B0603020102020204" pitchFamily="34" charset="0"/>
                  <a:ea typeface="+mj-ea"/>
                  <a:cs typeface="+mj-cs"/>
                </a:rPr>
                <a:t>NOTA</a:t>
              </a:r>
              <a:r>
                <a:rPr kumimoji="0" lang="pt-BR" sz="600" b="0" i="0" u="none" strike="noStrike" kern="1200" cap="none" spc="-116" normalizeH="0" baseline="0" noProof="0" dirty="0">
                  <a:ln>
                    <a:noFill/>
                  </a:ln>
                  <a:solidFill>
                    <a:srgbClr val="434343"/>
                  </a:solidFill>
                  <a:effectLst/>
                  <a:uLnTx/>
                  <a:uFillTx/>
                  <a:latin typeface="Franklin Gothic Medium" panose="020B0603020102020204" pitchFamily="34" charset="0"/>
                  <a:ea typeface="+mj-ea"/>
                  <a:cs typeface="+mj-cs"/>
                </a:rPr>
                <a:t> </a:t>
              </a:r>
              <a:r>
                <a:rPr kumimoji="0" lang="pt-BR" sz="600" b="0" i="0" u="none" strike="noStrike" kern="1200" cap="none" spc="97" normalizeH="0" baseline="0" noProof="0" dirty="0">
                  <a:ln>
                    <a:noFill/>
                  </a:ln>
                  <a:solidFill>
                    <a:srgbClr val="434343"/>
                  </a:solidFill>
                  <a:effectLst/>
                  <a:uLnTx/>
                  <a:uFillTx/>
                  <a:latin typeface="Franklin Gothic Medium" panose="020B0603020102020204" pitchFamily="34" charset="0"/>
                  <a:ea typeface="+mj-ea"/>
                  <a:cs typeface="+mj-cs"/>
                </a:rPr>
                <a:t>MÁXIMA</a:t>
              </a:r>
              <a:endParaRPr kumimoji="0" lang="pt-BR" sz="6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Franklin Gothic Medium" panose="020B0603020102020204" pitchFamily="34" charset="0"/>
                <a:ea typeface="+mj-ea"/>
                <a:cs typeface="+mj-cs"/>
              </a:endParaRPr>
            </a:p>
          </p:txBody>
        </p:sp>
        <p:sp>
          <p:nvSpPr>
            <p:cNvPr id="85" name="object 6">
              <a:extLst>
                <a:ext uri="{FF2B5EF4-FFF2-40B4-BE49-F238E27FC236}">
                  <a16:creationId xmlns:a16="http://schemas.microsoft.com/office/drawing/2014/main" id="{0E451F3A-4751-445E-A7F4-E010505005B4}"/>
                </a:ext>
              </a:extLst>
            </p:cNvPr>
            <p:cNvSpPr txBox="1"/>
            <p:nvPr/>
          </p:nvSpPr>
          <p:spPr>
            <a:xfrm>
              <a:off x="6245147" y="2056327"/>
              <a:ext cx="1095042" cy="123760"/>
            </a:xfrm>
            <a:prstGeom prst="rect">
              <a:avLst/>
            </a:prstGeom>
          </p:spPr>
          <p:txBody>
            <a:bodyPr vert="horz" wrap="square" lIns="0" tIns="15883" rIns="0" bIns="0" rtlCol="0">
              <a:spAutoFit/>
            </a:bodyPr>
            <a:lstStyle/>
            <a:p>
              <a:pPr marL="11765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125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700" b="0" i="0" u="none" strike="noStrike" kern="1200" cap="none" spc="185" normalizeH="0" baseline="0" noProof="0" dirty="0">
                  <a:ln>
                    <a:noFill/>
                  </a:ln>
                  <a:solidFill>
                    <a:srgbClr val="434343"/>
                  </a:solidFill>
                  <a:effectLst/>
                  <a:uLnTx/>
                  <a:uFillTx/>
                  <a:latin typeface="Franklin Gothic Medium" panose="020B0603020102020204" pitchFamily="34" charset="0"/>
                  <a:ea typeface="+mn-ea"/>
                  <a:cs typeface="Gotham Black"/>
                </a:rPr>
                <a:t>DO</a:t>
              </a:r>
              <a:r>
                <a:rPr kumimoji="0" sz="700" b="0" i="0" u="none" strike="noStrike" kern="1200" cap="none" spc="-97" normalizeH="0" baseline="0" noProof="0" dirty="0">
                  <a:ln>
                    <a:noFill/>
                  </a:ln>
                  <a:solidFill>
                    <a:srgbClr val="434343"/>
                  </a:solidFill>
                  <a:effectLst/>
                  <a:uLnTx/>
                  <a:uFillTx/>
                  <a:latin typeface="Franklin Gothic Medium" panose="020B0603020102020204" pitchFamily="34" charset="0"/>
                  <a:ea typeface="+mn-ea"/>
                  <a:cs typeface="Gotham Black"/>
                </a:rPr>
                <a:t> </a:t>
              </a:r>
              <a:r>
                <a:rPr kumimoji="0" sz="700" b="0" i="0" u="none" strike="noStrike" kern="1200" cap="none" spc="93" normalizeH="0" baseline="0" noProof="0" dirty="0">
                  <a:ln>
                    <a:noFill/>
                  </a:ln>
                  <a:solidFill>
                    <a:srgbClr val="434343"/>
                  </a:solidFill>
                  <a:effectLst/>
                  <a:uLnTx/>
                  <a:uFillTx/>
                  <a:latin typeface="Franklin Gothic Medium" panose="020B0603020102020204" pitchFamily="34" charset="0"/>
                  <a:ea typeface="+mn-ea"/>
                  <a:cs typeface="Gotham Black"/>
                </a:rPr>
                <a:t>BRASIL</a:t>
              </a:r>
              <a:endParaRPr kumimoji="0" sz="7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Franklin Gothic Medium" panose="020B0603020102020204" pitchFamily="34" charset="0"/>
                <a:ea typeface="+mn-ea"/>
                <a:cs typeface="Gotham Black"/>
              </a:endParaRPr>
            </a:p>
          </p:txBody>
        </p:sp>
        <p:sp>
          <p:nvSpPr>
            <p:cNvPr id="86" name="object 31">
              <a:extLst>
                <a:ext uri="{FF2B5EF4-FFF2-40B4-BE49-F238E27FC236}">
                  <a16:creationId xmlns:a16="http://schemas.microsoft.com/office/drawing/2014/main" id="{200C6418-4C3A-4CDE-9E88-9328FA2F2C18}"/>
                </a:ext>
              </a:extLst>
            </p:cNvPr>
            <p:cNvSpPr txBox="1"/>
            <p:nvPr/>
          </p:nvSpPr>
          <p:spPr>
            <a:xfrm>
              <a:off x="5670402" y="1772795"/>
              <a:ext cx="2293921" cy="313853"/>
            </a:xfrm>
            <a:prstGeom prst="rect">
              <a:avLst/>
            </a:prstGeom>
          </p:spPr>
          <p:txBody>
            <a:bodyPr vert="horz" wrap="square" lIns="0" tIns="44118" rIns="0" bIns="0" rtlCol="0">
              <a:spAutoFit/>
            </a:bodyPr>
            <a:lstStyle/>
            <a:p>
              <a:pPr marL="0" marR="17059" lvl="0" indent="0" algn="ctr" defTabSz="914400" rtl="0" eaLnBrk="1" fontAlgn="auto" latinLnBrk="0" hangingPunct="1">
                <a:lnSpc>
                  <a:spcPct val="100000"/>
                </a:lnSpc>
                <a:spcBef>
                  <a:spcPts val="347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800" b="1" i="0" u="none" strike="noStrike" kern="1200" cap="none" spc="60" normalizeH="0" baseline="0" noProof="0" dirty="0">
                  <a:ln>
                    <a:noFill/>
                  </a:ln>
                  <a:solidFill>
                    <a:srgbClr val="434343"/>
                  </a:solidFill>
                  <a:effectLst/>
                  <a:uLnTx/>
                  <a:uFillTx/>
                  <a:latin typeface="Franklin Gothic Medium" panose="020B0603020102020204" pitchFamily="34" charset="0"/>
                  <a:ea typeface="+mn-ea"/>
                  <a:cs typeface="Gotham Black"/>
                </a:rPr>
                <a:t>ENADE</a:t>
              </a:r>
              <a:r>
                <a:rPr kumimoji="0" lang="pt-BR" sz="800" b="1" i="0" u="none" strike="noStrike" kern="1200" cap="none" spc="60" normalizeH="0" baseline="0" noProof="0" dirty="0">
                  <a:ln>
                    <a:noFill/>
                  </a:ln>
                  <a:solidFill>
                    <a:srgbClr val="434343"/>
                  </a:solidFill>
                  <a:effectLst/>
                  <a:uLnTx/>
                  <a:uFillTx/>
                  <a:latin typeface="Franklin Gothic Medium" panose="020B0603020102020204" pitchFamily="34" charset="0"/>
                  <a:ea typeface="+mn-ea"/>
                  <a:cs typeface="Gotham Black"/>
                </a:rPr>
                <a:t> </a:t>
              </a:r>
              <a:r>
                <a:rPr kumimoji="0" sz="800" b="1" i="0" u="none" strike="noStrike" kern="1200" cap="none" spc="-195" normalizeH="0" baseline="0" noProof="0" dirty="0">
                  <a:ln>
                    <a:noFill/>
                  </a:ln>
                  <a:solidFill>
                    <a:srgbClr val="434343"/>
                  </a:solidFill>
                  <a:effectLst/>
                  <a:uLnTx/>
                  <a:uFillTx/>
                  <a:latin typeface="Franklin Gothic Medium" panose="020B0603020102020204" pitchFamily="34" charset="0"/>
                  <a:ea typeface="+mn-ea"/>
                  <a:cs typeface="Gotham Black"/>
                </a:rPr>
                <a:t> </a:t>
              </a:r>
              <a:r>
                <a:rPr kumimoji="0" lang="pt-BR" sz="800" b="1" i="0" u="none" strike="noStrike" kern="1200" cap="none" spc="-195" normalizeH="0" baseline="0" noProof="0" dirty="0">
                  <a:ln>
                    <a:noFill/>
                  </a:ln>
                  <a:solidFill>
                    <a:srgbClr val="434343"/>
                  </a:solidFill>
                  <a:effectLst/>
                  <a:uLnTx/>
                  <a:uFillTx/>
                  <a:latin typeface="Franklin Gothic Medium" panose="020B0603020102020204" pitchFamily="34" charset="0"/>
                  <a:ea typeface="+mn-ea"/>
                  <a:cs typeface="Gotham Black"/>
                </a:rPr>
                <a:t>          </a:t>
              </a:r>
              <a:r>
                <a:rPr kumimoji="0" sz="800" b="1" i="0" u="none" strike="noStrike" kern="1200" cap="none" spc="23" normalizeH="0" baseline="0" noProof="0" dirty="0">
                  <a:ln>
                    <a:noFill/>
                  </a:ln>
                  <a:solidFill>
                    <a:srgbClr val="434343"/>
                  </a:solidFill>
                  <a:effectLst/>
                  <a:uLnTx/>
                  <a:uFillTx/>
                  <a:latin typeface="Franklin Gothic Medium" panose="020B0603020102020204" pitchFamily="34" charset="0"/>
                  <a:ea typeface="+mn-ea"/>
                  <a:cs typeface="Gotham Black"/>
                </a:rPr>
                <a:t>201</a:t>
              </a:r>
              <a:r>
                <a:rPr kumimoji="0" lang="pt-BR" sz="800" b="1" i="0" u="none" strike="noStrike" kern="1200" cap="none" spc="23" normalizeH="0" baseline="0" noProof="0" dirty="0">
                  <a:ln>
                    <a:noFill/>
                  </a:ln>
                  <a:solidFill>
                    <a:srgbClr val="434343"/>
                  </a:solidFill>
                  <a:effectLst/>
                  <a:uLnTx/>
                  <a:uFillTx/>
                  <a:latin typeface="Franklin Gothic Medium" panose="020B0603020102020204" pitchFamily="34" charset="0"/>
                  <a:ea typeface="+mn-ea"/>
                  <a:cs typeface="Gotham Black"/>
                </a:rPr>
                <a:t>9</a:t>
              </a:r>
              <a:endParaRPr kumimoji="0" lang="pt-BR" sz="600" b="1" i="0" u="none" strike="noStrike" kern="1200" cap="none" spc="23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Franklin Gothic Medium" panose="020B0603020102020204" pitchFamily="34" charset="0"/>
                <a:ea typeface="+mn-ea"/>
                <a:cs typeface="Gotham Black"/>
              </a:endParaRPr>
            </a:p>
            <a:p>
              <a:pPr marL="0" marR="17059" lvl="0" indent="0" algn="ctr" defTabSz="914400" rtl="0" eaLnBrk="1" fontAlgn="auto" latinLnBrk="0" hangingPunct="1">
                <a:lnSpc>
                  <a:spcPct val="100000"/>
                </a:lnSpc>
                <a:spcBef>
                  <a:spcPts val="347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700" b="0" i="0" u="none" strike="noStrike" kern="1200" cap="none" spc="23" normalizeH="0" baseline="0" noProof="0" dirty="0">
                  <a:ln>
                    <a:noFill/>
                  </a:ln>
                  <a:solidFill>
                    <a:srgbClr val="434343"/>
                  </a:solidFill>
                  <a:effectLst/>
                  <a:uLnTx/>
                  <a:uFillTx/>
                  <a:latin typeface="Franklin Gothic Medium" panose="020B0603020102020204" pitchFamily="34" charset="0"/>
                  <a:ea typeface="+mn-ea"/>
                  <a:cs typeface="Gotham Black"/>
                </a:rPr>
                <a:t>MELHOR ESCOLA</a:t>
              </a:r>
              <a:endParaRPr kumimoji="0" sz="9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Franklin Gothic Medium" panose="020B0603020102020204" pitchFamily="34" charset="0"/>
                <a:ea typeface="+mn-ea"/>
                <a:cs typeface="Gotham Black"/>
              </a:endParaRPr>
            </a:p>
          </p:txBody>
        </p:sp>
        <p:sp>
          <p:nvSpPr>
            <p:cNvPr id="87" name="object 33">
              <a:extLst>
                <a:ext uri="{FF2B5EF4-FFF2-40B4-BE49-F238E27FC236}">
                  <a16:creationId xmlns:a16="http://schemas.microsoft.com/office/drawing/2014/main" id="{BA1D0995-E7EC-415A-B6AF-F24D79A50152}"/>
                </a:ext>
              </a:extLst>
            </p:cNvPr>
            <p:cNvSpPr/>
            <p:nvPr/>
          </p:nvSpPr>
          <p:spPr>
            <a:xfrm>
              <a:off x="6471525" y="1934576"/>
              <a:ext cx="623288" cy="45719"/>
            </a:xfrm>
            <a:custGeom>
              <a:avLst/>
              <a:gdLst/>
              <a:ahLst/>
              <a:cxnLst/>
              <a:rect l="l" t="t" r="r" b="b"/>
              <a:pathLst>
                <a:path w="596265">
                  <a:moveTo>
                    <a:pt x="0" y="0"/>
                  </a:moveTo>
                  <a:lnTo>
                    <a:pt x="595757" y="0"/>
                  </a:lnTo>
                </a:path>
              </a:pathLst>
            </a:custGeom>
            <a:ln w="15074">
              <a:solidFill>
                <a:srgbClr val="FBBA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5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Franklin Gothic Medium" panose="020B0603020102020204" pitchFamily="34" charset="0"/>
                <a:ea typeface="+mn-ea"/>
                <a:cs typeface="+mn-cs"/>
              </a:endParaRPr>
            </a:p>
          </p:txBody>
        </p:sp>
        <p:sp>
          <p:nvSpPr>
            <p:cNvPr id="58" name="CaixaDeTexto 57">
              <a:extLst>
                <a:ext uri="{FF2B5EF4-FFF2-40B4-BE49-F238E27FC236}">
                  <a16:creationId xmlns:a16="http://schemas.microsoft.com/office/drawing/2014/main" id="{9CC8B796-46D4-41B9-AD60-9AD0C85F4527}"/>
                </a:ext>
              </a:extLst>
            </p:cNvPr>
            <p:cNvSpPr txBox="1"/>
            <p:nvPr/>
          </p:nvSpPr>
          <p:spPr>
            <a:xfrm>
              <a:off x="9813829" y="2465362"/>
              <a:ext cx="954075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pt-BR"/>
              </a:defPPr>
              <a:lvl1pPr algn="ctr" defTabSz="457200">
                <a:defRPr sz="700" spc="150">
                  <a:solidFill>
                    <a:prstClr val="white"/>
                  </a:solidFill>
                  <a:latin typeface="Open Sans" panose="020B0604020202020204"/>
                </a:defRPr>
              </a:lvl1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700" b="0" i="0" u="none" strike="noStrike" kern="1200" cap="none" spc="150" normalizeH="0" baseline="0" noProof="0" dirty="0">
                  <a:ln>
                    <a:noFill/>
                  </a:ln>
                  <a:solidFill>
                    <a:srgbClr val="434343"/>
                  </a:solidFill>
                  <a:effectLst/>
                  <a:uLnTx/>
                  <a:uFillTx/>
                  <a:latin typeface="Open Sans" panose="020B0604020202020204"/>
                  <a:ea typeface="+mn-ea"/>
                  <a:cs typeface="+mn-cs"/>
                </a:rPr>
                <a:t>Signatária do Pacto Global da ONU</a:t>
              </a:r>
            </a:p>
          </p:txBody>
        </p:sp>
        <p:sp>
          <p:nvSpPr>
            <p:cNvPr id="59" name="CaixaDeTexto 58">
              <a:extLst>
                <a:ext uri="{FF2B5EF4-FFF2-40B4-BE49-F238E27FC236}">
                  <a16:creationId xmlns:a16="http://schemas.microsoft.com/office/drawing/2014/main" id="{F0EF8A4A-0831-4D4E-B1A8-5B2FD88158C2}"/>
                </a:ext>
              </a:extLst>
            </p:cNvPr>
            <p:cNvSpPr txBox="1"/>
            <p:nvPr/>
          </p:nvSpPr>
          <p:spPr>
            <a:xfrm>
              <a:off x="10871164" y="2465362"/>
              <a:ext cx="1109672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pt-BR"/>
              </a:defPPr>
              <a:lvl1pPr algn="ctr" defTabSz="457200">
                <a:defRPr sz="700" spc="150">
                  <a:solidFill>
                    <a:prstClr val="white"/>
                  </a:solidFill>
                  <a:latin typeface="Open Sans" panose="020B0604020202020204"/>
                </a:defRPr>
              </a:lvl1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700" b="0" i="0" u="none" strike="noStrike" kern="1200" cap="none" spc="150" normalizeH="0" baseline="0" noProof="0" dirty="0">
                  <a:ln>
                    <a:noFill/>
                  </a:ln>
                  <a:solidFill>
                    <a:srgbClr val="434343"/>
                  </a:solidFill>
                  <a:effectLst/>
                  <a:uLnTx/>
                  <a:uFillTx/>
                  <a:latin typeface="Open Sans" panose="020B0604020202020204"/>
                  <a:ea typeface="+mn-ea"/>
                  <a:cs typeface="+mn-cs"/>
                </a:rPr>
                <a:t>Membro fundador da ANAMBA - Associação Nacional MBAs</a:t>
              </a:r>
            </a:p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700" b="0" i="0" u="none" strike="noStrike" kern="1200" cap="none" spc="15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 panose="020B0604020202020204"/>
                <a:ea typeface="+mn-ea"/>
                <a:cs typeface="+mn-cs"/>
              </a:endParaRPr>
            </a:p>
          </p:txBody>
        </p:sp>
        <p:sp>
          <p:nvSpPr>
            <p:cNvPr id="60" name="Elipse 59">
              <a:extLst>
                <a:ext uri="{FF2B5EF4-FFF2-40B4-BE49-F238E27FC236}">
                  <a16:creationId xmlns:a16="http://schemas.microsoft.com/office/drawing/2014/main" id="{60911574-FBC8-4995-A973-55B60D32D179}"/>
                </a:ext>
              </a:extLst>
            </p:cNvPr>
            <p:cNvSpPr/>
            <p:nvPr/>
          </p:nvSpPr>
          <p:spPr>
            <a:xfrm>
              <a:off x="9802930" y="1467893"/>
              <a:ext cx="980930" cy="960460"/>
            </a:xfrm>
            <a:prstGeom prst="ellipse">
              <a:avLst/>
            </a:prstGeom>
            <a:solidFill>
              <a:sysClr val="window" lastClr="FFFFFF"/>
            </a:solidFill>
            <a:ln w="158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endParaRPr>
            </a:p>
          </p:txBody>
        </p:sp>
        <p:sp>
          <p:nvSpPr>
            <p:cNvPr id="61" name="Elipse 60">
              <a:extLst>
                <a:ext uri="{FF2B5EF4-FFF2-40B4-BE49-F238E27FC236}">
                  <a16:creationId xmlns:a16="http://schemas.microsoft.com/office/drawing/2014/main" id="{B1B581A9-A1CC-4895-AF26-D3CF67D9CB78}"/>
                </a:ext>
              </a:extLst>
            </p:cNvPr>
            <p:cNvSpPr/>
            <p:nvPr/>
          </p:nvSpPr>
          <p:spPr>
            <a:xfrm>
              <a:off x="10912418" y="1467893"/>
              <a:ext cx="980930" cy="960460"/>
            </a:xfrm>
            <a:prstGeom prst="ellipse">
              <a:avLst/>
            </a:prstGeom>
            <a:solidFill>
              <a:sysClr val="window" lastClr="FFFFFF"/>
            </a:solidFill>
            <a:ln w="158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endParaRPr>
            </a:p>
          </p:txBody>
        </p:sp>
        <p:pic>
          <p:nvPicPr>
            <p:cNvPr id="62" name="Picture 4" descr="Anamba – Associação Nacional de MBA: Home">
              <a:extLst>
                <a:ext uri="{FF2B5EF4-FFF2-40B4-BE49-F238E27FC236}">
                  <a16:creationId xmlns:a16="http://schemas.microsoft.com/office/drawing/2014/main" id="{0A54255D-5E3F-4114-8487-803102A7C4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13424" y="1671914"/>
              <a:ext cx="801092" cy="5487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3" name="Picture 2" descr="Homepage | UN Global Compact">
              <a:extLst>
                <a:ext uri="{FF2B5EF4-FFF2-40B4-BE49-F238E27FC236}">
                  <a16:creationId xmlns:a16="http://schemas.microsoft.com/office/drawing/2014/main" id="{2D0E2812-8EC2-401A-A1EA-415B5B8A2C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38579" y="1554860"/>
              <a:ext cx="1303921" cy="7823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6" name="Elipse 75">
              <a:extLst>
                <a:ext uri="{FF2B5EF4-FFF2-40B4-BE49-F238E27FC236}">
                  <a16:creationId xmlns:a16="http://schemas.microsoft.com/office/drawing/2014/main" id="{9ECEF471-CE17-40BD-AE6C-99D8B5FD37B0}"/>
                </a:ext>
              </a:extLst>
            </p:cNvPr>
            <p:cNvSpPr/>
            <p:nvPr/>
          </p:nvSpPr>
          <p:spPr>
            <a:xfrm>
              <a:off x="7487999" y="3567007"/>
              <a:ext cx="980930" cy="960460"/>
            </a:xfrm>
            <a:prstGeom prst="ellipse">
              <a:avLst/>
            </a:prstGeom>
            <a:solidFill>
              <a:sysClr val="window" lastClr="FFFFFF"/>
            </a:solidFill>
            <a:ln w="158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endParaRPr>
            </a:p>
          </p:txBody>
        </p:sp>
        <p:sp>
          <p:nvSpPr>
            <p:cNvPr id="77" name="CaixaDeTexto 76">
              <a:extLst>
                <a:ext uri="{FF2B5EF4-FFF2-40B4-BE49-F238E27FC236}">
                  <a16:creationId xmlns:a16="http://schemas.microsoft.com/office/drawing/2014/main" id="{112A0DDD-CE2C-49B7-B8EE-7BEC4861FB47}"/>
                </a:ext>
              </a:extLst>
            </p:cNvPr>
            <p:cNvSpPr txBox="1"/>
            <p:nvPr/>
          </p:nvSpPr>
          <p:spPr>
            <a:xfrm>
              <a:off x="9781582" y="4564476"/>
              <a:ext cx="1109672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pt-BR"/>
              </a:defPPr>
              <a:lvl1pPr defTabSz="457200">
                <a:defRPr sz="700" spc="150">
                  <a:solidFill>
                    <a:prstClr val="white"/>
                  </a:solidFill>
                  <a:latin typeface="Open Sans" panose="020B0604020202020204"/>
                </a:defRPr>
              </a:lvl1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0" i="0" u="none" strike="noStrike" kern="1200" cap="none" spc="150" normalizeH="0" baseline="0" noProof="0" dirty="0" err="1">
                  <a:ln>
                    <a:noFill/>
                  </a:ln>
                  <a:solidFill>
                    <a:srgbClr val="434343"/>
                  </a:solidFill>
                  <a:effectLst/>
                  <a:uLnTx/>
                  <a:uFillTx/>
                  <a:latin typeface="Open Sans" panose="020B0604020202020204"/>
                  <a:ea typeface="+mn-ea"/>
                  <a:cs typeface="+mn-cs"/>
                </a:rPr>
                <a:t>Filiada</a:t>
              </a:r>
              <a:r>
                <a:rPr kumimoji="0" lang="en-US" sz="700" b="0" i="0" u="none" strike="noStrike" kern="1200" cap="none" spc="150" normalizeH="0" baseline="0" noProof="0" dirty="0">
                  <a:ln>
                    <a:noFill/>
                  </a:ln>
                  <a:solidFill>
                    <a:srgbClr val="434343"/>
                  </a:solidFill>
                  <a:effectLst/>
                  <a:uLnTx/>
                  <a:uFillTx/>
                  <a:latin typeface="Open Sans" panose="020B0604020202020204"/>
                  <a:ea typeface="+mn-ea"/>
                  <a:cs typeface="+mn-cs"/>
                </a:rPr>
                <a:t> a EFMD </a:t>
              </a:r>
              <a:r>
                <a:rPr kumimoji="0" lang="en-US" sz="700" b="0" i="1" u="none" strike="noStrike" kern="1200" cap="none" spc="150" normalizeH="0" baseline="0" noProof="0" dirty="0">
                  <a:ln>
                    <a:noFill/>
                  </a:ln>
                  <a:solidFill>
                    <a:srgbClr val="434343"/>
                  </a:solidFill>
                  <a:effectLst/>
                  <a:uLnTx/>
                  <a:uFillTx/>
                  <a:latin typeface="Open Sans" panose="020B0604020202020204"/>
                  <a:ea typeface="+mn-ea"/>
                  <a:cs typeface="+mn-cs"/>
                </a:rPr>
                <a:t>- European Foundation for Management Development</a:t>
              </a:r>
              <a:endParaRPr kumimoji="0" lang="pt-BR" sz="700" b="0" i="1" u="none" strike="noStrike" kern="1200" cap="none" spc="15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 panose="020B0604020202020204"/>
                <a:ea typeface="+mn-ea"/>
                <a:cs typeface="+mn-cs"/>
              </a:endParaRPr>
            </a:p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700" b="0" i="1" u="none" strike="noStrike" kern="1200" cap="none" spc="15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 panose="020B0604020202020204"/>
                <a:ea typeface="+mn-ea"/>
                <a:cs typeface="+mn-cs"/>
              </a:endParaRPr>
            </a:p>
          </p:txBody>
        </p:sp>
        <p:sp>
          <p:nvSpPr>
            <p:cNvPr id="78" name="CaixaDeTexto 77">
              <a:extLst>
                <a:ext uri="{FF2B5EF4-FFF2-40B4-BE49-F238E27FC236}">
                  <a16:creationId xmlns:a16="http://schemas.microsoft.com/office/drawing/2014/main" id="{2C3060E4-903D-4E83-8692-A35A1EDD3CDB}"/>
                </a:ext>
              </a:extLst>
            </p:cNvPr>
            <p:cNvSpPr txBox="1"/>
            <p:nvPr/>
          </p:nvSpPr>
          <p:spPr>
            <a:xfrm>
              <a:off x="6315664" y="4564476"/>
              <a:ext cx="980930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pt-BR"/>
              </a:defPPr>
              <a:lvl1pPr algn="ctr" defTabSz="457200">
                <a:defRPr sz="700" spc="150">
                  <a:solidFill>
                    <a:prstClr val="white"/>
                  </a:solidFill>
                  <a:latin typeface="Open Sans" panose="020B0604020202020204"/>
                </a:defRPr>
              </a:lvl1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700" b="0" i="0" u="none" strike="noStrike" kern="1200" cap="none" spc="150" normalizeH="0" baseline="0" noProof="0" dirty="0">
                  <a:ln>
                    <a:noFill/>
                  </a:ln>
                  <a:solidFill>
                    <a:srgbClr val="434343"/>
                  </a:solidFill>
                  <a:effectLst/>
                  <a:uLnTx/>
                  <a:uFillTx/>
                  <a:latin typeface="Open Sans" panose="020B0604020202020204"/>
                  <a:ea typeface="+mn-ea"/>
                  <a:cs typeface="+mn-cs"/>
                </a:rPr>
                <a:t>Credenciada pela AMBA - </a:t>
              </a:r>
              <a:r>
                <a:rPr kumimoji="0" lang="pt-BR" sz="700" b="0" i="1" u="none" strike="noStrike" kern="1200" cap="none" spc="150" normalizeH="0" baseline="0" noProof="0" dirty="0" err="1">
                  <a:ln>
                    <a:noFill/>
                  </a:ln>
                  <a:solidFill>
                    <a:srgbClr val="434343"/>
                  </a:solidFill>
                  <a:effectLst/>
                  <a:uLnTx/>
                  <a:uFillTx/>
                  <a:latin typeface="Open Sans" panose="020B0604020202020204"/>
                  <a:ea typeface="+mn-ea"/>
                  <a:cs typeface="+mn-cs"/>
                </a:rPr>
                <a:t>Association</a:t>
              </a:r>
              <a:r>
                <a:rPr kumimoji="0" lang="pt-BR" sz="700" b="0" i="1" u="none" strike="noStrike" kern="1200" cap="none" spc="150" normalizeH="0" baseline="0" noProof="0" dirty="0">
                  <a:ln>
                    <a:noFill/>
                  </a:ln>
                  <a:solidFill>
                    <a:srgbClr val="434343"/>
                  </a:solidFill>
                  <a:effectLst/>
                  <a:uLnTx/>
                  <a:uFillTx/>
                  <a:latin typeface="Open Sans" panose="020B0604020202020204"/>
                  <a:ea typeface="+mn-ea"/>
                  <a:cs typeface="+mn-cs"/>
                </a:rPr>
                <a:t> </a:t>
              </a:r>
              <a:r>
                <a:rPr kumimoji="0" lang="pt-BR" sz="700" b="0" i="1" u="none" strike="noStrike" kern="1200" cap="none" spc="150" normalizeH="0" baseline="0" noProof="0" dirty="0" err="1">
                  <a:ln>
                    <a:noFill/>
                  </a:ln>
                  <a:solidFill>
                    <a:srgbClr val="434343"/>
                  </a:solidFill>
                  <a:effectLst/>
                  <a:uLnTx/>
                  <a:uFillTx/>
                  <a:latin typeface="Open Sans" panose="020B0604020202020204"/>
                  <a:ea typeface="+mn-ea"/>
                  <a:cs typeface="+mn-cs"/>
                </a:rPr>
                <a:t>of</a:t>
              </a:r>
              <a:r>
                <a:rPr kumimoji="0" lang="pt-BR" sz="700" b="0" i="1" u="none" strike="noStrike" kern="1200" cap="none" spc="150" normalizeH="0" baseline="0" noProof="0" dirty="0">
                  <a:ln>
                    <a:noFill/>
                  </a:ln>
                  <a:solidFill>
                    <a:srgbClr val="434343"/>
                  </a:solidFill>
                  <a:effectLst/>
                  <a:uLnTx/>
                  <a:uFillTx/>
                  <a:latin typeface="Open Sans" panose="020B0604020202020204"/>
                  <a:ea typeface="+mn-ea"/>
                  <a:cs typeface="+mn-cs"/>
                </a:rPr>
                <a:t> MBAs</a:t>
              </a:r>
            </a:p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700" b="0" i="0" u="none" strike="noStrike" kern="1200" cap="none" spc="15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 panose="020B0604020202020204"/>
                <a:ea typeface="+mn-ea"/>
                <a:cs typeface="+mn-cs"/>
              </a:endParaRPr>
            </a:p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700" b="0" i="0" u="none" strike="noStrike" kern="1200" cap="none" spc="15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 panose="020B0604020202020204"/>
                <a:ea typeface="+mn-ea"/>
                <a:cs typeface="+mn-cs"/>
              </a:endParaRPr>
            </a:p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700" b="0" i="0" u="none" strike="noStrike" kern="1200" cap="none" spc="150" normalizeH="0" baseline="0" noProof="0" dirty="0">
                  <a:ln>
                    <a:noFill/>
                  </a:ln>
                  <a:solidFill>
                    <a:srgbClr val="434343"/>
                  </a:solidFill>
                  <a:effectLst/>
                  <a:uLnTx/>
                  <a:uFillTx/>
                  <a:latin typeface="Open Sans" panose="020B0604020202020204"/>
                  <a:ea typeface="+mn-ea"/>
                  <a:cs typeface="+mn-cs"/>
                </a:rPr>
                <a:t> </a:t>
              </a:r>
            </a:p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700" b="0" i="0" u="none" strike="noStrike" kern="1200" cap="none" spc="15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 panose="020B0604020202020204"/>
                <a:ea typeface="+mn-ea"/>
                <a:cs typeface="+mn-cs"/>
              </a:endParaRPr>
            </a:p>
          </p:txBody>
        </p:sp>
        <p:sp>
          <p:nvSpPr>
            <p:cNvPr id="79" name="CaixaDeTexto 78">
              <a:extLst>
                <a:ext uri="{FF2B5EF4-FFF2-40B4-BE49-F238E27FC236}">
                  <a16:creationId xmlns:a16="http://schemas.microsoft.com/office/drawing/2014/main" id="{84FDE14E-FC08-4D81-AA01-D55ED78D541E}"/>
                </a:ext>
              </a:extLst>
            </p:cNvPr>
            <p:cNvSpPr txBox="1"/>
            <p:nvPr/>
          </p:nvSpPr>
          <p:spPr>
            <a:xfrm>
              <a:off x="8617526" y="4564476"/>
              <a:ext cx="1172489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pt-BR"/>
              </a:defPPr>
              <a:lvl1pPr algn="ctr" defTabSz="457200">
                <a:defRPr sz="700" spc="150">
                  <a:solidFill>
                    <a:prstClr val="white"/>
                  </a:solidFill>
                  <a:latin typeface="Open Sans" panose="020B0604020202020204"/>
                </a:defRPr>
              </a:lvl1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700" b="0" i="0" u="none" strike="noStrike" kern="1200" cap="none" spc="150" normalizeH="0" baseline="0" noProof="0" dirty="0">
                  <a:ln>
                    <a:noFill/>
                  </a:ln>
                  <a:solidFill>
                    <a:srgbClr val="434343"/>
                  </a:solidFill>
                  <a:effectLst/>
                  <a:uLnTx/>
                  <a:uFillTx/>
                  <a:latin typeface="Open Sans" panose="020B0604020202020204"/>
                  <a:ea typeface="+mn-ea"/>
                  <a:cs typeface="+mn-cs"/>
                </a:rPr>
                <a:t>Filiada a AACSB - </a:t>
              </a:r>
              <a:r>
                <a:rPr kumimoji="0" lang="en-US" sz="700" b="0" i="1" u="none" strike="noStrike" kern="1200" cap="none" spc="150" normalizeH="0" baseline="0" noProof="0" dirty="0">
                  <a:ln>
                    <a:noFill/>
                  </a:ln>
                  <a:solidFill>
                    <a:srgbClr val="434343"/>
                  </a:solidFill>
                  <a:effectLst/>
                  <a:uLnTx/>
                  <a:uFillTx/>
                  <a:latin typeface="Open Sans" panose="020B0604020202020204"/>
                  <a:ea typeface="+mn-ea"/>
                  <a:cs typeface="+mn-cs"/>
                </a:rPr>
                <a:t>Association to Advance Collegiate Schools of Business</a:t>
              </a:r>
            </a:p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700" b="0" i="0" u="none" strike="noStrike" kern="1200" cap="none" spc="15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 panose="020B0604020202020204"/>
                <a:ea typeface="+mn-ea"/>
                <a:cs typeface="+mn-cs"/>
              </a:endParaRPr>
            </a:p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700" b="0" i="0" u="none" strike="noStrike" kern="1200" cap="none" spc="15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 panose="020B0604020202020204"/>
                <a:ea typeface="+mn-ea"/>
                <a:cs typeface="+mn-cs"/>
              </a:endParaRPr>
            </a:p>
          </p:txBody>
        </p:sp>
        <p:sp>
          <p:nvSpPr>
            <p:cNvPr id="80" name="CaixaDeTexto 79">
              <a:extLst>
                <a:ext uri="{FF2B5EF4-FFF2-40B4-BE49-F238E27FC236}">
                  <a16:creationId xmlns:a16="http://schemas.microsoft.com/office/drawing/2014/main" id="{0DC4F807-01B1-40D0-A2EC-DB86AB723E59}"/>
                </a:ext>
              </a:extLst>
            </p:cNvPr>
            <p:cNvSpPr txBox="1"/>
            <p:nvPr/>
          </p:nvSpPr>
          <p:spPr>
            <a:xfrm>
              <a:off x="7423986" y="4564476"/>
              <a:ext cx="1167689" cy="630942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pt-BR"/>
              </a:defPPr>
              <a:lvl1pPr algn="ctr" defTabSz="457200">
                <a:defRPr sz="700" spc="150">
                  <a:solidFill>
                    <a:prstClr val="white"/>
                  </a:solidFill>
                  <a:latin typeface="Open Sans" panose="020B0604020202020204"/>
                </a:defRPr>
              </a:lvl1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0" i="0" u="none" strike="noStrike" kern="1200" cap="none" spc="150" normalizeH="0" baseline="0" noProof="0" dirty="0" err="1">
                  <a:ln>
                    <a:noFill/>
                  </a:ln>
                  <a:solidFill>
                    <a:srgbClr val="434343"/>
                  </a:solidFill>
                  <a:effectLst/>
                  <a:uLnTx/>
                  <a:uFillTx/>
                  <a:latin typeface="Open Sans" panose="020B0604020202020204"/>
                  <a:ea typeface="+mn-ea"/>
                  <a:cs typeface="+mn-cs"/>
                </a:rPr>
                <a:t>Credenciada</a:t>
              </a:r>
              <a:r>
                <a:rPr kumimoji="0" lang="en-US" sz="700" b="0" i="0" u="none" strike="noStrike" kern="1200" cap="none" spc="150" normalizeH="0" baseline="0" noProof="0" dirty="0">
                  <a:ln>
                    <a:noFill/>
                  </a:ln>
                  <a:solidFill>
                    <a:srgbClr val="434343"/>
                  </a:solidFill>
                  <a:effectLst/>
                  <a:uLnTx/>
                  <a:uFillTx/>
                  <a:latin typeface="Open Sans" panose="020B0604020202020204"/>
                  <a:ea typeface="+mn-ea"/>
                  <a:cs typeface="+mn-cs"/>
                </a:rPr>
                <a:t> </a:t>
              </a:r>
              <a:r>
                <a:rPr kumimoji="0" lang="en-US" sz="700" b="0" i="0" u="none" strike="noStrike" kern="1200" cap="none" spc="150" normalizeH="0" baseline="0" noProof="0" dirty="0" err="1">
                  <a:ln>
                    <a:noFill/>
                  </a:ln>
                  <a:solidFill>
                    <a:srgbClr val="434343"/>
                  </a:solidFill>
                  <a:effectLst/>
                  <a:uLnTx/>
                  <a:uFillTx/>
                  <a:latin typeface="Open Sans" panose="020B0604020202020204"/>
                  <a:ea typeface="+mn-ea"/>
                  <a:cs typeface="+mn-cs"/>
                </a:rPr>
                <a:t>ao</a:t>
              </a:r>
              <a:r>
                <a:rPr kumimoji="0" lang="en-US" sz="700" b="0" i="0" u="none" strike="noStrike" kern="1200" cap="none" spc="150" normalizeH="0" baseline="0" noProof="0" dirty="0">
                  <a:ln>
                    <a:noFill/>
                  </a:ln>
                  <a:solidFill>
                    <a:srgbClr val="434343"/>
                  </a:solidFill>
                  <a:effectLst/>
                  <a:uLnTx/>
                  <a:uFillTx/>
                  <a:latin typeface="Open Sans" panose="020B0604020202020204"/>
                  <a:ea typeface="+mn-ea"/>
                  <a:cs typeface="+mn-cs"/>
                </a:rPr>
                <a:t> </a:t>
              </a:r>
              <a:r>
                <a:rPr kumimoji="0" lang="en-US" sz="700" b="0" i="1" u="none" strike="noStrike" kern="1200" cap="none" spc="150" normalizeH="0" baseline="0" noProof="0" dirty="0">
                  <a:ln>
                    <a:noFill/>
                  </a:ln>
                  <a:solidFill>
                    <a:srgbClr val="434343"/>
                  </a:solidFill>
                  <a:effectLst/>
                  <a:uLnTx/>
                  <a:uFillTx/>
                  <a:latin typeface="Open Sans" panose="020B0604020202020204"/>
                  <a:ea typeface="+mn-ea"/>
                  <a:cs typeface="+mn-cs"/>
                </a:rPr>
                <a:t>Executive MBA Council</a:t>
              </a:r>
              <a:endParaRPr kumimoji="0" lang="pt-BR" sz="700" b="0" i="1" u="none" strike="noStrike" kern="1200" cap="none" spc="15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 panose="020B0604020202020204"/>
                <a:ea typeface="+mn-ea"/>
                <a:cs typeface="+mn-cs"/>
              </a:endParaRPr>
            </a:p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700" b="0" i="0" u="none" strike="noStrike" kern="1200" cap="none" spc="150" normalizeH="0" baseline="0" noProof="0" dirty="0">
                  <a:ln>
                    <a:noFill/>
                  </a:ln>
                  <a:solidFill>
                    <a:srgbClr val="434343"/>
                  </a:solidFill>
                  <a:effectLst/>
                  <a:uLnTx/>
                  <a:uFillTx/>
                  <a:latin typeface="Open Sans" panose="020B0604020202020204"/>
                  <a:ea typeface="+mn-ea"/>
                  <a:cs typeface="+mn-cs"/>
                </a:rPr>
                <a:t> </a:t>
              </a:r>
            </a:p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700" b="0" i="0" u="none" strike="noStrike" kern="1200" cap="none" spc="15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 panose="020B0604020202020204"/>
                <a:ea typeface="+mn-ea"/>
                <a:cs typeface="+mn-cs"/>
              </a:endParaRPr>
            </a:p>
          </p:txBody>
        </p:sp>
        <p:sp>
          <p:nvSpPr>
            <p:cNvPr id="88" name="Elipse 87">
              <a:extLst>
                <a:ext uri="{FF2B5EF4-FFF2-40B4-BE49-F238E27FC236}">
                  <a16:creationId xmlns:a16="http://schemas.microsoft.com/office/drawing/2014/main" id="{1F695E50-1125-4C05-8659-D6E198C491A2}"/>
                </a:ext>
              </a:extLst>
            </p:cNvPr>
            <p:cNvSpPr/>
            <p:nvPr/>
          </p:nvSpPr>
          <p:spPr>
            <a:xfrm>
              <a:off x="6325635" y="3567007"/>
              <a:ext cx="980930" cy="960460"/>
            </a:xfrm>
            <a:prstGeom prst="ellipse">
              <a:avLst/>
            </a:prstGeom>
            <a:solidFill>
              <a:sysClr val="window" lastClr="FFFFFF"/>
            </a:solidFill>
            <a:ln w="158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endParaRPr>
            </a:p>
          </p:txBody>
        </p:sp>
        <p:sp>
          <p:nvSpPr>
            <p:cNvPr id="89" name="Elipse 88">
              <a:extLst>
                <a:ext uri="{FF2B5EF4-FFF2-40B4-BE49-F238E27FC236}">
                  <a16:creationId xmlns:a16="http://schemas.microsoft.com/office/drawing/2014/main" id="{157354D5-A380-4ABC-BEFF-B041B0B0B728}"/>
                </a:ext>
              </a:extLst>
            </p:cNvPr>
            <p:cNvSpPr/>
            <p:nvPr/>
          </p:nvSpPr>
          <p:spPr>
            <a:xfrm>
              <a:off x="8726879" y="3567007"/>
              <a:ext cx="980930" cy="960460"/>
            </a:xfrm>
            <a:prstGeom prst="ellipse">
              <a:avLst/>
            </a:prstGeom>
            <a:solidFill>
              <a:sysClr val="window" lastClr="FFFFFF"/>
            </a:solidFill>
            <a:ln w="158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endParaRPr>
            </a:p>
          </p:txBody>
        </p:sp>
        <p:sp>
          <p:nvSpPr>
            <p:cNvPr id="90" name="Elipse 89">
              <a:extLst>
                <a:ext uri="{FF2B5EF4-FFF2-40B4-BE49-F238E27FC236}">
                  <a16:creationId xmlns:a16="http://schemas.microsoft.com/office/drawing/2014/main" id="{938C07A2-F369-4CE2-B2D8-1CE0A0DEADF9}"/>
                </a:ext>
              </a:extLst>
            </p:cNvPr>
            <p:cNvSpPr/>
            <p:nvPr/>
          </p:nvSpPr>
          <p:spPr>
            <a:xfrm>
              <a:off x="9802545" y="3567007"/>
              <a:ext cx="980930" cy="960460"/>
            </a:xfrm>
            <a:prstGeom prst="ellipse">
              <a:avLst/>
            </a:prstGeom>
            <a:solidFill>
              <a:sysClr val="window" lastClr="FFFFFF"/>
            </a:solidFill>
            <a:ln w="158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endParaRPr>
            </a:p>
          </p:txBody>
        </p:sp>
        <p:pic>
          <p:nvPicPr>
            <p:cNvPr id="91" name="Picture 14" descr="The Notion of the Hero Innovator is just a Myth | The GC Index Blog">
              <a:extLst>
                <a:ext uri="{FF2B5EF4-FFF2-40B4-BE49-F238E27FC236}">
                  <a16:creationId xmlns:a16="http://schemas.microsoft.com/office/drawing/2014/main" id="{02A68A46-6A71-473F-8F46-3151E8F733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59396" y="3923155"/>
              <a:ext cx="879759" cy="2927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2" name="Picture 16" descr="Los líderes del futuro estudian un Executive MBA a los 38 años ...">
              <a:extLst>
                <a:ext uri="{FF2B5EF4-FFF2-40B4-BE49-F238E27FC236}">
                  <a16:creationId xmlns:a16="http://schemas.microsoft.com/office/drawing/2014/main" id="{A78FCA35-22E7-490C-9AA2-8FA5A3CEF3A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891" t="13069" r="13420"/>
            <a:stretch/>
          </p:blipFill>
          <p:spPr bwMode="auto">
            <a:xfrm>
              <a:off x="7541080" y="3707795"/>
              <a:ext cx="919220" cy="683549"/>
            </a:xfrm>
            <a:prstGeom prst="roundRect">
              <a:avLst>
                <a:gd name="adj" fmla="val 50000"/>
              </a:avLst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3" name="Picture 18" descr="AACSB Business Education Alliance Member Vector Logo | Free ...">
              <a:extLst>
                <a:ext uri="{FF2B5EF4-FFF2-40B4-BE49-F238E27FC236}">
                  <a16:creationId xmlns:a16="http://schemas.microsoft.com/office/drawing/2014/main" id="{8B694ED3-95F1-47C8-B5F0-51437EFB048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85" t="30400" r="3929" b="31579"/>
            <a:stretch/>
          </p:blipFill>
          <p:spPr bwMode="auto">
            <a:xfrm>
              <a:off x="8757929" y="3869712"/>
              <a:ext cx="914370" cy="378764"/>
            </a:xfrm>
            <a:prstGeom prst="roundRect">
              <a:avLst>
                <a:gd name="adj" fmla="val 29240"/>
              </a:avLst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4" name="Picture 20" descr="EFMD Global logos - EFMD Global">
              <a:extLst>
                <a:ext uri="{FF2B5EF4-FFF2-40B4-BE49-F238E27FC236}">
                  <a16:creationId xmlns:a16="http://schemas.microsoft.com/office/drawing/2014/main" id="{9EBF1A25-C26A-4D52-AB8C-7991BBD07F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88118" y="3719938"/>
              <a:ext cx="401917" cy="6309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4" name="Retângulo 53">
            <a:extLst>
              <a:ext uri="{FF2B5EF4-FFF2-40B4-BE49-F238E27FC236}">
                <a16:creationId xmlns:a16="http://schemas.microsoft.com/office/drawing/2014/main" id="{A498BB84-63FB-4D33-AF80-662126069696}"/>
              </a:ext>
            </a:extLst>
          </p:cNvPr>
          <p:cNvSpPr/>
          <p:nvPr/>
        </p:nvSpPr>
        <p:spPr>
          <a:xfrm>
            <a:off x="446334" y="1718717"/>
            <a:ext cx="1676428" cy="997913"/>
          </a:xfrm>
          <a:prstGeom prst="rect">
            <a:avLst/>
          </a:prstGeom>
          <a:solidFill>
            <a:sysClr val="window" lastClr="FFFFFF"/>
          </a:solidFill>
          <a:ln w="158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050" b="1" i="0" u="none" strike="noStrike" kern="0" cap="none" spc="15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BUSINESS SCHOOL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800" b="0" i="0" u="none" strike="noStrike" kern="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Graduação, pós-graduação, MBA, Pós- MBA, Mestrado Profissional, Curso In 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800" b="0" i="1" u="none" strike="noStrike" kern="0" cap="none" spc="0" normalizeH="0" baseline="0" noProof="0" dirty="0" err="1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Company</a:t>
            </a:r>
            <a:r>
              <a:rPr kumimoji="0" lang="pt-BR" sz="800" b="0" i="0" u="none" strike="noStrike" kern="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e EAD</a:t>
            </a:r>
          </a:p>
        </p:txBody>
      </p:sp>
      <p:sp>
        <p:nvSpPr>
          <p:cNvPr id="55" name="Retângulo 54">
            <a:extLst>
              <a:ext uri="{FF2B5EF4-FFF2-40B4-BE49-F238E27FC236}">
                <a16:creationId xmlns:a16="http://schemas.microsoft.com/office/drawing/2014/main" id="{9B4F7A17-0BD4-4ECF-B4A2-C866282F1427}"/>
              </a:ext>
            </a:extLst>
          </p:cNvPr>
          <p:cNvSpPr/>
          <p:nvPr/>
        </p:nvSpPr>
        <p:spPr>
          <a:xfrm>
            <a:off x="2391976" y="1718717"/>
            <a:ext cx="1435353" cy="997913"/>
          </a:xfrm>
          <a:prstGeom prst="rect">
            <a:avLst/>
          </a:prstGeom>
          <a:solidFill>
            <a:sysClr val="window" lastClr="FFFFFF"/>
          </a:solidFill>
          <a:ln w="1587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050" b="1" i="0" u="none" strike="noStrike" kern="0" cap="none" spc="15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CONSULTING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800" b="0" i="0" u="none" strike="noStrike" kern="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Consultoria personalizada que oferece soluções baseada em seu problema de negócio</a:t>
            </a:r>
          </a:p>
        </p:txBody>
      </p:sp>
      <p:sp>
        <p:nvSpPr>
          <p:cNvPr id="56" name="Retângulo 55">
            <a:extLst>
              <a:ext uri="{FF2B5EF4-FFF2-40B4-BE49-F238E27FC236}">
                <a16:creationId xmlns:a16="http://schemas.microsoft.com/office/drawing/2014/main" id="{F7F78F6F-47FA-4E79-BABB-FAB80E44833E}"/>
              </a:ext>
            </a:extLst>
          </p:cNvPr>
          <p:cNvSpPr/>
          <p:nvPr/>
        </p:nvSpPr>
        <p:spPr>
          <a:xfrm>
            <a:off x="4125981" y="1718717"/>
            <a:ext cx="1597838" cy="997913"/>
          </a:xfrm>
          <a:prstGeom prst="rect">
            <a:avLst/>
          </a:prstGeom>
          <a:solidFill>
            <a:sysClr val="window" lastClr="FFFFFF"/>
          </a:solidFill>
          <a:ln w="1587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050" b="1" i="0" u="none" strike="noStrike" kern="0" cap="none" spc="15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RESEARCH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800" b="0" i="0" u="none" strike="noStrike" kern="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Atualização dos conhecimentos e do material didático oferecidos nas atividades de ensino</a:t>
            </a:r>
          </a:p>
        </p:txBody>
      </p:sp>
      <p:pic>
        <p:nvPicPr>
          <p:cNvPr id="57" name="Picture 6">
            <a:extLst>
              <a:ext uri="{FF2B5EF4-FFF2-40B4-BE49-F238E27FC236}">
                <a16:creationId xmlns:a16="http://schemas.microsoft.com/office/drawing/2014/main" id="{621940B6-83F1-4911-A1B2-1F6BA30353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0910" y="1403239"/>
            <a:ext cx="366091" cy="366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6" name="Picture 8">
            <a:extLst>
              <a:ext uri="{FF2B5EF4-FFF2-40B4-BE49-F238E27FC236}">
                <a16:creationId xmlns:a16="http://schemas.microsoft.com/office/drawing/2014/main" id="{F5DB7B02-0470-441E-97F4-5CCBCC9060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789" y="1381524"/>
            <a:ext cx="387806" cy="387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" name="Picture 10">
            <a:extLst>
              <a:ext uri="{FF2B5EF4-FFF2-40B4-BE49-F238E27FC236}">
                <a16:creationId xmlns:a16="http://schemas.microsoft.com/office/drawing/2014/main" id="{A597CF3E-8E9C-4512-966D-729DEA3F76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6047" y="1381524"/>
            <a:ext cx="387806" cy="387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8">
            <a:extLst>
              <a:ext uri="{FF2B5EF4-FFF2-40B4-BE49-F238E27FC236}">
                <a16:creationId xmlns:a16="http://schemas.microsoft.com/office/drawing/2014/main" id="{D5261E69-31E8-4C32-A7FE-794CEA86A9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1541" y="4190679"/>
            <a:ext cx="5307198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altLang="pt-BR" sz="1200" b="0" i="0" u="none" strike="noStrike" kern="1200" cap="none" spc="0" normalizeH="0" baseline="0" noProof="0" dirty="0">
              <a:ln>
                <a:noFill/>
              </a:ln>
              <a:solidFill>
                <a:srgbClr val="201B1A"/>
              </a:solidFill>
              <a:effectLst/>
              <a:uLnTx/>
              <a:uFillTx/>
              <a:latin typeface="Open Sans" panose="020B0604020202020204"/>
              <a:ea typeface="Gotham"/>
              <a:cs typeface="Gotham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02BAB1"/>
                </a:solidFill>
                <a:effectLst/>
                <a:uLnTx/>
                <a:uFillTx/>
                <a:latin typeface="Open Sans" panose="020B0604020202020204" charset="0"/>
                <a:ea typeface="+mn-ea"/>
                <a:cs typeface="+mn-cs"/>
              </a:rPr>
              <a:t>Líder em Educação Executiva</a:t>
            </a:r>
            <a:r>
              <a:rPr kumimoji="0" lang="pt-BR" alt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 panose="020B0604020202020204" charset="0"/>
                <a:ea typeface="+mn-ea"/>
                <a:cs typeface="+mn-cs"/>
              </a:rPr>
              <a:t>, referência de ensino nos cursos de graduação, pós-graduação e MBA, tendo excelência nos programas de educação. Uma das principais </a:t>
            </a:r>
            <a:r>
              <a:rPr kumimoji="0" lang="pt-BR" alt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02BAB1"/>
                </a:solidFill>
                <a:effectLst/>
                <a:uLnTx/>
                <a:uFillTx/>
                <a:latin typeface="Open Sans" panose="020B0604020202020204" charset="0"/>
                <a:ea typeface="+mn-ea"/>
                <a:cs typeface="+mn-cs"/>
              </a:rPr>
              <a:t>escolas de negócio do mundo</a:t>
            </a:r>
            <a:r>
              <a:rPr kumimoji="0" lang="pt-BR" alt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 panose="020B0604020202020204" charset="0"/>
                <a:ea typeface="+mn-ea"/>
                <a:cs typeface="+mn-cs"/>
              </a:rPr>
              <a:t>, possuindo convênios internacionais com Universidades nos EUA, Europa e Ásia. +8.000 </a:t>
            </a:r>
            <a:r>
              <a:rPr kumimoji="0" lang="pt-BR" alt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02BAB1"/>
                </a:solidFill>
                <a:effectLst/>
                <a:uLnTx/>
                <a:uFillTx/>
                <a:latin typeface="Open Sans" panose="020B0604020202020204" charset="0"/>
                <a:ea typeface="+mn-ea"/>
                <a:cs typeface="+mn-cs"/>
              </a:rPr>
              <a:t>projetos de consultorias </a:t>
            </a:r>
            <a:r>
              <a:rPr kumimoji="0" lang="pt-BR" alt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 panose="020B0604020202020204" charset="0"/>
                <a:ea typeface="+mn-ea"/>
                <a:cs typeface="+mn-cs"/>
              </a:rPr>
              <a:t>em organizações públicas e privadas.</a:t>
            </a:r>
          </a:p>
        </p:txBody>
      </p:sp>
      <p:sp>
        <p:nvSpPr>
          <p:cNvPr id="98" name="Espaço Reservado para Data 5">
            <a:extLst>
              <a:ext uri="{FF2B5EF4-FFF2-40B4-BE49-F238E27FC236}">
                <a16:creationId xmlns:a16="http://schemas.microsoft.com/office/drawing/2014/main" id="{B6D0F92D-DE7B-4E29-8A05-390715E3B9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100" name="Imagem 99">
            <a:extLst>
              <a:ext uri="{FF2B5EF4-FFF2-40B4-BE49-F238E27FC236}">
                <a16:creationId xmlns:a16="http://schemas.microsoft.com/office/drawing/2014/main" id="{384F0319-1F6C-4C68-93B9-A55694C45000}"/>
              </a:ext>
            </a:extLst>
          </p:cNvPr>
          <p:cNvPicPr>
            <a:picLocks noChangeAspect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6355275" y="6391430"/>
            <a:ext cx="1705361" cy="341672"/>
          </a:xfrm>
          <a:prstGeom prst="rect">
            <a:avLst/>
          </a:prstGeom>
        </p:spPr>
      </p:pic>
      <p:sp>
        <p:nvSpPr>
          <p:cNvPr id="102" name="Espaço Reservado para Número de Slide 4">
            <a:extLst>
              <a:ext uri="{FF2B5EF4-FFF2-40B4-BE49-F238E27FC236}">
                <a16:creationId xmlns:a16="http://schemas.microsoft.com/office/drawing/2014/main" id="{05E14BA4-4445-4532-8F3C-0C98F97A13F2}"/>
              </a:ext>
            </a:extLst>
          </p:cNvPr>
          <p:cNvSpPr txBox="1">
            <a:spLocks/>
          </p:cNvSpPr>
          <p:nvPr/>
        </p:nvSpPr>
        <p:spPr>
          <a:xfrm>
            <a:off x="11436559" y="379620"/>
            <a:ext cx="399713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8FB8526-A7DF-44F1-A0A0-E2C9088E1528}" type="slidenum">
              <a:rPr lang="pt-BR" smtClean="0">
                <a:solidFill>
                  <a:srgbClr val="6ADBD9"/>
                </a:solidFill>
              </a:rPr>
              <a:pPr algn="ctr"/>
              <a:t>2</a:t>
            </a:fld>
            <a:endParaRPr lang="pt-BR" dirty="0">
              <a:solidFill>
                <a:srgbClr val="6ADBD9"/>
              </a:solidFill>
            </a:endParaRPr>
          </a:p>
        </p:txBody>
      </p:sp>
      <p:sp>
        <p:nvSpPr>
          <p:cNvPr id="103" name="Pentágono 102">
            <a:extLst>
              <a:ext uri="{FF2B5EF4-FFF2-40B4-BE49-F238E27FC236}">
                <a16:creationId xmlns:a16="http://schemas.microsoft.com/office/drawing/2014/main" id="{03731507-F38B-449B-AEF3-691CABB28513}"/>
              </a:ext>
            </a:extLst>
          </p:cNvPr>
          <p:cNvSpPr/>
          <p:nvPr/>
        </p:nvSpPr>
        <p:spPr>
          <a:xfrm>
            <a:off x="11498924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6ADBD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38071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81DE0739-730F-4B4A-9090-6C7057474CAB}"/>
              </a:ext>
            </a:extLst>
          </p:cNvPr>
          <p:cNvSpPr txBox="1">
            <a:spLocks/>
          </p:cNvSpPr>
          <p:nvPr/>
        </p:nvSpPr>
        <p:spPr>
          <a:xfrm>
            <a:off x="278296" y="828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pt-BR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Modelo de Regressão Logística</a:t>
            </a: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2. </a:t>
            </a:r>
            <a:r>
              <a:rPr lang="pt-BR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REGRESSÃO LOGÍSTICA SIMPLES | </a:t>
            </a:r>
            <a:r>
              <a:rPr lang="pt-BR" sz="11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CONCEITO</a:t>
            </a:r>
            <a:endParaRPr lang="en-US" sz="11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Objeto 4">
                <a:extLst>
                  <a:ext uri="{FF2B5EF4-FFF2-40B4-BE49-F238E27FC236}">
                    <a16:creationId xmlns:a16="http://schemas.microsoft.com/office/drawing/2014/main" id="{1971F132-D504-413A-AEF8-659FF5D33C3B}"/>
                  </a:ext>
                </a:extLst>
              </p:cNvPr>
              <p:cNvSpPr txBox="1"/>
              <p:nvPr/>
            </p:nvSpPr>
            <p:spPr bwMode="auto">
              <a:xfrm>
                <a:off x="3653436" y="2941689"/>
                <a:ext cx="4393897" cy="1046163"/>
              </a:xfrm>
              <a:prstGeom prst="rect">
                <a:avLst/>
              </a:prstGeom>
              <a:noFill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2400" i="1" smtClean="0">
                          <a:solidFill>
                            <a:srgbClr val="434343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pt-BR" sz="2400" i="1" smtClean="0">
                          <a:solidFill>
                            <a:srgbClr val="434343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400" i="1" smtClean="0">
                          <a:solidFill>
                            <a:srgbClr val="434343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pt-BR" sz="2400" i="1">
                              <a:solidFill>
                                <a:srgbClr val="434343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400" i="1">
                              <a:solidFill>
                                <a:srgbClr val="434343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pt-BR" sz="2400" i="1">
                              <a:solidFill>
                                <a:srgbClr val="434343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  <m:r>
                        <a:rPr lang="pt-BR" sz="2400" i="1">
                          <a:solidFill>
                            <a:srgbClr val="434343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400" i="1">
                              <a:solidFill>
                                <a:srgbClr val="434343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400" i="1">
                              <a:solidFill>
                                <a:srgbClr val="434343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sz="2400" i="1">
                              <a:solidFill>
                                <a:srgbClr val="434343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pt-BR" sz="2400" i="1">
                                  <a:solidFill>
                                    <a:srgbClr val="43434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2400" i="1">
                                  <a:solidFill>
                                    <a:srgbClr val="434343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pt-BR" sz="2400" i="1">
                                  <a:solidFill>
                                    <a:srgbClr val="434343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pt-BR" sz="2400" i="1">
                                      <a:solidFill>
                                        <a:srgbClr val="434343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pt-BR" sz="2400" i="1">
                                          <a:solidFill>
                                            <a:srgbClr val="43434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2400" i="1">
                                          <a:solidFill>
                                            <a:srgbClr val="43434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pt-BR" sz="2400" i="1">
                                          <a:solidFill>
                                            <a:srgbClr val="43434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pt-BR" sz="2400" i="1">
                                      <a:solidFill>
                                        <a:srgbClr val="434343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pt-BR" sz="2400" i="1">
                                          <a:solidFill>
                                            <a:srgbClr val="43434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2400" i="1">
                                          <a:solidFill>
                                            <a:srgbClr val="43434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pt-BR" sz="2400" i="1">
                                          <a:solidFill>
                                            <a:srgbClr val="43434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pt-BR" sz="2400" i="1">
                                          <a:solidFill>
                                            <a:srgbClr val="43434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2400" i="1">
                                          <a:solidFill>
                                            <a:srgbClr val="43434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pt-BR" sz="2400" i="1">
                                          <a:solidFill>
                                            <a:srgbClr val="43434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sup>
                          </m:sSup>
                        </m:den>
                      </m:f>
                    </m:oMath>
                  </m:oMathPara>
                </a14:m>
                <a:endParaRPr lang="pt-BR" sz="2400" dirty="0">
                  <a:solidFill>
                    <a:srgbClr val="434343"/>
                  </a:solidFill>
                </a:endParaRPr>
              </a:p>
            </p:txBody>
          </p:sp>
        </mc:Choice>
        <mc:Fallback xmlns="">
          <p:sp>
            <p:nvSpPr>
              <p:cNvPr id="5" name="Objeto 4">
                <a:extLst>
                  <a:ext uri="{FF2B5EF4-FFF2-40B4-BE49-F238E27FC236}">
                    <a16:creationId xmlns:a16="http://schemas.microsoft.com/office/drawing/2014/main" id="{1971F132-D504-413A-AEF8-659FF5D33C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653436" y="2941689"/>
                <a:ext cx="4393897" cy="104616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Espaço Reservado para Data 5">
            <a:extLst>
              <a:ext uri="{FF2B5EF4-FFF2-40B4-BE49-F238E27FC236}">
                <a16:creationId xmlns:a16="http://schemas.microsoft.com/office/drawing/2014/main" id="{372CB1DC-8C01-41F6-A860-D993481CD7B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5BA296D1-EC26-4976-95C3-62DA2CC3FF4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6355275" y="6391430"/>
            <a:ext cx="1705361" cy="341672"/>
          </a:xfrm>
          <a:prstGeom prst="rect">
            <a:avLst/>
          </a:prstGeom>
        </p:spPr>
      </p:pic>
      <p:pic>
        <p:nvPicPr>
          <p:cNvPr id="16" name="Google Shape;62;p13">
            <a:extLst>
              <a:ext uri="{FF2B5EF4-FFF2-40B4-BE49-F238E27FC236}">
                <a16:creationId xmlns:a16="http://schemas.microsoft.com/office/drawing/2014/main" id="{DA83B459-A68B-408C-B279-D5439E478CE6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9542770" y="4722638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Espaço Reservado para Número de Slide 4">
            <a:extLst>
              <a:ext uri="{FF2B5EF4-FFF2-40B4-BE49-F238E27FC236}">
                <a16:creationId xmlns:a16="http://schemas.microsoft.com/office/drawing/2014/main" id="{A25353EB-384B-4F3E-BEBA-9618D3F5E160}"/>
              </a:ext>
            </a:extLst>
          </p:cNvPr>
          <p:cNvSpPr txBox="1">
            <a:spLocks/>
          </p:cNvSpPr>
          <p:nvPr/>
        </p:nvSpPr>
        <p:spPr>
          <a:xfrm>
            <a:off x="11436559" y="379620"/>
            <a:ext cx="399713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8FB8526-A7DF-44F1-A0A0-E2C9088E1528}" type="slidenum">
              <a:rPr lang="pt-BR" smtClean="0">
                <a:solidFill>
                  <a:srgbClr val="6ADBD9"/>
                </a:solidFill>
              </a:rPr>
              <a:pPr algn="ctr"/>
              <a:t>20</a:t>
            </a:fld>
            <a:endParaRPr lang="pt-BR" dirty="0">
              <a:solidFill>
                <a:srgbClr val="6ADBD9"/>
              </a:solidFill>
            </a:endParaRPr>
          </a:p>
        </p:txBody>
      </p:sp>
      <p:sp>
        <p:nvSpPr>
          <p:cNvPr id="18" name="Pentágono 17">
            <a:extLst>
              <a:ext uri="{FF2B5EF4-FFF2-40B4-BE49-F238E27FC236}">
                <a16:creationId xmlns:a16="http://schemas.microsoft.com/office/drawing/2014/main" id="{C3ED9722-3566-4FBA-B5BA-D12B856E29F4}"/>
              </a:ext>
            </a:extLst>
          </p:cNvPr>
          <p:cNvSpPr/>
          <p:nvPr/>
        </p:nvSpPr>
        <p:spPr>
          <a:xfrm>
            <a:off x="11498924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6ADBD9"/>
              </a:solidFill>
            </a:endParaRP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331A1D1F-A7D6-4C3E-831F-541BD5A66D53}"/>
              </a:ext>
            </a:extLst>
          </p:cNvPr>
          <p:cNvSpPr/>
          <p:nvPr/>
        </p:nvSpPr>
        <p:spPr>
          <a:xfrm>
            <a:off x="-16317" y="1118033"/>
            <a:ext cx="10287368" cy="1017328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57EB6887-CA28-4CE2-9D52-1CFD8E3F5F31}"/>
              </a:ext>
            </a:extLst>
          </p:cNvPr>
          <p:cNvSpPr/>
          <p:nvPr/>
        </p:nvSpPr>
        <p:spPr>
          <a:xfrm>
            <a:off x="278296" y="1334310"/>
            <a:ext cx="976947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altLang="pt-BR" sz="160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 Função Logística pode ser utilizada para se</a:t>
            </a:r>
            <a:r>
              <a:rPr lang="pt-BR" altLang="pt-BR" sz="1600" b="1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t-BR" altLang="pt-BR" sz="160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obter a </a:t>
            </a:r>
            <a:r>
              <a:rPr lang="pt-BR" altLang="pt-BR" sz="1600" b="1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probabilidade</a:t>
            </a:r>
            <a:r>
              <a:rPr lang="pt-BR" altLang="pt-BR" sz="160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(</a:t>
            </a:r>
            <a:r>
              <a:rPr lang="pt-BR" altLang="pt-BR" sz="1600" i="1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</a:t>
            </a:r>
            <a:r>
              <a:rPr lang="pt-BR" altLang="pt-BR" sz="160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 associada ao evento binário, no modelo de Regressão Logística.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465A283A-CCE0-4067-9A61-A3B09B3BF5AE}"/>
              </a:ext>
            </a:extLst>
          </p:cNvPr>
          <p:cNvSpPr txBox="1"/>
          <p:nvPr/>
        </p:nvSpPr>
        <p:spPr>
          <a:xfrm>
            <a:off x="278296" y="2334969"/>
            <a:ext cx="102873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pt-BR" altLang="pt-BR" sz="160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 probabilidade de uma transação ser fraudulenta também pode ser escrita como:</a:t>
            </a:r>
            <a:endParaRPr lang="pt-BR" altLang="pt-BR" sz="1600" dirty="0">
              <a:solidFill>
                <a:srgbClr val="434343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00057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tângulo 21">
            <a:extLst>
              <a:ext uri="{FF2B5EF4-FFF2-40B4-BE49-F238E27FC236}">
                <a16:creationId xmlns:a16="http://schemas.microsoft.com/office/drawing/2014/main" id="{038D32E9-4A47-4F28-A23D-9169BF37491E}"/>
              </a:ext>
            </a:extLst>
          </p:cNvPr>
          <p:cNvSpPr/>
          <p:nvPr/>
        </p:nvSpPr>
        <p:spPr>
          <a:xfrm>
            <a:off x="0" y="2365863"/>
            <a:ext cx="7676454" cy="1784766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6D01920B-34D2-4C91-90A1-9F842E23EA01}"/>
              </a:ext>
            </a:extLst>
          </p:cNvPr>
          <p:cNvSpPr/>
          <p:nvPr/>
        </p:nvSpPr>
        <p:spPr>
          <a:xfrm>
            <a:off x="278296" y="2935080"/>
            <a:ext cx="716955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3600" dirty="0">
                <a:solidFill>
                  <a:srgbClr val="434343"/>
                </a:solidFill>
                <a:latin typeface="Open Sans" panose="020B0604020202020204"/>
                <a:cs typeface="Arial" pitchFamily="34" charset="0"/>
              </a:rPr>
              <a:t>3. Regressão Logística Múltipla</a:t>
            </a:r>
          </a:p>
        </p:txBody>
      </p:sp>
      <p:sp>
        <p:nvSpPr>
          <p:cNvPr id="10" name="Espaço Reservado para Data 5">
            <a:extLst>
              <a:ext uri="{FF2B5EF4-FFF2-40B4-BE49-F238E27FC236}">
                <a16:creationId xmlns:a16="http://schemas.microsoft.com/office/drawing/2014/main" id="{AEC42DCD-1ECC-439C-9BFE-94D9CC06CF6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6A5B2C60-82FC-4B75-AED4-44BAC2F6958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6355275" y="6391430"/>
            <a:ext cx="1705361" cy="341672"/>
          </a:xfrm>
          <a:prstGeom prst="rect">
            <a:avLst/>
          </a:prstGeom>
        </p:spPr>
      </p:pic>
      <p:pic>
        <p:nvPicPr>
          <p:cNvPr id="13" name="Google Shape;62;p13">
            <a:extLst>
              <a:ext uri="{FF2B5EF4-FFF2-40B4-BE49-F238E27FC236}">
                <a16:creationId xmlns:a16="http://schemas.microsoft.com/office/drawing/2014/main" id="{1A636388-AD09-4BBD-909A-F7331A326D0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9542770" y="4722638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Espaço Reservado para Número de Slide 4">
            <a:extLst>
              <a:ext uri="{FF2B5EF4-FFF2-40B4-BE49-F238E27FC236}">
                <a16:creationId xmlns:a16="http://schemas.microsoft.com/office/drawing/2014/main" id="{2B7C7876-E4AD-4226-9673-828489412CA8}"/>
              </a:ext>
            </a:extLst>
          </p:cNvPr>
          <p:cNvSpPr txBox="1">
            <a:spLocks/>
          </p:cNvSpPr>
          <p:nvPr/>
        </p:nvSpPr>
        <p:spPr>
          <a:xfrm>
            <a:off x="11436559" y="379620"/>
            <a:ext cx="399713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8FB8526-A7DF-44F1-A0A0-E2C9088E1528}" type="slidenum">
              <a:rPr lang="pt-BR" smtClean="0">
                <a:solidFill>
                  <a:srgbClr val="6ADBD9"/>
                </a:solidFill>
              </a:rPr>
              <a:pPr algn="ctr"/>
              <a:t>21</a:t>
            </a:fld>
            <a:endParaRPr lang="pt-BR" dirty="0">
              <a:solidFill>
                <a:srgbClr val="6ADBD9"/>
              </a:solidFill>
            </a:endParaRPr>
          </a:p>
        </p:txBody>
      </p:sp>
      <p:sp>
        <p:nvSpPr>
          <p:cNvPr id="16" name="Pentágono 15">
            <a:extLst>
              <a:ext uri="{FF2B5EF4-FFF2-40B4-BE49-F238E27FC236}">
                <a16:creationId xmlns:a16="http://schemas.microsoft.com/office/drawing/2014/main" id="{08289BB0-F383-4BEA-BCF9-92C3698079CA}"/>
              </a:ext>
            </a:extLst>
          </p:cNvPr>
          <p:cNvSpPr/>
          <p:nvPr/>
        </p:nvSpPr>
        <p:spPr>
          <a:xfrm>
            <a:off x="11498924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6ADBD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36086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tângulo 20">
            <a:extLst>
              <a:ext uri="{FF2B5EF4-FFF2-40B4-BE49-F238E27FC236}">
                <a16:creationId xmlns:a16="http://schemas.microsoft.com/office/drawing/2014/main" id="{FB14EF53-A111-47D9-B600-A9C0A3FE4F25}"/>
              </a:ext>
            </a:extLst>
          </p:cNvPr>
          <p:cNvSpPr/>
          <p:nvPr/>
        </p:nvSpPr>
        <p:spPr>
          <a:xfrm>
            <a:off x="-16318" y="1118032"/>
            <a:ext cx="11254589" cy="2231446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14D71DA0-5963-4F97-84A9-3A1671CE71DE}"/>
              </a:ext>
            </a:extLst>
          </p:cNvPr>
          <p:cNvSpPr/>
          <p:nvPr/>
        </p:nvSpPr>
        <p:spPr>
          <a:xfrm>
            <a:off x="270432" y="1234603"/>
            <a:ext cx="10849249" cy="19543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altLang="pt-BR" sz="160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Ainda no exemplo anterior, </a:t>
            </a:r>
            <a:r>
              <a:rPr lang="pt-BR" altLang="pt-BR" sz="1600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 probabilidade de fraude (</a:t>
            </a:r>
            <a:r>
              <a:rPr lang="pt-BR" altLang="pt-BR" sz="1600" b="1" i="1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</a:t>
            </a:r>
            <a:r>
              <a:rPr lang="pt-BR" altLang="pt-BR" sz="1600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 pode </a:t>
            </a:r>
            <a:r>
              <a:rPr lang="pt-BR" altLang="pt-BR" sz="160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ser calculada considerando diversas variáveis explicativas, tais como:</a:t>
            </a:r>
          </a:p>
          <a:p>
            <a:endParaRPr lang="pt-BR" altLang="pt-BR" sz="1000" dirty="0">
              <a:solidFill>
                <a:srgbClr val="434343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pt-BR" altLang="pt-BR" sz="1600" i="1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</a:t>
            </a:r>
            <a:r>
              <a:rPr lang="pt-BR" altLang="pt-BR" sz="1600" i="1" baseline="-2500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  <a:r>
              <a:rPr lang="pt-BR" altLang="pt-BR" sz="1600" i="1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= </a:t>
            </a:r>
            <a:r>
              <a:rPr lang="pt-BR" altLang="pt-BR" sz="1600" i="1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tempo </a:t>
            </a:r>
            <a:r>
              <a:rPr lang="pt-BR" altLang="pt-BR" sz="1600" i="1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 relacionamento,</a:t>
            </a:r>
          </a:p>
          <a:p>
            <a:endParaRPr lang="pt-BR" altLang="pt-BR" sz="500" i="1" dirty="0">
              <a:solidFill>
                <a:srgbClr val="434343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pt-BR" altLang="pt-BR" sz="1600" i="1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</a:t>
            </a:r>
            <a:r>
              <a:rPr lang="pt-BR" altLang="pt-BR" sz="1600" i="1" baseline="-2500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  <a:r>
              <a:rPr lang="pt-BR" altLang="pt-BR" sz="1600" i="1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= valor,</a:t>
            </a:r>
          </a:p>
          <a:p>
            <a:endParaRPr lang="pt-BR" altLang="pt-BR" sz="500" i="1" dirty="0">
              <a:solidFill>
                <a:srgbClr val="434343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pt-BR" altLang="pt-BR" sz="1600" i="1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</a:t>
            </a:r>
            <a:r>
              <a:rPr lang="pt-BR" altLang="pt-BR" sz="1600" i="1" baseline="-2500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  <a:r>
              <a:rPr lang="pt-BR" altLang="pt-BR" sz="1600" i="1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= idade,</a:t>
            </a:r>
          </a:p>
          <a:p>
            <a:endParaRPr lang="pt-BR" altLang="pt-BR" sz="500" i="1" dirty="0">
              <a:solidFill>
                <a:srgbClr val="434343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pt-BR" altLang="pt-BR" sz="1600" i="1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</a:t>
            </a:r>
            <a:r>
              <a:rPr lang="pt-BR" altLang="pt-BR" sz="1600" i="1" baseline="-2500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4</a:t>
            </a:r>
            <a:r>
              <a:rPr lang="pt-BR" altLang="pt-BR" sz="1600" i="1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= </a:t>
            </a:r>
            <a:r>
              <a:rPr lang="pt-BR" altLang="pt-BR" sz="1600" i="1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renda.</a:t>
            </a:r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81DE0739-730F-4B4A-9090-6C7057474CAB}"/>
              </a:ext>
            </a:extLst>
          </p:cNvPr>
          <p:cNvSpPr txBox="1">
            <a:spLocks/>
          </p:cNvSpPr>
          <p:nvPr/>
        </p:nvSpPr>
        <p:spPr>
          <a:xfrm>
            <a:off x="278296" y="828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pt-BR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Regressão Logística</a:t>
            </a:r>
          </a:p>
          <a:p>
            <a:r>
              <a:rPr lang="en-US" sz="110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3</a:t>
            </a:r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 REGRESSÃO LOGÍSTICA MÚLTIPLA | </a:t>
            </a:r>
            <a:r>
              <a:rPr lang="pt-BR" sz="11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CONCEITO</a:t>
            </a:r>
            <a:endParaRPr lang="en-US" sz="11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Objeto 9">
                <a:extLst>
                  <a:ext uri="{FF2B5EF4-FFF2-40B4-BE49-F238E27FC236}">
                    <a16:creationId xmlns:a16="http://schemas.microsoft.com/office/drawing/2014/main" id="{EC4CDF2E-A9EC-42E7-A064-0B38886EB1C3}"/>
                  </a:ext>
                </a:extLst>
              </p:cNvPr>
              <p:cNvSpPr txBox="1"/>
              <p:nvPr/>
            </p:nvSpPr>
            <p:spPr bwMode="auto">
              <a:xfrm>
                <a:off x="2992218" y="4101131"/>
                <a:ext cx="6207564" cy="1243013"/>
              </a:xfrm>
              <a:prstGeom prst="rect">
                <a:avLst/>
              </a:prstGeom>
              <a:noFill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2400" i="1" smtClean="0">
                          <a:solidFill>
                            <a:srgbClr val="434343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pt-BR" sz="2400" i="1" smtClean="0">
                          <a:solidFill>
                            <a:srgbClr val="434343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400" i="1" smtClean="0">
                          <a:solidFill>
                            <a:srgbClr val="434343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pt-BR" sz="2400" i="1">
                              <a:solidFill>
                                <a:srgbClr val="434343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400" i="1">
                              <a:solidFill>
                                <a:srgbClr val="434343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pt-BR" sz="2400" i="1">
                              <a:solidFill>
                                <a:srgbClr val="434343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  <m:r>
                        <a:rPr lang="pt-BR" sz="2400" i="1">
                          <a:solidFill>
                            <a:srgbClr val="434343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400" i="1">
                              <a:solidFill>
                                <a:srgbClr val="434343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pt-BR" sz="2400" i="1">
                                  <a:solidFill>
                                    <a:srgbClr val="43434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2400" i="1">
                                  <a:solidFill>
                                    <a:srgbClr val="434343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pt-BR" sz="2400" i="1">
                                      <a:solidFill>
                                        <a:srgbClr val="434343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i="1">
                                      <a:solidFill>
                                        <a:srgbClr val="434343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pt-BR" sz="2400" i="1">
                                      <a:solidFill>
                                        <a:srgbClr val="434343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pt-BR" sz="2400" i="1">
                                  <a:solidFill>
                                    <a:srgbClr val="434343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pt-BR" sz="2400" i="1">
                                      <a:solidFill>
                                        <a:srgbClr val="434343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i="1">
                                      <a:solidFill>
                                        <a:srgbClr val="434343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pt-BR" sz="2400" i="1">
                                      <a:solidFill>
                                        <a:srgbClr val="434343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pt-BR" sz="2400" i="1">
                                      <a:solidFill>
                                        <a:srgbClr val="434343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i="1">
                                      <a:solidFill>
                                        <a:srgbClr val="434343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pt-BR" sz="2400" i="1">
                                      <a:solidFill>
                                        <a:srgbClr val="434343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pt-BR" sz="2400" i="1">
                                  <a:solidFill>
                                    <a:srgbClr val="434343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pt-BR" sz="2400" i="1">
                                      <a:solidFill>
                                        <a:srgbClr val="434343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i="1">
                                      <a:solidFill>
                                        <a:srgbClr val="434343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pt-BR" sz="2400" i="1">
                                      <a:solidFill>
                                        <a:srgbClr val="434343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pt-BR" sz="2400" i="1">
                                      <a:solidFill>
                                        <a:srgbClr val="434343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i="1">
                                      <a:solidFill>
                                        <a:srgbClr val="434343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pt-BR" sz="2400" i="1">
                                      <a:solidFill>
                                        <a:srgbClr val="434343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pt-BR" sz="2400" i="1">
                                  <a:solidFill>
                                    <a:srgbClr val="434343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pt-BR" sz="2400" i="1">
                                      <a:solidFill>
                                        <a:srgbClr val="434343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i="1">
                                      <a:solidFill>
                                        <a:srgbClr val="434343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pt-BR" sz="2400" i="1">
                                      <a:solidFill>
                                        <a:srgbClr val="434343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pt-BR" sz="2400" i="1">
                                      <a:solidFill>
                                        <a:srgbClr val="434343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i="1">
                                      <a:solidFill>
                                        <a:srgbClr val="434343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pt-BR" sz="2400" i="1">
                                      <a:solidFill>
                                        <a:srgbClr val="434343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pt-BR" sz="2400" i="1">
                                  <a:solidFill>
                                    <a:srgbClr val="434343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pt-BR" sz="2400" i="1">
                                      <a:solidFill>
                                        <a:srgbClr val="434343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i="1">
                                      <a:solidFill>
                                        <a:srgbClr val="434343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pt-BR" sz="2400" i="1">
                                      <a:solidFill>
                                        <a:srgbClr val="434343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pt-BR" sz="2400" i="1">
                                      <a:solidFill>
                                        <a:srgbClr val="434343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i="1">
                                      <a:solidFill>
                                        <a:srgbClr val="434343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pt-BR" sz="2400" i="1">
                                      <a:solidFill>
                                        <a:srgbClr val="434343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sup>
                          </m:sSup>
                        </m:num>
                        <m:den>
                          <m:r>
                            <a:rPr lang="pt-BR" sz="2400" i="1">
                              <a:solidFill>
                                <a:srgbClr val="434343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pt-BR" sz="2400" i="1">
                                  <a:solidFill>
                                    <a:srgbClr val="43434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2400" i="1">
                                  <a:solidFill>
                                    <a:srgbClr val="434343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pt-BR" sz="2400" i="1">
                                      <a:solidFill>
                                        <a:srgbClr val="434343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i="1">
                                      <a:solidFill>
                                        <a:srgbClr val="434343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pt-BR" sz="2400" i="1">
                                      <a:solidFill>
                                        <a:srgbClr val="434343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pt-BR" sz="2400" i="1">
                                  <a:solidFill>
                                    <a:srgbClr val="434343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pt-BR" sz="2400" i="1">
                                      <a:solidFill>
                                        <a:srgbClr val="434343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i="1">
                                      <a:solidFill>
                                        <a:srgbClr val="434343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pt-BR" sz="2400" i="1">
                                      <a:solidFill>
                                        <a:srgbClr val="434343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pt-BR" sz="2400" i="1">
                                      <a:solidFill>
                                        <a:srgbClr val="434343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i="1">
                                      <a:solidFill>
                                        <a:srgbClr val="434343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pt-BR" sz="2400" i="1">
                                      <a:solidFill>
                                        <a:srgbClr val="434343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pt-BR" sz="2400" i="1">
                                  <a:solidFill>
                                    <a:srgbClr val="434343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pt-BR" sz="2400" i="1">
                                      <a:solidFill>
                                        <a:srgbClr val="434343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i="1">
                                      <a:solidFill>
                                        <a:srgbClr val="434343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pt-BR" sz="2400" i="1">
                                      <a:solidFill>
                                        <a:srgbClr val="434343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pt-BR" sz="2400" i="1">
                                      <a:solidFill>
                                        <a:srgbClr val="434343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i="1">
                                      <a:solidFill>
                                        <a:srgbClr val="434343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pt-BR" sz="2400" i="1">
                                      <a:solidFill>
                                        <a:srgbClr val="434343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pt-BR" sz="2400" i="1">
                                  <a:solidFill>
                                    <a:srgbClr val="434343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pt-BR" sz="2400" i="1">
                                      <a:solidFill>
                                        <a:srgbClr val="434343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i="1">
                                      <a:solidFill>
                                        <a:srgbClr val="434343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pt-BR" sz="2400" i="1">
                                      <a:solidFill>
                                        <a:srgbClr val="434343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pt-BR" sz="2400" i="1">
                                      <a:solidFill>
                                        <a:srgbClr val="434343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i="1">
                                      <a:solidFill>
                                        <a:srgbClr val="434343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pt-BR" sz="2400" i="1">
                                      <a:solidFill>
                                        <a:srgbClr val="434343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pt-BR" sz="2400" i="1">
                                  <a:solidFill>
                                    <a:srgbClr val="434343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pt-BR" sz="2400" i="1">
                                      <a:solidFill>
                                        <a:srgbClr val="434343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i="1">
                                      <a:solidFill>
                                        <a:srgbClr val="434343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pt-BR" sz="2400" i="1">
                                      <a:solidFill>
                                        <a:srgbClr val="434343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pt-BR" sz="2400" i="1">
                                      <a:solidFill>
                                        <a:srgbClr val="434343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i="1">
                                      <a:solidFill>
                                        <a:srgbClr val="434343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pt-BR" sz="2400" i="1">
                                      <a:solidFill>
                                        <a:srgbClr val="434343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sup>
                          </m:sSup>
                        </m:den>
                      </m:f>
                    </m:oMath>
                  </m:oMathPara>
                </a14:m>
                <a:endParaRPr lang="pt-BR" sz="2400" dirty="0">
                  <a:solidFill>
                    <a:srgbClr val="434343"/>
                  </a:solidFill>
                </a:endParaRPr>
              </a:p>
            </p:txBody>
          </p:sp>
        </mc:Choice>
        <mc:Fallback xmlns="">
          <p:sp>
            <p:nvSpPr>
              <p:cNvPr id="4" name="Objeto 9">
                <a:extLst>
                  <a:ext uri="{FF2B5EF4-FFF2-40B4-BE49-F238E27FC236}">
                    <a16:creationId xmlns:a16="http://schemas.microsoft.com/office/drawing/2014/main" id="{EC4CDF2E-A9EC-42E7-A064-0B38886EB1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992218" y="4101131"/>
                <a:ext cx="6207564" cy="124301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Espaço Reservado para Data 5">
            <a:extLst>
              <a:ext uri="{FF2B5EF4-FFF2-40B4-BE49-F238E27FC236}">
                <a16:creationId xmlns:a16="http://schemas.microsoft.com/office/drawing/2014/main" id="{5990F828-E199-4E7C-868C-8CB195C562A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17C83687-0AC1-425F-B11B-62B7FCFA310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6355275" y="6391430"/>
            <a:ext cx="1705361" cy="341672"/>
          </a:xfrm>
          <a:prstGeom prst="rect">
            <a:avLst/>
          </a:prstGeom>
        </p:spPr>
      </p:pic>
      <p:pic>
        <p:nvPicPr>
          <p:cNvPr id="16" name="Google Shape;62;p13">
            <a:extLst>
              <a:ext uri="{FF2B5EF4-FFF2-40B4-BE49-F238E27FC236}">
                <a16:creationId xmlns:a16="http://schemas.microsoft.com/office/drawing/2014/main" id="{3BFF2E6E-ABCD-44AC-A146-112588C2AA14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9542770" y="4722638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Espaço Reservado para Número de Slide 4">
            <a:extLst>
              <a:ext uri="{FF2B5EF4-FFF2-40B4-BE49-F238E27FC236}">
                <a16:creationId xmlns:a16="http://schemas.microsoft.com/office/drawing/2014/main" id="{F80A4204-492B-4514-80CE-A802ACED8E02}"/>
              </a:ext>
            </a:extLst>
          </p:cNvPr>
          <p:cNvSpPr txBox="1">
            <a:spLocks/>
          </p:cNvSpPr>
          <p:nvPr/>
        </p:nvSpPr>
        <p:spPr>
          <a:xfrm>
            <a:off x="11436559" y="379620"/>
            <a:ext cx="399713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8FB8526-A7DF-44F1-A0A0-E2C9088E1528}" type="slidenum">
              <a:rPr lang="pt-BR" smtClean="0">
                <a:solidFill>
                  <a:srgbClr val="6ADBD9"/>
                </a:solidFill>
              </a:rPr>
              <a:pPr algn="ctr"/>
              <a:t>22</a:t>
            </a:fld>
            <a:endParaRPr lang="pt-BR" dirty="0">
              <a:solidFill>
                <a:srgbClr val="6ADBD9"/>
              </a:solidFill>
            </a:endParaRPr>
          </a:p>
        </p:txBody>
      </p:sp>
      <p:sp>
        <p:nvSpPr>
          <p:cNvPr id="18" name="Pentágono 17">
            <a:extLst>
              <a:ext uri="{FF2B5EF4-FFF2-40B4-BE49-F238E27FC236}">
                <a16:creationId xmlns:a16="http://schemas.microsoft.com/office/drawing/2014/main" id="{C1908464-0148-4E51-8E6E-8BBCFAE2F351}"/>
              </a:ext>
            </a:extLst>
          </p:cNvPr>
          <p:cNvSpPr/>
          <p:nvPr/>
        </p:nvSpPr>
        <p:spPr>
          <a:xfrm>
            <a:off x="11498924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6ADBD9"/>
              </a:solidFill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57A9CAC8-A7F2-4DF3-B137-9B3D992FF070}"/>
              </a:ext>
            </a:extLst>
          </p:cNvPr>
          <p:cNvSpPr txBox="1"/>
          <p:nvPr/>
        </p:nvSpPr>
        <p:spPr>
          <a:xfrm>
            <a:off x="278296" y="3547084"/>
            <a:ext cx="102873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pt-BR" altLang="pt-BR" sz="160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Neste caso, a probabilidade de fraude pode ser calculada por meio da função logística, da seguinte forma:</a:t>
            </a:r>
            <a:endParaRPr lang="pt-BR" altLang="pt-BR" sz="1600" dirty="0">
              <a:solidFill>
                <a:srgbClr val="434343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75761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tângulo 20">
            <a:extLst>
              <a:ext uri="{FF2B5EF4-FFF2-40B4-BE49-F238E27FC236}">
                <a16:creationId xmlns:a16="http://schemas.microsoft.com/office/drawing/2014/main" id="{FB14EF53-A111-47D9-B600-A9C0A3FE4F25}"/>
              </a:ext>
            </a:extLst>
          </p:cNvPr>
          <p:cNvSpPr/>
          <p:nvPr/>
        </p:nvSpPr>
        <p:spPr>
          <a:xfrm>
            <a:off x="-16318" y="1118032"/>
            <a:ext cx="11254589" cy="2231446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81DE0739-730F-4B4A-9090-6C7057474CAB}"/>
              </a:ext>
            </a:extLst>
          </p:cNvPr>
          <p:cNvSpPr txBox="1">
            <a:spLocks/>
          </p:cNvSpPr>
          <p:nvPr/>
        </p:nvSpPr>
        <p:spPr>
          <a:xfrm>
            <a:off x="278296" y="828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pt-BR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Regressão Logística</a:t>
            </a:r>
          </a:p>
          <a:p>
            <a:r>
              <a:rPr lang="en-US" sz="110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3</a:t>
            </a:r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 REGRESSÃO LOGÍSTICA MÚLTIPLA | </a:t>
            </a:r>
            <a:r>
              <a:rPr lang="pt-BR" sz="11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CONCEITO</a:t>
            </a:r>
            <a:endParaRPr lang="en-US" sz="11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4" name="Espaço Reservado para Data 5">
            <a:extLst>
              <a:ext uri="{FF2B5EF4-FFF2-40B4-BE49-F238E27FC236}">
                <a16:creationId xmlns:a16="http://schemas.microsoft.com/office/drawing/2014/main" id="{5990F828-E199-4E7C-868C-8CB195C562A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17C83687-0AC1-425F-B11B-62B7FCFA310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6355275" y="6391430"/>
            <a:ext cx="1705361" cy="341672"/>
          </a:xfrm>
          <a:prstGeom prst="rect">
            <a:avLst/>
          </a:prstGeom>
        </p:spPr>
      </p:pic>
      <p:pic>
        <p:nvPicPr>
          <p:cNvPr id="16" name="Google Shape;62;p13">
            <a:extLst>
              <a:ext uri="{FF2B5EF4-FFF2-40B4-BE49-F238E27FC236}">
                <a16:creationId xmlns:a16="http://schemas.microsoft.com/office/drawing/2014/main" id="{3BFF2E6E-ABCD-44AC-A146-112588C2AA14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9542770" y="4722638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Espaço Reservado para Número de Slide 4">
            <a:extLst>
              <a:ext uri="{FF2B5EF4-FFF2-40B4-BE49-F238E27FC236}">
                <a16:creationId xmlns:a16="http://schemas.microsoft.com/office/drawing/2014/main" id="{F80A4204-492B-4514-80CE-A802ACED8E02}"/>
              </a:ext>
            </a:extLst>
          </p:cNvPr>
          <p:cNvSpPr txBox="1">
            <a:spLocks/>
          </p:cNvSpPr>
          <p:nvPr/>
        </p:nvSpPr>
        <p:spPr>
          <a:xfrm>
            <a:off x="11436559" y="379620"/>
            <a:ext cx="399713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8FB8526-A7DF-44F1-A0A0-E2C9088E1528}" type="slidenum">
              <a:rPr lang="pt-BR" smtClean="0">
                <a:solidFill>
                  <a:srgbClr val="6ADBD9"/>
                </a:solidFill>
              </a:rPr>
              <a:pPr algn="ctr"/>
              <a:t>23</a:t>
            </a:fld>
            <a:endParaRPr lang="pt-BR" dirty="0">
              <a:solidFill>
                <a:srgbClr val="6ADBD9"/>
              </a:solidFill>
            </a:endParaRPr>
          </a:p>
        </p:txBody>
      </p:sp>
      <p:sp>
        <p:nvSpPr>
          <p:cNvPr id="18" name="Pentágono 17">
            <a:extLst>
              <a:ext uri="{FF2B5EF4-FFF2-40B4-BE49-F238E27FC236}">
                <a16:creationId xmlns:a16="http://schemas.microsoft.com/office/drawing/2014/main" id="{C1908464-0148-4E51-8E6E-8BBCFAE2F351}"/>
              </a:ext>
            </a:extLst>
          </p:cNvPr>
          <p:cNvSpPr/>
          <p:nvPr/>
        </p:nvSpPr>
        <p:spPr>
          <a:xfrm>
            <a:off x="11498924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6ADBD9"/>
              </a:solidFill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57A9CAC8-A7F2-4DF3-B137-9B3D992FF070}"/>
              </a:ext>
            </a:extLst>
          </p:cNvPr>
          <p:cNvSpPr txBox="1"/>
          <p:nvPr/>
        </p:nvSpPr>
        <p:spPr>
          <a:xfrm>
            <a:off x="278296" y="3547084"/>
            <a:ext cx="102873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pt-BR" altLang="pt-BR" sz="160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 probabilidade de fraude também pode ser escrita como:</a:t>
            </a:r>
            <a:endParaRPr lang="pt-BR" altLang="pt-BR" sz="1600" dirty="0">
              <a:solidFill>
                <a:srgbClr val="434343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bjeto 4">
                <a:extLst>
                  <a:ext uri="{FF2B5EF4-FFF2-40B4-BE49-F238E27FC236}">
                    <a16:creationId xmlns:a16="http://schemas.microsoft.com/office/drawing/2014/main" id="{794BCFDC-1C42-4D20-AE4D-93D745F0E968}"/>
                  </a:ext>
                </a:extLst>
              </p:cNvPr>
              <p:cNvSpPr txBox="1"/>
              <p:nvPr/>
            </p:nvSpPr>
            <p:spPr bwMode="auto">
              <a:xfrm>
                <a:off x="2869943" y="4103586"/>
                <a:ext cx="6452113" cy="1046163"/>
              </a:xfrm>
              <a:prstGeom prst="rect">
                <a:avLst/>
              </a:prstGeom>
              <a:noFill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2400" i="1" smtClean="0">
                          <a:solidFill>
                            <a:srgbClr val="434343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pt-BR" sz="2400" i="1" smtClean="0">
                          <a:solidFill>
                            <a:srgbClr val="434343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400" i="1" smtClean="0">
                          <a:solidFill>
                            <a:srgbClr val="434343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pt-BR" sz="2400" i="1">
                              <a:solidFill>
                                <a:srgbClr val="434343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400" i="1">
                              <a:solidFill>
                                <a:srgbClr val="434343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pt-BR" sz="2400" i="1">
                              <a:solidFill>
                                <a:srgbClr val="434343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  <m:r>
                        <a:rPr lang="pt-BR" sz="2400" i="1">
                          <a:solidFill>
                            <a:srgbClr val="434343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400" i="1">
                              <a:solidFill>
                                <a:srgbClr val="434343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400" i="1">
                              <a:solidFill>
                                <a:srgbClr val="434343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sz="2400" i="1">
                              <a:solidFill>
                                <a:srgbClr val="434343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pt-BR" sz="2400" i="1">
                                  <a:solidFill>
                                    <a:srgbClr val="43434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2400" i="1">
                                  <a:solidFill>
                                    <a:srgbClr val="434343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pt-BR" sz="2400" i="1">
                                  <a:solidFill>
                                    <a:srgbClr val="434343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pt-BR" sz="2400" i="1">
                                      <a:solidFill>
                                        <a:srgbClr val="434343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pt-BR" sz="2400" i="1">
                                          <a:solidFill>
                                            <a:srgbClr val="43434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2400" i="1">
                                          <a:solidFill>
                                            <a:srgbClr val="43434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pt-BR" sz="2400" i="1">
                                          <a:solidFill>
                                            <a:srgbClr val="43434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pt-BR" sz="2400" i="1">
                                      <a:solidFill>
                                        <a:srgbClr val="434343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pt-BR" sz="2400" i="1">
                                          <a:solidFill>
                                            <a:srgbClr val="43434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2400" i="1">
                                          <a:solidFill>
                                            <a:srgbClr val="43434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pt-BR" sz="2400" i="1">
                                          <a:solidFill>
                                            <a:srgbClr val="43434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pt-BR" sz="2400" i="1">
                                          <a:solidFill>
                                            <a:srgbClr val="43434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2400" i="1">
                                          <a:solidFill>
                                            <a:srgbClr val="43434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pt-BR" sz="2400" i="1">
                                          <a:solidFill>
                                            <a:srgbClr val="43434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pt-BR" sz="2400" i="1">
                                      <a:solidFill>
                                        <a:srgbClr val="434343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pt-BR" sz="2400" i="1">
                                          <a:solidFill>
                                            <a:srgbClr val="43434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2400" i="1">
                                          <a:solidFill>
                                            <a:srgbClr val="43434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pt-BR" sz="2400" i="1">
                                          <a:solidFill>
                                            <a:srgbClr val="43434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pt-BR" sz="2400" i="1">
                                          <a:solidFill>
                                            <a:srgbClr val="43434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2400" i="1">
                                          <a:solidFill>
                                            <a:srgbClr val="43434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pt-BR" sz="2400" i="1">
                                          <a:solidFill>
                                            <a:srgbClr val="43434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pt-BR" sz="2400" i="1">
                                      <a:solidFill>
                                        <a:srgbClr val="434343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pt-BR" sz="2400" i="1">
                                          <a:solidFill>
                                            <a:srgbClr val="43434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2400" i="1">
                                          <a:solidFill>
                                            <a:srgbClr val="43434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pt-BR" sz="2400" i="1">
                                          <a:solidFill>
                                            <a:srgbClr val="43434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pt-BR" sz="2400" i="1">
                                          <a:solidFill>
                                            <a:srgbClr val="43434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2400" i="1">
                                          <a:solidFill>
                                            <a:srgbClr val="43434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pt-BR" sz="2400" i="1">
                                          <a:solidFill>
                                            <a:srgbClr val="43434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  <m:r>
                                    <a:rPr lang="pt-BR" sz="2400" i="1">
                                      <a:solidFill>
                                        <a:srgbClr val="434343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pt-BR" sz="2400" i="1">
                                          <a:solidFill>
                                            <a:srgbClr val="43434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2400" i="1">
                                          <a:solidFill>
                                            <a:srgbClr val="43434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pt-BR" sz="2400" i="1">
                                          <a:solidFill>
                                            <a:srgbClr val="43434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pt-BR" sz="2400" i="1">
                                          <a:solidFill>
                                            <a:srgbClr val="43434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2400" i="1">
                                          <a:solidFill>
                                            <a:srgbClr val="43434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pt-BR" sz="2400" i="1">
                                          <a:solidFill>
                                            <a:srgbClr val="43434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sub>
                                  </m:sSub>
                                </m:e>
                              </m:d>
                            </m:sup>
                          </m:sSup>
                        </m:den>
                      </m:f>
                    </m:oMath>
                  </m:oMathPara>
                </a14:m>
                <a:endParaRPr lang="pt-BR" sz="2400" dirty="0">
                  <a:solidFill>
                    <a:srgbClr val="434343"/>
                  </a:solidFill>
                </a:endParaRPr>
              </a:p>
            </p:txBody>
          </p:sp>
        </mc:Choice>
        <mc:Fallback xmlns="">
          <p:sp>
            <p:nvSpPr>
              <p:cNvPr id="12" name="Objeto 4">
                <a:extLst>
                  <a:ext uri="{FF2B5EF4-FFF2-40B4-BE49-F238E27FC236}">
                    <a16:creationId xmlns:a16="http://schemas.microsoft.com/office/drawing/2014/main" id="{794BCFDC-1C42-4D20-AE4D-93D745F0E9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869943" y="4103586"/>
                <a:ext cx="6452113" cy="104616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tângulo 12">
            <a:extLst>
              <a:ext uri="{FF2B5EF4-FFF2-40B4-BE49-F238E27FC236}">
                <a16:creationId xmlns:a16="http://schemas.microsoft.com/office/drawing/2014/main" id="{59438722-CADB-4196-AD93-36F831D45945}"/>
              </a:ext>
            </a:extLst>
          </p:cNvPr>
          <p:cNvSpPr/>
          <p:nvPr/>
        </p:nvSpPr>
        <p:spPr>
          <a:xfrm>
            <a:off x="270432" y="1234603"/>
            <a:ext cx="10849249" cy="19543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altLang="pt-BR" sz="160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Ainda no exemplo anterior, </a:t>
            </a:r>
            <a:r>
              <a:rPr lang="pt-BR" altLang="pt-BR" sz="1600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 probabilidade de fraude (</a:t>
            </a:r>
            <a:r>
              <a:rPr lang="pt-BR" altLang="pt-BR" sz="1600" b="1" i="1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</a:t>
            </a:r>
            <a:r>
              <a:rPr lang="pt-BR" altLang="pt-BR" sz="1600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 pode </a:t>
            </a:r>
            <a:r>
              <a:rPr lang="pt-BR" altLang="pt-BR" sz="160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ser calculada considerando diversas variáveis explicativas, tais como:</a:t>
            </a:r>
          </a:p>
          <a:p>
            <a:endParaRPr lang="pt-BR" altLang="pt-BR" sz="1000" dirty="0">
              <a:solidFill>
                <a:srgbClr val="434343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pt-BR" altLang="pt-BR" sz="1600" i="1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</a:t>
            </a:r>
            <a:r>
              <a:rPr lang="pt-BR" altLang="pt-BR" sz="1600" i="1" baseline="-2500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  <a:r>
              <a:rPr lang="pt-BR" altLang="pt-BR" sz="1600" i="1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= </a:t>
            </a:r>
            <a:r>
              <a:rPr lang="pt-BR" altLang="pt-BR" sz="1600" i="1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tempo </a:t>
            </a:r>
            <a:r>
              <a:rPr lang="pt-BR" altLang="pt-BR" sz="1600" i="1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 relacionamento,</a:t>
            </a:r>
          </a:p>
          <a:p>
            <a:endParaRPr lang="pt-BR" altLang="pt-BR" sz="500" i="1" dirty="0">
              <a:solidFill>
                <a:srgbClr val="434343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pt-BR" altLang="pt-BR" sz="1600" i="1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</a:t>
            </a:r>
            <a:r>
              <a:rPr lang="pt-BR" altLang="pt-BR" sz="1600" i="1" baseline="-2500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  <a:r>
              <a:rPr lang="pt-BR" altLang="pt-BR" sz="1600" i="1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= valor,</a:t>
            </a:r>
          </a:p>
          <a:p>
            <a:endParaRPr lang="pt-BR" altLang="pt-BR" sz="500" i="1" dirty="0">
              <a:solidFill>
                <a:srgbClr val="434343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pt-BR" altLang="pt-BR" sz="1600" i="1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</a:t>
            </a:r>
            <a:r>
              <a:rPr lang="pt-BR" altLang="pt-BR" sz="1600" i="1" baseline="-2500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  <a:r>
              <a:rPr lang="pt-BR" altLang="pt-BR" sz="1600" i="1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= idade,</a:t>
            </a:r>
          </a:p>
          <a:p>
            <a:endParaRPr lang="pt-BR" altLang="pt-BR" sz="500" i="1" dirty="0">
              <a:solidFill>
                <a:srgbClr val="434343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pt-BR" altLang="pt-BR" sz="1600" i="1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</a:t>
            </a:r>
            <a:r>
              <a:rPr lang="pt-BR" altLang="pt-BR" sz="1600" i="1" baseline="-2500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4</a:t>
            </a:r>
            <a:r>
              <a:rPr lang="pt-BR" altLang="pt-BR" sz="1600" i="1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= </a:t>
            </a:r>
            <a:r>
              <a:rPr lang="pt-BR" altLang="pt-BR" sz="1600" i="1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renda.</a:t>
            </a:r>
          </a:p>
        </p:txBody>
      </p:sp>
    </p:spTree>
    <p:extLst>
      <p:ext uri="{BB962C8B-B14F-4D97-AF65-F5344CB8AC3E}">
        <p14:creationId xmlns:p14="http://schemas.microsoft.com/office/powerpoint/2010/main" val="8075856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tângulo 17">
            <a:extLst>
              <a:ext uri="{FF2B5EF4-FFF2-40B4-BE49-F238E27FC236}">
                <a16:creationId xmlns:a16="http://schemas.microsoft.com/office/drawing/2014/main" id="{F5DEA488-6DDB-4B60-B23A-BAB76B6C32CB}"/>
              </a:ext>
            </a:extLst>
          </p:cNvPr>
          <p:cNvSpPr/>
          <p:nvPr/>
        </p:nvSpPr>
        <p:spPr>
          <a:xfrm>
            <a:off x="0" y="1047983"/>
            <a:ext cx="9269023" cy="2283743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F1024DDB-35A6-47F9-99BC-9F820E220D97}"/>
              </a:ext>
            </a:extLst>
          </p:cNvPr>
          <p:cNvSpPr txBox="1">
            <a:spLocks/>
          </p:cNvSpPr>
          <p:nvPr/>
        </p:nvSpPr>
        <p:spPr>
          <a:xfrm>
            <a:off x="278296" y="828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pt-BR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Case: Aumento do time de vendas</a:t>
            </a:r>
          </a:p>
          <a:p>
            <a:r>
              <a:rPr lang="en-US" sz="110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3</a:t>
            </a:r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 REGRESSÃO LOGÍSTICA MÚLTIPLA | </a:t>
            </a:r>
            <a:r>
              <a:rPr lang="pt-BR" sz="11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CASE</a:t>
            </a:r>
            <a:endParaRPr lang="en-US" sz="11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07F04966-4A55-400F-ADEF-CDB1EA63A5F8}"/>
              </a:ext>
            </a:extLst>
          </p:cNvPr>
          <p:cNvSpPr/>
          <p:nvPr/>
        </p:nvSpPr>
        <p:spPr>
          <a:xfrm>
            <a:off x="323808" y="3429000"/>
            <a:ext cx="1152032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altLang="pt-BR" sz="1600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As primeiras linhas da base de dados </a:t>
            </a:r>
            <a:r>
              <a:rPr lang="pt-BR" altLang="pt-BR" sz="160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são apresentadas </a:t>
            </a:r>
            <a:r>
              <a:rPr lang="pt-BR" altLang="pt-BR" sz="1600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na tabela</a:t>
            </a:r>
            <a:r>
              <a:rPr lang="pt-BR" altLang="pt-BR" sz="160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A coluna </a:t>
            </a:r>
            <a:r>
              <a:rPr lang="pt-BR" altLang="pt-BR" sz="1600" i="1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Resposta </a:t>
            </a:r>
            <a:r>
              <a:rPr lang="pt-BR" altLang="pt-BR" sz="160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assume </a:t>
            </a:r>
            <a:r>
              <a:rPr lang="pt-BR" altLang="pt-BR" sz="1600" b="1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valor = 1 </a:t>
            </a:r>
            <a:r>
              <a:rPr lang="pt-BR" altLang="pt-BR" sz="160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para indivíduos que </a:t>
            </a:r>
            <a:r>
              <a:rPr lang="pt-BR" altLang="pt-BR" sz="1600" b="1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tornaram-se consultores </a:t>
            </a:r>
            <a:r>
              <a:rPr lang="pt-BR" altLang="pt-BR" sz="160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</a:t>
            </a:r>
            <a:r>
              <a:rPr lang="pt-BR" altLang="pt-BR" sz="1600" b="1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valor = </a:t>
            </a:r>
            <a:r>
              <a:rPr lang="pt-BR" altLang="pt-BR" sz="1600" b="1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 </a:t>
            </a:r>
            <a:r>
              <a:rPr lang="pt-BR" altLang="pt-BR" sz="160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para indivíduos </a:t>
            </a:r>
            <a:r>
              <a:rPr lang="pt-BR" altLang="pt-BR" sz="1600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que </a:t>
            </a:r>
            <a:r>
              <a:rPr lang="pt-BR" altLang="pt-BR" sz="1600" b="1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não se tornaram consultores</a:t>
            </a:r>
            <a:r>
              <a:rPr lang="pt-BR" altLang="pt-BR" sz="1600" b="1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  <a:endParaRPr lang="pt-BR" sz="1600" b="1" dirty="0">
              <a:solidFill>
                <a:srgbClr val="434343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B55D2863-33F5-48E5-A408-A19758F79ED4}"/>
              </a:ext>
            </a:extLst>
          </p:cNvPr>
          <p:cNvSpPr/>
          <p:nvPr/>
        </p:nvSpPr>
        <p:spPr>
          <a:xfrm>
            <a:off x="284733" y="1102590"/>
            <a:ext cx="8402067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pt-BR" altLang="pt-BR" sz="1600">
                <a:solidFill>
                  <a:srgbClr val="434343"/>
                </a:solidFill>
                <a:latin typeface="Open Sans" panose="020B0604020202020204"/>
              </a:rPr>
              <a:t>Com o objetivo </a:t>
            </a:r>
            <a:r>
              <a:rPr lang="pt-BR" altLang="pt-BR" sz="1600" dirty="0">
                <a:solidFill>
                  <a:srgbClr val="434343"/>
                </a:solidFill>
                <a:latin typeface="Open Sans" panose="020B0604020202020204"/>
              </a:rPr>
              <a:t>de aumentar seu time de vendas, </a:t>
            </a:r>
            <a:r>
              <a:rPr lang="pt-BR" altLang="pt-BR" sz="1600">
                <a:solidFill>
                  <a:srgbClr val="434343"/>
                </a:solidFill>
                <a:latin typeface="Open Sans" panose="020B0604020202020204"/>
              </a:rPr>
              <a:t>uma indústria de vendas diretas de cosméticos deseja identificar o </a:t>
            </a:r>
            <a:r>
              <a:rPr lang="pt-BR" altLang="pt-BR" sz="1600" dirty="0">
                <a:solidFill>
                  <a:srgbClr val="434343"/>
                </a:solidFill>
                <a:latin typeface="Open Sans" panose="020B0604020202020204"/>
              </a:rPr>
              <a:t>perfil das pessoas que poderiam tornar-se consultores de seus produtos.</a:t>
            </a:r>
          </a:p>
          <a:p>
            <a:pPr>
              <a:spcBef>
                <a:spcPct val="50000"/>
              </a:spcBef>
            </a:pPr>
            <a:r>
              <a:rPr lang="pt-BR" altLang="pt-BR" sz="1600" dirty="0">
                <a:solidFill>
                  <a:srgbClr val="434343"/>
                </a:solidFill>
                <a:latin typeface="Open Sans" panose="020B0604020202020204"/>
              </a:rPr>
              <a:t>Seja Y o </a:t>
            </a:r>
            <a:r>
              <a:rPr lang="pt-BR" altLang="pt-BR" sz="1600">
                <a:solidFill>
                  <a:srgbClr val="434343"/>
                </a:solidFill>
                <a:latin typeface="Open Sans" panose="020B0604020202020204"/>
              </a:rPr>
              <a:t>evento “tornar-se consultor” (1 = Sim e 0 = Não) </a:t>
            </a:r>
            <a:r>
              <a:rPr lang="pt-BR" altLang="pt-BR" sz="1600" dirty="0">
                <a:solidFill>
                  <a:srgbClr val="434343"/>
                </a:solidFill>
                <a:latin typeface="Open Sans" panose="020B0604020202020204"/>
              </a:rPr>
              <a:t>e as </a:t>
            </a:r>
            <a:r>
              <a:rPr lang="pt-BR" altLang="pt-BR" sz="1600">
                <a:solidFill>
                  <a:srgbClr val="434343"/>
                </a:solidFill>
                <a:latin typeface="Open Sans" panose="020B0604020202020204"/>
              </a:rPr>
              <a:t>variáveis explicativas:</a:t>
            </a:r>
            <a:endParaRPr lang="pt-BR" altLang="pt-BR" sz="1600" dirty="0">
              <a:solidFill>
                <a:srgbClr val="434343"/>
              </a:solidFill>
              <a:latin typeface="Open Sans" panose="020B0604020202020204"/>
            </a:endParaRPr>
          </a:p>
          <a:p>
            <a:pPr>
              <a:spcBef>
                <a:spcPts val="600"/>
              </a:spcBef>
            </a:pPr>
            <a:r>
              <a:rPr lang="pt-BR" altLang="pt-BR" sz="1600" b="1" dirty="0">
                <a:solidFill>
                  <a:srgbClr val="434343"/>
                </a:solidFill>
                <a:latin typeface="Open Sans" panose="020B0604020202020204"/>
              </a:rPr>
              <a:t>Sexo</a:t>
            </a:r>
            <a:r>
              <a:rPr lang="pt-BR" altLang="pt-BR" sz="1600" dirty="0">
                <a:solidFill>
                  <a:srgbClr val="434343"/>
                </a:solidFill>
                <a:latin typeface="Open Sans" panose="020B0604020202020204"/>
              </a:rPr>
              <a:t>: M (masculino) e F (feminino)</a:t>
            </a:r>
          </a:p>
          <a:p>
            <a:pPr>
              <a:spcBef>
                <a:spcPts val="600"/>
              </a:spcBef>
            </a:pPr>
            <a:r>
              <a:rPr lang="pt-BR" altLang="pt-BR" sz="1600" b="1" dirty="0">
                <a:solidFill>
                  <a:srgbClr val="434343"/>
                </a:solidFill>
                <a:latin typeface="Open Sans" panose="020B0604020202020204"/>
              </a:rPr>
              <a:t>Idade</a:t>
            </a:r>
            <a:r>
              <a:rPr lang="pt-BR" altLang="pt-BR" sz="1600" dirty="0">
                <a:solidFill>
                  <a:srgbClr val="434343"/>
                </a:solidFill>
                <a:latin typeface="Open Sans" panose="020B0604020202020204"/>
              </a:rPr>
              <a:t>: idade do cliente </a:t>
            </a:r>
          </a:p>
          <a:p>
            <a:pPr>
              <a:spcBef>
                <a:spcPts val="600"/>
              </a:spcBef>
            </a:pPr>
            <a:r>
              <a:rPr lang="pt-BR" altLang="pt-BR" sz="1600" b="1" dirty="0">
                <a:solidFill>
                  <a:srgbClr val="434343"/>
                </a:solidFill>
                <a:latin typeface="Open Sans" panose="020B0604020202020204"/>
              </a:rPr>
              <a:t>Cidade</a:t>
            </a:r>
            <a:r>
              <a:rPr lang="pt-BR" altLang="pt-BR" sz="1600" dirty="0">
                <a:solidFill>
                  <a:srgbClr val="434343"/>
                </a:solidFill>
                <a:latin typeface="Open Sans" panose="020B0604020202020204"/>
              </a:rPr>
              <a:t>: RJ ou SP</a:t>
            </a:r>
          </a:p>
        </p:txBody>
      </p:sp>
      <p:pic>
        <p:nvPicPr>
          <p:cNvPr id="11266" name="Picture 2" descr="Person Pouring Plastic Tube Bottle">
            <a:extLst>
              <a:ext uri="{FF2B5EF4-FFF2-40B4-BE49-F238E27FC236}">
                <a16:creationId xmlns:a16="http://schemas.microsoft.com/office/drawing/2014/main" id="{80701463-ED43-40C5-A51A-7C8E753771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5290" y="1047983"/>
            <a:ext cx="3416709" cy="2284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tângulo 16">
            <a:extLst>
              <a:ext uri="{FF2B5EF4-FFF2-40B4-BE49-F238E27FC236}">
                <a16:creationId xmlns:a16="http://schemas.microsoft.com/office/drawing/2014/main" id="{38013044-BF5B-42EA-BCFB-3FE12C2D5A85}"/>
              </a:ext>
            </a:extLst>
          </p:cNvPr>
          <p:cNvSpPr/>
          <p:nvPr/>
        </p:nvSpPr>
        <p:spPr>
          <a:xfrm>
            <a:off x="385799" y="5828760"/>
            <a:ext cx="953986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140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Arquivo: Cosmeticos</a:t>
            </a:r>
            <a:r>
              <a:rPr lang="pt-BR" sz="1400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.xlsx</a:t>
            </a:r>
          </a:p>
        </p:txBody>
      </p:sp>
      <p:graphicFrame>
        <p:nvGraphicFramePr>
          <p:cNvPr id="2" name="Tabela 1">
            <a:extLst>
              <a:ext uri="{FF2B5EF4-FFF2-40B4-BE49-F238E27FC236}">
                <a16:creationId xmlns:a16="http://schemas.microsoft.com/office/drawing/2014/main" id="{E4D4D7F4-29EC-4D68-A791-367E264A42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7001240"/>
              </p:ext>
            </p:extLst>
          </p:nvPr>
        </p:nvGraphicFramePr>
        <p:xfrm>
          <a:off x="4800600" y="4139289"/>
          <a:ext cx="2727251" cy="1783080"/>
        </p:xfrm>
        <a:graphic>
          <a:graphicData uri="http://schemas.openxmlformats.org/drawingml/2006/table">
            <a:tbl>
              <a:tblPr/>
              <a:tblGrid>
                <a:gridCol w="533400">
                  <a:extLst>
                    <a:ext uri="{9D8B030D-6E8A-4147-A177-3AD203B41FA5}">
                      <a16:colId xmlns:a16="http://schemas.microsoft.com/office/drawing/2014/main" val="261835354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228712693"/>
                    </a:ext>
                  </a:extLst>
                </a:gridCol>
                <a:gridCol w="711200">
                  <a:extLst>
                    <a:ext uri="{9D8B030D-6E8A-4147-A177-3AD203B41FA5}">
                      <a16:colId xmlns:a16="http://schemas.microsoft.com/office/drawing/2014/main" val="4221112299"/>
                    </a:ext>
                  </a:extLst>
                </a:gridCol>
                <a:gridCol w="911151">
                  <a:extLst>
                    <a:ext uri="{9D8B030D-6E8A-4147-A177-3AD203B41FA5}">
                      <a16:colId xmlns:a16="http://schemas.microsoft.com/office/drawing/2014/main" val="559550985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1" i="0" u="none" strike="noStrike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</a:rPr>
                        <a:t>Sexo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D9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1" i="0" u="none" strike="noStrike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</a:rPr>
                        <a:t>Idade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D9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1" i="0" u="none" strike="noStrike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</a:rPr>
                        <a:t>Cidade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D9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1" i="0" u="none" strike="noStrike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</a:rPr>
                        <a:t>Resposta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D9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361452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</a:rPr>
                        <a:t>M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</a:rPr>
                        <a:t>49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</a:rPr>
                        <a:t>SP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019113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</a:rPr>
                        <a:t>M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</a:rPr>
                        <a:t>32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</a:rPr>
                        <a:t>SP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3336191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</a:rPr>
                        <a:t>F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</a:rPr>
                        <a:t>48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</a:rPr>
                        <a:t>SP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673417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</a:rPr>
                        <a:t>F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</a:rPr>
                        <a:t>32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</a:rPr>
                        <a:t>RJ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024692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</a:rPr>
                        <a:t>F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</a:rPr>
                        <a:t>64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</a:rPr>
                        <a:t>SP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1709078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</a:rPr>
                        <a:t>F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</a:rPr>
                        <a:t>56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</a:rPr>
                        <a:t>SP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565216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</a:rPr>
                        <a:t>F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</a:rPr>
                        <a:t>69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</a:rPr>
                        <a:t>SP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dirty="0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3689888"/>
                  </a:ext>
                </a:extLst>
              </a:tr>
            </a:tbl>
          </a:graphicData>
        </a:graphic>
      </p:graphicFrame>
      <p:sp>
        <p:nvSpPr>
          <p:cNvPr id="23" name="Espaço Reservado para Data 5">
            <a:extLst>
              <a:ext uri="{FF2B5EF4-FFF2-40B4-BE49-F238E27FC236}">
                <a16:creationId xmlns:a16="http://schemas.microsoft.com/office/drawing/2014/main" id="{27DF2E58-6FCE-415C-844A-B4851540E9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24" name="Imagem 23">
            <a:extLst>
              <a:ext uri="{FF2B5EF4-FFF2-40B4-BE49-F238E27FC236}">
                <a16:creationId xmlns:a16="http://schemas.microsoft.com/office/drawing/2014/main" id="{28F7FF3A-D5A3-44F6-9D3A-AB7E03E02C7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6355275" y="6391430"/>
            <a:ext cx="1705361" cy="341672"/>
          </a:xfrm>
          <a:prstGeom prst="rect">
            <a:avLst/>
          </a:prstGeom>
        </p:spPr>
      </p:pic>
      <p:pic>
        <p:nvPicPr>
          <p:cNvPr id="25" name="Google Shape;62;p13">
            <a:extLst>
              <a:ext uri="{FF2B5EF4-FFF2-40B4-BE49-F238E27FC236}">
                <a16:creationId xmlns:a16="http://schemas.microsoft.com/office/drawing/2014/main" id="{E5F9B90B-E244-4C56-AE01-DA8438DE2854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9542770" y="4722638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Espaço Reservado para Número de Slide 4">
            <a:extLst>
              <a:ext uri="{FF2B5EF4-FFF2-40B4-BE49-F238E27FC236}">
                <a16:creationId xmlns:a16="http://schemas.microsoft.com/office/drawing/2014/main" id="{FE365E0C-6F72-4049-990A-884AA1921DFB}"/>
              </a:ext>
            </a:extLst>
          </p:cNvPr>
          <p:cNvSpPr txBox="1">
            <a:spLocks/>
          </p:cNvSpPr>
          <p:nvPr/>
        </p:nvSpPr>
        <p:spPr>
          <a:xfrm>
            <a:off x="11436559" y="379620"/>
            <a:ext cx="399713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8FB8526-A7DF-44F1-A0A0-E2C9088E1528}" type="slidenum">
              <a:rPr lang="pt-BR" smtClean="0">
                <a:solidFill>
                  <a:srgbClr val="6ADBD9"/>
                </a:solidFill>
              </a:rPr>
              <a:pPr algn="ctr"/>
              <a:t>24</a:t>
            </a:fld>
            <a:endParaRPr lang="pt-BR" dirty="0">
              <a:solidFill>
                <a:srgbClr val="6ADBD9"/>
              </a:solidFill>
            </a:endParaRPr>
          </a:p>
        </p:txBody>
      </p:sp>
      <p:sp>
        <p:nvSpPr>
          <p:cNvPr id="27" name="Pentágono 26">
            <a:extLst>
              <a:ext uri="{FF2B5EF4-FFF2-40B4-BE49-F238E27FC236}">
                <a16:creationId xmlns:a16="http://schemas.microsoft.com/office/drawing/2014/main" id="{84A1422B-B941-4E81-9E91-82BBFD86B07B}"/>
              </a:ext>
            </a:extLst>
          </p:cNvPr>
          <p:cNvSpPr/>
          <p:nvPr/>
        </p:nvSpPr>
        <p:spPr>
          <a:xfrm>
            <a:off x="11498924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6ADBD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55499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F1024DDB-35A6-47F9-99BC-9F820E220D97}"/>
              </a:ext>
            </a:extLst>
          </p:cNvPr>
          <p:cNvSpPr txBox="1">
            <a:spLocks/>
          </p:cNvSpPr>
          <p:nvPr/>
        </p:nvSpPr>
        <p:spPr>
          <a:xfrm>
            <a:off x="278296" y="828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pt-BR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Case: Aumento do time de vendas</a:t>
            </a:r>
          </a:p>
          <a:p>
            <a:r>
              <a:rPr lang="en-US" sz="110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3</a:t>
            </a:r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 REGRESSÃO LOGÍSTICA MÚLTIPLA | </a:t>
            </a:r>
            <a:r>
              <a:rPr lang="pt-BR" sz="11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CASE</a:t>
            </a:r>
            <a:endParaRPr lang="en-US" sz="11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bjeto 9">
                <a:extLst>
                  <a:ext uri="{FF2B5EF4-FFF2-40B4-BE49-F238E27FC236}">
                    <a16:creationId xmlns:a16="http://schemas.microsoft.com/office/drawing/2014/main" id="{DB341B23-6945-4D4C-8ED8-43A575F1B381}"/>
                  </a:ext>
                </a:extLst>
              </p:cNvPr>
              <p:cNvSpPr txBox="1"/>
              <p:nvPr/>
            </p:nvSpPr>
            <p:spPr bwMode="auto">
              <a:xfrm>
                <a:off x="3376612" y="4358859"/>
                <a:ext cx="5438775" cy="1028700"/>
              </a:xfrm>
              <a:prstGeom prst="rect">
                <a:avLst/>
              </a:prstGeom>
              <a:noFill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pt-BR" sz="2400" i="1" smtClean="0">
                          <a:solidFill>
                            <a:srgbClr val="434343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pt-BR" sz="2400" i="1" smtClean="0">
                          <a:solidFill>
                            <a:srgbClr val="434343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400" i="1">
                              <a:solidFill>
                                <a:srgbClr val="434343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pt-BR" sz="2400" i="1">
                                  <a:solidFill>
                                    <a:srgbClr val="43434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2400" i="1">
                                  <a:solidFill>
                                    <a:srgbClr val="434343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pt-BR" sz="2400" i="1">
                                      <a:solidFill>
                                        <a:srgbClr val="434343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i="1">
                                      <a:solidFill>
                                        <a:srgbClr val="434343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pt-BR" sz="2400" i="1">
                                      <a:solidFill>
                                        <a:srgbClr val="434343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pt-BR" sz="2400" i="1">
                                  <a:solidFill>
                                    <a:srgbClr val="434343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pt-BR" sz="2400" i="1">
                                      <a:solidFill>
                                        <a:srgbClr val="434343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i="1">
                                      <a:solidFill>
                                        <a:srgbClr val="434343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pt-BR" sz="2400" i="1">
                                      <a:solidFill>
                                        <a:srgbClr val="434343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pt-BR" sz="2400" i="1">
                                  <a:solidFill>
                                    <a:srgbClr val="434343"/>
                                  </a:solidFill>
                                  <a:latin typeface="Cambria Math" panose="02040503050406030204" pitchFamily="18" charset="0"/>
                                </a:rPr>
                                <m:t>𝑠𝑒𝑥𝑜</m:t>
                              </m:r>
                              <m:r>
                                <a:rPr lang="pt-BR" sz="2400" i="1">
                                  <a:solidFill>
                                    <a:srgbClr val="434343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pt-BR" sz="2400" i="1">
                                      <a:solidFill>
                                        <a:srgbClr val="434343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i="1">
                                      <a:solidFill>
                                        <a:srgbClr val="434343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pt-BR" sz="2400" i="1">
                                      <a:solidFill>
                                        <a:srgbClr val="434343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pt-BR" sz="2400" i="1">
                                  <a:solidFill>
                                    <a:srgbClr val="434343"/>
                                  </a:solidFill>
                                  <a:latin typeface="Cambria Math" panose="02040503050406030204" pitchFamily="18" charset="0"/>
                                </a:rPr>
                                <m:t>𝑖𝑑𝑎𝑑𝑒</m:t>
                              </m:r>
                              <m:r>
                                <a:rPr lang="pt-BR" sz="2400" i="1">
                                  <a:solidFill>
                                    <a:srgbClr val="434343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pt-BR" sz="2400" i="1">
                                      <a:solidFill>
                                        <a:srgbClr val="434343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i="1">
                                      <a:solidFill>
                                        <a:srgbClr val="434343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pt-BR" sz="2400" i="1">
                                      <a:solidFill>
                                        <a:srgbClr val="434343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pt-BR" sz="2400" i="1">
                                  <a:solidFill>
                                    <a:srgbClr val="434343"/>
                                  </a:solidFill>
                                  <a:latin typeface="Cambria Math" panose="02040503050406030204" pitchFamily="18" charset="0"/>
                                </a:rPr>
                                <m:t>𝑐𝑖𝑑𝑎𝑑𝑒</m:t>
                              </m:r>
                            </m:sup>
                          </m:sSup>
                        </m:num>
                        <m:den>
                          <m:r>
                            <a:rPr lang="pt-BR" sz="2400" i="1">
                              <a:solidFill>
                                <a:srgbClr val="434343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pt-BR" sz="2400" i="1">
                                  <a:solidFill>
                                    <a:srgbClr val="43434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2400" i="1">
                                  <a:solidFill>
                                    <a:srgbClr val="434343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pt-BR" sz="2400" i="1">
                                      <a:solidFill>
                                        <a:srgbClr val="434343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i="1">
                                      <a:solidFill>
                                        <a:srgbClr val="434343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pt-BR" sz="2400" i="1">
                                      <a:solidFill>
                                        <a:srgbClr val="434343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pt-BR" sz="2400" i="1">
                                  <a:solidFill>
                                    <a:srgbClr val="434343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pt-BR" sz="2400" i="1">
                                      <a:solidFill>
                                        <a:srgbClr val="434343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i="1">
                                      <a:solidFill>
                                        <a:srgbClr val="434343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pt-BR" sz="2400" i="1">
                                      <a:solidFill>
                                        <a:srgbClr val="434343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pt-BR" sz="2400" i="1">
                                  <a:solidFill>
                                    <a:srgbClr val="434343"/>
                                  </a:solidFill>
                                  <a:latin typeface="Cambria Math" panose="02040503050406030204" pitchFamily="18" charset="0"/>
                                </a:rPr>
                                <m:t>𝑠𝑒𝑥𝑜</m:t>
                              </m:r>
                              <m:r>
                                <a:rPr lang="pt-BR" sz="2400" i="1">
                                  <a:solidFill>
                                    <a:srgbClr val="434343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pt-BR" sz="2400" i="1">
                                      <a:solidFill>
                                        <a:srgbClr val="434343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i="1">
                                      <a:solidFill>
                                        <a:srgbClr val="434343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pt-BR" sz="2400" i="1">
                                      <a:solidFill>
                                        <a:srgbClr val="434343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pt-BR" sz="2400" i="1">
                                  <a:solidFill>
                                    <a:srgbClr val="434343"/>
                                  </a:solidFill>
                                  <a:latin typeface="Cambria Math" panose="02040503050406030204" pitchFamily="18" charset="0"/>
                                </a:rPr>
                                <m:t>𝑖𝑑𝑎𝑑𝑒</m:t>
                              </m:r>
                              <m:r>
                                <a:rPr lang="pt-BR" sz="2400" i="1">
                                  <a:solidFill>
                                    <a:srgbClr val="434343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pt-BR" sz="2400" i="1">
                                      <a:solidFill>
                                        <a:srgbClr val="434343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i="1">
                                      <a:solidFill>
                                        <a:srgbClr val="434343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pt-BR" sz="2400" i="1">
                                      <a:solidFill>
                                        <a:srgbClr val="434343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pt-BR" sz="2400" i="1">
                                  <a:solidFill>
                                    <a:srgbClr val="434343"/>
                                  </a:solidFill>
                                  <a:latin typeface="Cambria Math" panose="02040503050406030204" pitchFamily="18" charset="0"/>
                                </a:rPr>
                                <m:t>𝑐𝑖𝑑𝑎𝑑𝑒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pt-BR" sz="2400" dirty="0">
                  <a:solidFill>
                    <a:srgbClr val="434343"/>
                  </a:solidFill>
                </a:endParaRPr>
              </a:p>
            </p:txBody>
          </p:sp>
        </mc:Choice>
        <mc:Fallback xmlns="">
          <p:sp>
            <p:nvSpPr>
              <p:cNvPr id="11" name="Objeto 9">
                <a:extLst>
                  <a:ext uri="{FF2B5EF4-FFF2-40B4-BE49-F238E27FC236}">
                    <a16:creationId xmlns:a16="http://schemas.microsoft.com/office/drawing/2014/main" id="{DB341B23-6945-4D4C-8ED8-43A575F1B3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376612" y="4358859"/>
                <a:ext cx="5438775" cy="10287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tângulo 12">
            <a:extLst>
              <a:ext uri="{FF2B5EF4-FFF2-40B4-BE49-F238E27FC236}">
                <a16:creationId xmlns:a16="http://schemas.microsoft.com/office/drawing/2014/main" id="{07F04966-4A55-400F-ADEF-CDB1EA63A5F8}"/>
              </a:ext>
            </a:extLst>
          </p:cNvPr>
          <p:cNvSpPr/>
          <p:nvPr/>
        </p:nvSpPr>
        <p:spPr>
          <a:xfrm>
            <a:off x="323808" y="3634964"/>
            <a:ext cx="1109956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pt-BR" altLang="pt-BR" sz="1600" dirty="0">
                <a:solidFill>
                  <a:srgbClr val="434343"/>
                </a:solidFill>
                <a:latin typeface="Open Sans" panose="020B0604020202020204"/>
              </a:rPr>
              <a:t>A </a:t>
            </a:r>
            <a:r>
              <a:rPr lang="pt-BR" altLang="pt-BR" sz="1600">
                <a:solidFill>
                  <a:srgbClr val="434343"/>
                </a:solidFill>
                <a:latin typeface="Open Sans" panose="020B0604020202020204"/>
              </a:rPr>
              <a:t>probabilidade de o indivíduo se tornar consultor </a:t>
            </a:r>
            <a:r>
              <a:rPr lang="pt-BR" altLang="pt-BR" sz="1600" dirty="0">
                <a:solidFill>
                  <a:srgbClr val="434343"/>
                </a:solidFill>
                <a:latin typeface="Open Sans" panose="020B0604020202020204"/>
              </a:rPr>
              <a:t>de cosméticos</a:t>
            </a:r>
            <a:r>
              <a:rPr lang="pt-BR" altLang="pt-BR" sz="1600">
                <a:solidFill>
                  <a:srgbClr val="434343"/>
                </a:solidFill>
                <a:latin typeface="Open Sans" panose="020B0604020202020204"/>
              </a:rPr>
              <a:t>, denotada como </a:t>
            </a:r>
            <a:r>
              <a:rPr lang="pt-BR" altLang="pt-BR" sz="1600" i="1">
                <a:solidFill>
                  <a:srgbClr val="434343"/>
                </a:solidFill>
                <a:latin typeface="Open Sans" panose="020B0604020202020204"/>
              </a:rPr>
              <a:t>p </a:t>
            </a:r>
            <a:r>
              <a:rPr lang="pt-BR" altLang="pt-BR" sz="1600">
                <a:solidFill>
                  <a:srgbClr val="434343"/>
                </a:solidFill>
                <a:latin typeface="Open Sans" panose="020B0604020202020204"/>
              </a:rPr>
              <a:t>= P(Y=1), </a:t>
            </a:r>
            <a:r>
              <a:rPr lang="pt-BR" altLang="pt-BR" sz="1600" dirty="0">
                <a:solidFill>
                  <a:srgbClr val="434343"/>
                </a:solidFill>
                <a:latin typeface="Open Sans" panose="020B0604020202020204"/>
              </a:rPr>
              <a:t>pode ser escrita como: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FF043D36-3E27-4D8F-B6D3-1C112895BEA4}"/>
              </a:ext>
            </a:extLst>
          </p:cNvPr>
          <p:cNvSpPr/>
          <p:nvPr/>
        </p:nvSpPr>
        <p:spPr>
          <a:xfrm>
            <a:off x="0" y="1047983"/>
            <a:ext cx="9269023" cy="2283743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2" descr="Person Pouring Plastic Tube Bottle">
            <a:extLst>
              <a:ext uri="{FF2B5EF4-FFF2-40B4-BE49-F238E27FC236}">
                <a16:creationId xmlns:a16="http://schemas.microsoft.com/office/drawing/2014/main" id="{A62323F9-6C65-42B4-9132-B1DDD8E1C6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5290" y="1047983"/>
            <a:ext cx="3416709" cy="2284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Espaço Reservado para Data 5">
            <a:extLst>
              <a:ext uri="{FF2B5EF4-FFF2-40B4-BE49-F238E27FC236}">
                <a16:creationId xmlns:a16="http://schemas.microsoft.com/office/drawing/2014/main" id="{69C1EB3A-188E-4E97-9D11-6FDBE0F4B98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98D49DDD-CB02-4CE5-B19F-F745F9A8841C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6355275" y="6391430"/>
            <a:ext cx="1705361" cy="341672"/>
          </a:xfrm>
          <a:prstGeom prst="rect">
            <a:avLst/>
          </a:prstGeom>
        </p:spPr>
      </p:pic>
      <p:pic>
        <p:nvPicPr>
          <p:cNvPr id="18" name="Google Shape;62;p13">
            <a:extLst>
              <a:ext uri="{FF2B5EF4-FFF2-40B4-BE49-F238E27FC236}">
                <a16:creationId xmlns:a16="http://schemas.microsoft.com/office/drawing/2014/main" id="{B25A8348-1590-40CE-989D-AB613EBB0B3E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9542770" y="4722638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Espaço Reservado para Número de Slide 4">
            <a:extLst>
              <a:ext uri="{FF2B5EF4-FFF2-40B4-BE49-F238E27FC236}">
                <a16:creationId xmlns:a16="http://schemas.microsoft.com/office/drawing/2014/main" id="{74C55B28-03D5-4D91-A017-91EC0C3FB3F7}"/>
              </a:ext>
            </a:extLst>
          </p:cNvPr>
          <p:cNvSpPr txBox="1">
            <a:spLocks/>
          </p:cNvSpPr>
          <p:nvPr/>
        </p:nvSpPr>
        <p:spPr>
          <a:xfrm>
            <a:off x="11436559" y="379620"/>
            <a:ext cx="399713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8FB8526-A7DF-44F1-A0A0-E2C9088E1528}" type="slidenum">
              <a:rPr lang="pt-BR" smtClean="0">
                <a:solidFill>
                  <a:srgbClr val="6ADBD9"/>
                </a:solidFill>
              </a:rPr>
              <a:pPr algn="ctr"/>
              <a:t>25</a:t>
            </a:fld>
            <a:endParaRPr lang="pt-BR" dirty="0">
              <a:solidFill>
                <a:srgbClr val="6ADBD9"/>
              </a:solidFill>
            </a:endParaRPr>
          </a:p>
        </p:txBody>
      </p:sp>
      <p:sp>
        <p:nvSpPr>
          <p:cNvPr id="23" name="Pentágono 22">
            <a:extLst>
              <a:ext uri="{FF2B5EF4-FFF2-40B4-BE49-F238E27FC236}">
                <a16:creationId xmlns:a16="http://schemas.microsoft.com/office/drawing/2014/main" id="{CE6F78DB-9C14-43AF-9FAF-0AE643875357}"/>
              </a:ext>
            </a:extLst>
          </p:cNvPr>
          <p:cNvSpPr/>
          <p:nvPr/>
        </p:nvSpPr>
        <p:spPr>
          <a:xfrm>
            <a:off x="11498924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6ADBD9"/>
              </a:solidFill>
            </a:endParaRPr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FB83A31B-5971-49AC-9724-7CF76080C2BE}"/>
              </a:ext>
            </a:extLst>
          </p:cNvPr>
          <p:cNvSpPr/>
          <p:nvPr/>
        </p:nvSpPr>
        <p:spPr>
          <a:xfrm>
            <a:off x="284733" y="1102590"/>
            <a:ext cx="8402067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pt-BR" altLang="pt-BR" sz="1600">
                <a:solidFill>
                  <a:srgbClr val="434343"/>
                </a:solidFill>
                <a:latin typeface="Open Sans" panose="020B0604020202020204"/>
              </a:rPr>
              <a:t>Com o objetivo </a:t>
            </a:r>
            <a:r>
              <a:rPr lang="pt-BR" altLang="pt-BR" sz="1600" dirty="0">
                <a:solidFill>
                  <a:srgbClr val="434343"/>
                </a:solidFill>
                <a:latin typeface="Open Sans" panose="020B0604020202020204"/>
              </a:rPr>
              <a:t>de aumentar seu time de vendas, </a:t>
            </a:r>
            <a:r>
              <a:rPr lang="pt-BR" altLang="pt-BR" sz="1600">
                <a:solidFill>
                  <a:srgbClr val="434343"/>
                </a:solidFill>
                <a:latin typeface="Open Sans" panose="020B0604020202020204"/>
              </a:rPr>
              <a:t>uma indústria de vendas diretas de cosméticos deseja identificar o </a:t>
            </a:r>
            <a:r>
              <a:rPr lang="pt-BR" altLang="pt-BR" sz="1600" dirty="0">
                <a:solidFill>
                  <a:srgbClr val="434343"/>
                </a:solidFill>
                <a:latin typeface="Open Sans" panose="020B0604020202020204"/>
              </a:rPr>
              <a:t>perfil das pessoas que poderiam tornar-se consultores de seus produtos.</a:t>
            </a:r>
          </a:p>
          <a:p>
            <a:pPr>
              <a:spcBef>
                <a:spcPct val="50000"/>
              </a:spcBef>
            </a:pPr>
            <a:r>
              <a:rPr lang="pt-BR" altLang="pt-BR" sz="1600" dirty="0">
                <a:solidFill>
                  <a:srgbClr val="434343"/>
                </a:solidFill>
                <a:latin typeface="Open Sans" panose="020B0604020202020204"/>
              </a:rPr>
              <a:t>Seja Y o </a:t>
            </a:r>
            <a:r>
              <a:rPr lang="pt-BR" altLang="pt-BR" sz="1600">
                <a:solidFill>
                  <a:srgbClr val="434343"/>
                </a:solidFill>
                <a:latin typeface="Open Sans" panose="020B0604020202020204"/>
              </a:rPr>
              <a:t>evento “tornar-se consultor” (1 = Sim e 0 = Não) </a:t>
            </a:r>
            <a:r>
              <a:rPr lang="pt-BR" altLang="pt-BR" sz="1600" dirty="0">
                <a:solidFill>
                  <a:srgbClr val="434343"/>
                </a:solidFill>
                <a:latin typeface="Open Sans" panose="020B0604020202020204"/>
              </a:rPr>
              <a:t>e as </a:t>
            </a:r>
            <a:r>
              <a:rPr lang="pt-BR" altLang="pt-BR" sz="1600">
                <a:solidFill>
                  <a:srgbClr val="434343"/>
                </a:solidFill>
                <a:latin typeface="Open Sans" panose="020B0604020202020204"/>
              </a:rPr>
              <a:t>variáveis explicativas:</a:t>
            </a:r>
            <a:endParaRPr lang="pt-BR" altLang="pt-BR" sz="1600" dirty="0">
              <a:solidFill>
                <a:srgbClr val="434343"/>
              </a:solidFill>
              <a:latin typeface="Open Sans" panose="020B0604020202020204"/>
            </a:endParaRPr>
          </a:p>
          <a:p>
            <a:pPr>
              <a:spcBef>
                <a:spcPts val="600"/>
              </a:spcBef>
            </a:pPr>
            <a:r>
              <a:rPr lang="pt-BR" altLang="pt-BR" sz="1600" b="1" dirty="0">
                <a:solidFill>
                  <a:srgbClr val="434343"/>
                </a:solidFill>
                <a:latin typeface="Open Sans" panose="020B0604020202020204"/>
              </a:rPr>
              <a:t>Sexo</a:t>
            </a:r>
            <a:r>
              <a:rPr lang="pt-BR" altLang="pt-BR" sz="1600" dirty="0">
                <a:solidFill>
                  <a:srgbClr val="434343"/>
                </a:solidFill>
                <a:latin typeface="Open Sans" panose="020B0604020202020204"/>
              </a:rPr>
              <a:t>: M (masculino) e F (feminino)</a:t>
            </a:r>
          </a:p>
          <a:p>
            <a:pPr>
              <a:spcBef>
                <a:spcPts val="600"/>
              </a:spcBef>
            </a:pPr>
            <a:r>
              <a:rPr lang="pt-BR" altLang="pt-BR" sz="1600" b="1" dirty="0">
                <a:solidFill>
                  <a:srgbClr val="434343"/>
                </a:solidFill>
                <a:latin typeface="Open Sans" panose="020B0604020202020204"/>
              </a:rPr>
              <a:t>Idade</a:t>
            </a:r>
            <a:r>
              <a:rPr lang="pt-BR" altLang="pt-BR" sz="1600" dirty="0">
                <a:solidFill>
                  <a:srgbClr val="434343"/>
                </a:solidFill>
                <a:latin typeface="Open Sans" panose="020B0604020202020204"/>
              </a:rPr>
              <a:t>: idade do cliente </a:t>
            </a:r>
          </a:p>
          <a:p>
            <a:pPr>
              <a:spcBef>
                <a:spcPts val="600"/>
              </a:spcBef>
            </a:pPr>
            <a:r>
              <a:rPr lang="pt-BR" altLang="pt-BR" sz="1600" b="1" dirty="0">
                <a:solidFill>
                  <a:srgbClr val="434343"/>
                </a:solidFill>
                <a:latin typeface="Open Sans" panose="020B0604020202020204"/>
              </a:rPr>
              <a:t>Cidade</a:t>
            </a:r>
            <a:r>
              <a:rPr lang="pt-BR" altLang="pt-BR" sz="1600" dirty="0">
                <a:solidFill>
                  <a:srgbClr val="434343"/>
                </a:solidFill>
                <a:latin typeface="Open Sans" panose="020B0604020202020204"/>
              </a:rPr>
              <a:t>: RJ ou SP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E761EE6A-8471-4D8C-B31C-AD0FD4DB17FD}"/>
              </a:ext>
            </a:extLst>
          </p:cNvPr>
          <p:cNvSpPr/>
          <p:nvPr/>
        </p:nvSpPr>
        <p:spPr>
          <a:xfrm>
            <a:off x="385799" y="5828760"/>
            <a:ext cx="953986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140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Arquivo: Cosmeticos</a:t>
            </a:r>
            <a:r>
              <a:rPr lang="pt-BR" sz="1400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.xlsx</a:t>
            </a:r>
          </a:p>
        </p:txBody>
      </p:sp>
    </p:spTree>
    <p:extLst>
      <p:ext uri="{BB962C8B-B14F-4D97-AF65-F5344CB8AC3E}">
        <p14:creationId xmlns:p14="http://schemas.microsoft.com/office/powerpoint/2010/main" val="2968935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B09EB11F-4554-469B-A56A-3190E7ADB7B5}"/>
              </a:ext>
            </a:extLst>
          </p:cNvPr>
          <p:cNvSpPr txBox="1">
            <a:spLocks/>
          </p:cNvSpPr>
          <p:nvPr/>
        </p:nvSpPr>
        <p:spPr>
          <a:xfrm>
            <a:off x="277199" y="82800"/>
            <a:ext cx="10975819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pt-BR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Teste de </a:t>
            </a:r>
            <a:r>
              <a:rPr lang="pt-BR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hipótese sobre 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os parâmetros do modelo</a:t>
            </a:r>
          </a:p>
          <a:p>
            <a:r>
              <a:rPr lang="en-US" sz="110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3.i. </a:t>
            </a:r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REGRESSÃO LOGÍSTICA MÚLTIPLA </a:t>
            </a:r>
            <a:r>
              <a:rPr lang="en-US" sz="110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| </a:t>
            </a:r>
            <a:r>
              <a:rPr lang="pt-BR" sz="110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TESTE DE HIPÓTESES</a:t>
            </a:r>
            <a:endParaRPr lang="en-US" sz="11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AD638A5D-DAF1-4BF7-A828-49F72181CB36}"/>
              </a:ext>
            </a:extLst>
          </p:cNvPr>
          <p:cNvSpPr/>
          <p:nvPr/>
        </p:nvSpPr>
        <p:spPr>
          <a:xfrm>
            <a:off x="0" y="1143513"/>
            <a:ext cx="12192000" cy="2035351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0F7571FE-CE1B-4F8E-B9A2-38CF5D384F68}"/>
              </a:ext>
            </a:extLst>
          </p:cNvPr>
          <p:cNvSpPr/>
          <p:nvPr/>
        </p:nvSpPr>
        <p:spPr>
          <a:xfrm>
            <a:off x="254663" y="1340812"/>
            <a:ext cx="11937337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altLang="pt-BR" sz="1600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Seja a hipótese nula (H0</a:t>
            </a:r>
            <a:r>
              <a:rPr lang="pt-BR" altLang="pt-BR" sz="160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 correspondente a assumir que os valores </a:t>
            </a:r>
            <a:r>
              <a:rPr lang="el-GR" altLang="pt-BR" sz="1600" i="1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β</a:t>
            </a:r>
            <a:r>
              <a:rPr lang="pt-BR" altLang="pt-BR" sz="1600" i="1" baseline="-2500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</a:t>
            </a:r>
            <a:r>
              <a:rPr lang="pt-BR" altLang="pt-BR" sz="160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são iguais a zero (</a:t>
            </a:r>
            <a:r>
              <a:rPr lang="el-GR" altLang="pt-BR" sz="1600" i="1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β</a:t>
            </a:r>
            <a:r>
              <a:rPr lang="pt-BR" altLang="pt-BR" sz="1600" i="1" baseline="-2500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</a:t>
            </a:r>
            <a:r>
              <a:rPr lang="pt-BR" altLang="pt-BR" sz="1600" i="1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= 0</a:t>
            </a:r>
            <a:r>
              <a:rPr lang="pt-BR" altLang="pt-BR" sz="160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), para i = 1</a:t>
            </a:r>
            <a:r>
              <a:rPr lang="pt-BR" altLang="pt-BR" sz="1600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2 e </a:t>
            </a:r>
            <a:r>
              <a:rPr lang="pt-BR" altLang="pt-BR" sz="160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3. </a:t>
            </a:r>
          </a:p>
          <a:p>
            <a:r>
              <a:rPr lang="pt-BR" altLang="pt-BR" sz="160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Podemos testar as seguintes hipóteses alternativas:</a:t>
            </a:r>
          </a:p>
          <a:p>
            <a:endParaRPr lang="pt-BR" altLang="pt-BR" sz="1000" dirty="0">
              <a:solidFill>
                <a:srgbClr val="434343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pt-BR" altLang="pt-BR" sz="160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</a:t>
            </a:r>
            <a:r>
              <a:rPr lang="pt-BR" altLang="pt-BR" sz="1600" baseline="-2500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  <a:r>
              <a:rPr lang="pt-BR" altLang="pt-BR" sz="160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 </a:t>
            </a:r>
            <a:r>
              <a:rPr lang="pt-BR" altLang="pt-BR" sz="1600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caso a variável sexo seja importante, o </a:t>
            </a:r>
            <a:r>
              <a:rPr lang="pt-BR" altLang="pt-BR" sz="160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parâmetro </a:t>
            </a:r>
            <a:r>
              <a:rPr lang="el-GR" altLang="pt-BR" sz="1600" i="1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β</a:t>
            </a:r>
            <a:r>
              <a:rPr lang="pt-BR" altLang="pt-BR" sz="1600" i="1" baseline="-25000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  <a:r>
              <a:rPr lang="pt-BR" altLang="pt-BR" sz="1600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será diferente de </a:t>
            </a:r>
            <a:r>
              <a:rPr lang="pt-BR" altLang="pt-BR" sz="160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zero (</a:t>
            </a:r>
            <a:r>
              <a:rPr lang="el-GR" altLang="pt-BR" sz="1600" i="1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β</a:t>
            </a:r>
            <a:r>
              <a:rPr lang="pt-BR" altLang="pt-BR" sz="1600" i="1" baseline="-25000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  <a:r>
              <a:rPr lang="pt-BR" altLang="pt-BR" sz="1600" i="1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≠ </a:t>
            </a:r>
            <a:r>
              <a:rPr lang="pt-BR" altLang="pt-BR" sz="1600" i="1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</a:t>
            </a:r>
            <a:r>
              <a:rPr lang="pt-BR" altLang="pt-BR" sz="160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</a:p>
          <a:p>
            <a:endParaRPr lang="pt-BR" altLang="pt-BR" sz="500" dirty="0">
              <a:solidFill>
                <a:srgbClr val="434343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pt-BR" altLang="pt-BR" sz="160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</a:t>
            </a:r>
            <a:r>
              <a:rPr lang="pt-BR" altLang="pt-BR" sz="1600" baseline="-2500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  <a:r>
              <a:rPr lang="pt-BR" altLang="pt-BR" sz="160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 </a:t>
            </a:r>
            <a:r>
              <a:rPr lang="pt-BR" altLang="pt-BR" sz="1600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caso a variável idade seja importante, o </a:t>
            </a:r>
            <a:r>
              <a:rPr lang="pt-BR" altLang="pt-BR" sz="160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parâmetro </a:t>
            </a:r>
            <a:r>
              <a:rPr lang="el-GR" altLang="pt-BR" sz="1600" i="1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β</a:t>
            </a:r>
            <a:r>
              <a:rPr lang="pt-BR" altLang="pt-BR" sz="1600" i="1" baseline="-25000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  <a:r>
              <a:rPr lang="pt-BR" altLang="pt-BR" sz="1600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será diferente de </a:t>
            </a:r>
            <a:r>
              <a:rPr lang="pt-BR" altLang="pt-BR" sz="160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zero (</a:t>
            </a:r>
            <a:r>
              <a:rPr lang="el-GR" altLang="pt-BR" sz="1600" i="1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β</a:t>
            </a:r>
            <a:r>
              <a:rPr lang="pt-BR" altLang="pt-BR" sz="1600" i="1" baseline="-25000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  <a:r>
              <a:rPr lang="pt-BR" altLang="pt-BR" sz="1600" i="1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≠ </a:t>
            </a:r>
            <a:r>
              <a:rPr lang="pt-BR" altLang="pt-BR" sz="1600" i="1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</a:t>
            </a:r>
            <a:r>
              <a:rPr lang="pt-BR" altLang="pt-BR" sz="160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</a:p>
          <a:p>
            <a:endParaRPr lang="pt-BR" altLang="pt-BR" sz="500" dirty="0">
              <a:solidFill>
                <a:srgbClr val="434343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pt-BR" altLang="pt-BR" sz="160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</a:t>
            </a:r>
            <a:r>
              <a:rPr lang="pt-BR" altLang="pt-BR" sz="1600" baseline="-2500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  <a:r>
              <a:rPr lang="pt-BR" altLang="pt-BR" sz="160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 </a:t>
            </a:r>
            <a:r>
              <a:rPr lang="pt-BR" altLang="pt-BR" sz="1600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caso a variável cidade seja importante, o </a:t>
            </a:r>
            <a:r>
              <a:rPr lang="pt-BR" altLang="pt-BR" sz="160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parâmetro </a:t>
            </a:r>
            <a:r>
              <a:rPr lang="el-GR" altLang="pt-BR" sz="1600" i="1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β</a:t>
            </a:r>
            <a:r>
              <a:rPr lang="pt-BR" altLang="pt-BR" sz="1600" i="1" baseline="-25000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  <a:r>
              <a:rPr lang="pt-BR" altLang="pt-BR" sz="1600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será diferente </a:t>
            </a:r>
            <a:r>
              <a:rPr lang="pt-BR" altLang="pt-BR" sz="160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 zero (</a:t>
            </a:r>
            <a:r>
              <a:rPr lang="el-GR" altLang="pt-BR" sz="1600" i="1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β</a:t>
            </a:r>
            <a:r>
              <a:rPr lang="pt-BR" altLang="pt-BR" sz="1600" i="1" baseline="-25000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  <a:r>
              <a:rPr lang="pt-BR" altLang="pt-BR" sz="1600" i="1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≠ 0</a:t>
            </a:r>
            <a:r>
              <a:rPr lang="pt-BR" altLang="pt-BR" sz="1600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</a:p>
        </p:txBody>
      </p:sp>
      <p:sp>
        <p:nvSpPr>
          <p:cNvPr id="17" name="Espaço Reservado para Data 5">
            <a:extLst>
              <a:ext uri="{FF2B5EF4-FFF2-40B4-BE49-F238E27FC236}">
                <a16:creationId xmlns:a16="http://schemas.microsoft.com/office/drawing/2014/main" id="{82DBCC1F-183D-4BA8-B107-12CC78238E1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47C4BBEF-D2B7-4766-A284-40D6873076A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6355275" y="6391430"/>
            <a:ext cx="1705361" cy="341672"/>
          </a:xfrm>
          <a:prstGeom prst="rect">
            <a:avLst/>
          </a:prstGeom>
        </p:spPr>
      </p:pic>
      <p:pic>
        <p:nvPicPr>
          <p:cNvPr id="19" name="Google Shape;62;p13">
            <a:extLst>
              <a:ext uri="{FF2B5EF4-FFF2-40B4-BE49-F238E27FC236}">
                <a16:creationId xmlns:a16="http://schemas.microsoft.com/office/drawing/2014/main" id="{08B031A2-23BC-4234-B79D-DD9D8916D5F9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9542770" y="4722638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Espaço Reservado para Número de Slide 4">
            <a:extLst>
              <a:ext uri="{FF2B5EF4-FFF2-40B4-BE49-F238E27FC236}">
                <a16:creationId xmlns:a16="http://schemas.microsoft.com/office/drawing/2014/main" id="{F6F30025-6E91-4316-A82A-3B493FE8BCAF}"/>
              </a:ext>
            </a:extLst>
          </p:cNvPr>
          <p:cNvSpPr txBox="1">
            <a:spLocks/>
          </p:cNvSpPr>
          <p:nvPr/>
        </p:nvSpPr>
        <p:spPr>
          <a:xfrm>
            <a:off x="11436559" y="379620"/>
            <a:ext cx="399713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8FB8526-A7DF-44F1-A0A0-E2C9088E1528}" type="slidenum">
              <a:rPr lang="pt-BR" smtClean="0">
                <a:solidFill>
                  <a:srgbClr val="6ADBD9"/>
                </a:solidFill>
              </a:rPr>
              <a:pPr algn="ctr"/>
              <a:t>26</a:t>
            </a:fld>
            <a:endParaRPr lang="pt-BR" dirty="0">
              <a:solidFill>
                <a:srgbClr val="6ADBD9"/>
              </a:solidFill>
            </a:endParaRPr>
          </a:p>
        </p:txBody>
      </p:sp>
      <p:sp>
        <p:nvSpPr>
          <p:cNvPr id="21" name="Pentágono 20">
            <a:extLst>
              <a:ext uri="{FF2B5EF4-FFF2-40B4-BE49-F238E27FC236}">
                <a16:creationId xmlns:a16="http://schemas.microsoft.com/office/drawing/2014/main" id="{71033649-E449-45E4-B331-7F783D499BCF}"/>
              </a:ext>
            </a:extLst>
          </p:cNvPr>
          <p:cNvSpPr/>
          <p:nvPr/>
        </p:nvSpPr>
        <p:spPr>
          <a:xfrm>
            <a:off x="11498924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6ADBD9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bjeto 9">
                <a:extLst>
                  <a:ext uri="{FF2B5EF4-FFF2-40B4-BE49-F238E27FC236}">
                    <a16:creationId xmlns:a16="http://schemas.microsoft.com/office/drawing/2014/main" id="{D62FBE1D-304C-4F68-B1A3-03871DA317B8}"/>
                  </a:ext>
                </a:extLst>
              </p:cNvPr>
              <p:cNvSpPr txBox="1"/>
              <p:nvPr/>
            </p:nvSpPr>
            <p:spPr bwMode="auto">
              <a:xfrm>
                <a:off x="3376612" y="4358859"/>
                <a:ext cx="5438775" cy="1028700"/>
              </a:xfrm>
              <a:prstGeom prst="rect">
                <a:avLst/>
              </a:prstGeom>
              <a:noFill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pt-BR" sz="2400" i="1" smtClean="0">
                          <a:solidFill>
                            <a:srgbClr val="434343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pt-BR" sz="2400" i="1" smtClean="0">
                          <a:solidFill>
                            <a:srgbClr val="434343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400" i="1">
                              <a:solidFill>
                                <a:srgbClr val="434343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pt-BR" sz="2400" i="1">
                                  <a:solidFill>
                                    <a:srgbClr val="43434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2400" i="1">
                                  <a:solidFill>
                                    <a:srgbClr val="434343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pt-BR" sz="2400" i="1">
                                      <a:solidFill>
                                        <a:srgbClr val="434343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i="1">
                                      <a:solidFill>
                                        <a:srgbClr val="434343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pt-BR" sz="2400" i="1">
                                      <a:solidFill>
                                        <a:srgbClr val="434343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pt-BR" sz="2400" i="1">
                                  <a:solidFill>
                                    <a:srgbClr val="434343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pt-BR" sz="2400" i="1">
                                      <a:solidFill>
                                        <a:srgbClr val="434343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i="1">
                                      <a:solidFill>
                                        <a:srgbClr val="434343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pt-BR" sz="2400" i="1">
                                      <a:solidFill>
                                        <a:srgbClr val="434343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pt-BR" sz="2400" i="1">
                                  <a:solidFill>
                                    <a:srgbClr val="434343"/>
                                  </a:solidFill>
                                  <a:latin typeface="Cambria Math" panose="02040503050406030204" pitchFamily="18" charset="0"/>
                                </a:rPr>
                                <m:t>𝑠𝑒𝑥𝑜</m:t>
                              </m:r>
                              <m:r>
                                <a:rPr lang="pt-BR" sz="2400" i="1">
                                  <a:solidFill>
                                    <a:srgbClr val="434343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pt-BR" sz="2400" i="1">
                                      <a:solidFill>
                                        <a:srgbClr val="434343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i="1">
                                      <a:solidFill>
                                        <a:srgbClr val="434343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pt-BR" sz="2400" i="1">
                                      <a:solidFill>
                                        <a:srgbClr val="434343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pt-BR" sz="2400" i="1">
                                  <a:solidFill>
                                    <a:srgbClr val="434343"/>
                                  </a:solidFill>
                                  <a:latin typeface="Cambria Math" panose="02040503050406030204" pitchFamily="18" charset="0"/>
                                </a:rPr>
                                <m:t>𝑖𝑑𝑎𝑑𝑒</m:t>
                              </m:r>
                              <m:r>
                                <a:rPr lang="pt-BR" sz="2400" i="1">
                                  <a:solidFill>
                                    <a:srgbClr val="434343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pt-BR" sz="2400" i="1">
                                      <a:solidFill>
                                        <a:srgbClr val="434343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i="1">
                                      <a:solidFill>
                                        <a:srgbClr val="434343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pt-BR" sz="2400" i="1">
                                      <a:solidFill>
                                        <a:srgbClr val="434343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pt-BR" sz="2400" i="1">
                                  <a:solidFill>
                                    <a:srgbClr val="434343"/>
                                  </a:solidFill>
                                  <a:latin typeface="Cambria Math" panose="02040503050406030204" pitchFamily="18" charset="0"/>
                                </a:rPr>
                                <m:t>𝑐𝑖𝑑𝑎𝑑𝑒</m:t>
                              </m:r>
                            </m:sup>
                          </m:sSup>
                        </m:num>
                        <m:den>
                          <m:r>
                            <a:rPr lang="pt-BR" sz="2400" i="1">
                              <a:solidFill>
                                <a:srgbClr val="434343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pt-BR" sz="2400" i="1">
                                  <a:solidFill>
                                    <a:srgbClr val="43434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2400" i="1">
                                  <a:solidFill>
                                    <a:srgbClr val="434343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pt-BR" sz="2400" i="1">
                                      <a:solidFill>
                                        <a:srgbClr val="434343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i="1">
                                      <a:solidFill>
                                        <a:srgbClr val="434343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pt-BR" sz="2400" i="1">
                                      <a:solidFill>
                                        <a:srgbClr val="434343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pt-BR" sz="2400" i="1">
                                  <a:solidFill>
                                    <a:srgbClr val="434343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pt-BR" sz="2400" i="1">
                                      <a:solidFill>
                                        <a:srgbClr val="434343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i="1">
                                      <a:solidFill>
                                        <a:srgbClr val="434343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pt-BR" sz="2400" i="1">
                                      <a:solidFill>
                                        <a:srgbClr val="434343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pt-BR" sz="2400" i="1">
                                  <a:solidFill>
                                    <a:srgbClr val="434343"/>
                                  </a:solidFill>
                                  <a:latin typeface="Cambria Math" panose="02040503050406030204" pitchFamily="18" charset="0"/>
                                </a:rPr>
                                <m:t>𝑠𝑒𝑥𝑜</m:t>
                              </m:r>
                              <m:r>
                                <a:rPr lang="pt-BR" sz="2400" i="1">
                                  <a:solidFill>
                                    <a:srgbClr val="434343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pt-BR" sz="2400" i="1">
                                      <a:solidFill>
                                        <a:srgbClr val="434343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i="1">
                                      <a:solidFill>
                                        <a:srgbClr val="434343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pt-BR" sz="2400" i="1">
                                      <a:solidFill>
                                        <a:srgbClr val="434343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pt-BR" sz="2400" i="1">
                                  <a:solidFill>
                                    <a:srgbClr val="434343"/>
                                  </a:solidFill>
                                  <a:latin typeface="Cambria Math" panose="02040503050406030204" pitchFamily="18" charset="0"/>
                                </a:rPr>
                                <m:t>𝑖𝑑𝑎𝑑𝑒</m:t>
                              </m:r>
                              <m:r>
                                <a:rPr lang="pt-BR" sz="2400" i="1">
                                  <a:solidFill>
                                    <a:srgbClr val="434343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pt-BR" sz="2400" i="1">
                                      <a:solidFill>
                                        <a:srgbClr val="434343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i="1">
                                      <a:solidFill>
                                        <a:srgbClr val="434343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pt-BR" sz="2400" i="1">
                                      <a:solidFill>
                                        <a:srgbClr val="434343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pt-BR" sz="2400" i="1">
                                  <a:solidFill>
                                    <a:srgbClr val="434343"/>
                                  </a:solidFill>
                                  <a:latin typeface="Cambria Math" panose="02040503050406030204" pitchFamily="18" charset="0"/>
                                </a:rPr>
                                <m:t>𝑐𝑖𝑑𝑎𝑑𝑒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pt-BR" sz="2400" dirty="0">
                  <a:solidFill>
                    <a:srgbClr val="434343"/>
                  </a:solidFill>
                </a:endParaRPr>
              </a:p>
            </p:txBody>
          </p:sp>
        </mc:Choice>
        <mc:Fallback xmlns="">
          <p:sp>
            <p:nvSpPr>
              <p:cNvPr id="12" name="Objeto 9">
                <a:extLst>
                  <a:ext uri="{FF2B5EF4-FFF2-40B4-BE49-F238E27FC236}">
                    <a16:creationId xmlns:a16="http://schemas.microsoft.com/office/drawing/2014/main" id="{D62FBE1D-304C-4F68-B1A3-03871DA317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376612" y="4358859"/>
                <a:ext cx="5438775" cy="10287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tângulo 12">
            <a:extLst>
              <a:ext uri="{FF2B5EF4-FFF2-40B4-BE49-F238E27FC236}">
                <a16:creationId xmlns:a16="http://schemas.microsoft.com/office/drawing/2014/main" id="{BF2F66DD-E3AD-4EFD-B3ED-2F3729AF1540}"/>
              </a:ext>
            </a:extLst>
          </p:cNvPr>
          <p:cNvSpPr/>
          <p:nvPr/>
        </p:nvSpPr>
        <p:spPr>
          <a:xfrm>
            <a:off x="323808" y="3634964"/>
            <a:ext cx="1109956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pt-BR" altLang="pt-BR" sz="1600" dirty="0">
                <a:solidFill>
                  <a:srgbClr val="434343"/>
                </a:solidFill>
                <a:latin typeface="Open Sans" panose="020B0604020202020204"/>
              </a:rPr>
              <a:t>A </a:t>
            </a:r>
            <a:r>
              <a:rPr lang="pt-BR" altLang="pt-BR" sz="1600">
                <a:solidFill>
                  <a:srgbClr val="434343"/>
                </a:solidFill>
                <a:latin typeface="Open Sans" panose="020B0604020202020204"/>
              </a:rPr>
              <a:t>probabilidade de o indivíduo se tornar consultor </a:t>
            </a:r>
            <a:r>
              <a:rPr lang="pt-BR" altLang="pt-BR" sz="1600" dirty="0">
                <a:solidFill>
                  <a:srgbClr val="434343"/>
                </a:solidFill>
                <a:latin typeface="Open Sans" panose="020B0604020202020204"/>
              </a:rPr>
              <a:t>de cosméticos</a:t>
            </a:r>
            <a:r>
              <a:rPr lang="pt-BR" altLang="pt-BR" sz="1600">
                <a:solidFill>
                  <a:srgbClr val="434343"/>
                </a:solidFill>
                <a:latin typeface="Open Sans" panose="020B0604020202020204"/>
              </a:rPr>
              <a:t>, denotada como </a:t>
            </a:r>
            <a:r>
              <a:rPr lang="pt-BR" altLang="pt-BR" sz="1600" i="1">
                <a:solidFill>
                  <a:srgbClr val="434343"/>
                </a:solidFill>
                <a:latin typeface="Open Sans" panose="020B0604020202020204"/>
              </a:rPr>
              <a:t>p </a:t>
            </a:r>
            <a:r>
              <a:rPr lang="pt-BR" altLang="pt-BR" sz="1600">
                <a:solidFill>
                  <a:srgbClr val="434343"/>
                </a:solidFill>
                <a:latin typeface="Open Sans" panose="020B0604020202020204"/>
              </a:rPr>
              <a:t>= P(Y=1), </a:t>
            </a:r>
            <a:r>
              <a:rPr lang="pt-BR" altLang="pt-BR" sz="1600" dirty="0">
                <a:solidFill>
                  <a:srgbClr val="434343"/>
                </a:solidFill>
                <a:latin typeface="Open Sans" panose="020B0604020202020204"/>
              </a:rPr>
              <a:t>pode ser escrita como:</a:t>
            </a: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5F866D76-46F8-40CD-B5C1-0BC91EABE38F}"/>
              </a:ext>
            </a:extLst>
          </p:cNvPr>
          <p:cNvSpPr/>
          <p:nvPr/>
        </p:nvSpPr>
        <p:spPr>
          <a:xfrm>
            <a:off x="385799" y="5828760"/>
            <a:ext cx="953986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140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Arquivo: Cosmeticos</a:t>
            </a:r>
            <a:r>
              <a:rPr lang="pt-BR" sz="1400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.xlsx</a:t>
            </a:r>
          </a:p>
        </p:txBody>
      </p:sp>
    </p:spTree>
    <p:extLst>
      <p:ext uri="{BB962C8B-B14F-4D97-AF65-F5344CB8AC3E}">
        <p14:creationId xmlns:p14="http://schemas.microsoft.com/office/powerpoint/2010/main" val="41524361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B09EB11F-4554-469B-A56A-3190E7ADB7B5}"/>
              </a:ext>
            </a:extLst>
          </p:cNvPr>
          <p:cNvSpPr txBox="1">
            <a:spLocks/>
          </p:cNvSpPr>
          <p:nvPr/>
        </p:nvSpPr>
        <p:spPr>
          <a:xfrm>
            <a:off x="277199" y="82800"/>
            <a:ext cx="10975819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pt-BR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Teste de </a:t>
            </a:r>
            <a:r>
              <a:rPr lang="pt-BR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hipótese sobre 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os parâmetros do modelo</a:t>
            </a:r>
          </a:p>
          <a:p>
            <a:r>
              <a:rPr lang="en-US" sz="110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3.i. </a:t>
            </a:r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REGRESSÃO LOGÍSTICA MÚLTIPLA | </a:t>
            </a:r>
            <a:r>
              <a:rPr lang="pt-BR" sz="11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CASE</a:t>
            </a:r>
            <a:endParaRPr lang="en-US" sz="11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AD638A5D-DAF1-4BF7-A828-49F72181CB36}"/>
              </a:ext>
            </a:extLst>
          </p:cNvPr>
          <p:cNvSpPr/>
          <p:nvPr/>
        </p:nvSpPr>
        <p:spPr>
          <a:xfrm>
            <a:off x="0" y="1146693"/>
            <a:ext cx="7716253" cy="1585321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0F7571FE-CE1B-4F8E-B9A2-38CF5D384F68}"/>
              </a:ext>
            </a:extLst>
          </p:cNvPr>
          <p:cNvSpPr/>
          <p:nvPr/>
        </p:nvSpPr>
        <p:spPr>
          <a:xfrm>
            <a:off x="277199" y="1262998"/>
            <a:ext cx="726259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altLang="pt-BR" sz="1600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Para verificar se a variável</a:t>
            </a:r>
            <a:r>
              <a:rPr lang="pt-BR" altLang="pt-BR" sz="1600" b="1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sexo </a:t>
            </a:r>
            <a:r>
              <a:rPr lang="pt-BR" altLang="pt-BR" sz="1600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deve fazer parte </a:t>
            </a:r>
            <a:r>
              <a:rPr lang="pt-BR" altLang="pt-BR" sz="160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do modelo, deve-se</a:t>
            </a:r>
          </a:p>
          <a:p>
            <a:r>
              <a:rPr lang="pt-BR" altLang="pt-BR" sz="160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testar </a:t>
            </a:r>
            <a:r>
              <a:rPr lang="pt-BR" altLang="pt-BR" sz="1600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 hipótese: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aixaDeTexto 16">
                <a:extLst>
                  <a:ext uri="{FF2B5EF4-FFF2-40B4-BE49-F238E27FC236}">
                    <a16:creationId xmlns:a16="http://schemas.microsoft.com/office/drawing/2014/main" id="{E4319FDB-B02E-4DD4-897D-FAF7B6F83EEA}"/>
                  </a:ext>
                </a:extLst>
              </p:cNvPr>
              <p:cNvSpPr txBox="1"/>
              <p:nvPr/>
            </p:nvSpPr>
            <p:spPr>
              <a:xfrm>
                <a:off x="703102" y="1900280"/>
                <a:ext cx="6096000" cy="6195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pt-BR" i="1" smtClean="0">
                              <a:solidFill>
                                <a:srgbClr val="434343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b>
                              <m:sSubPr>
                                <m:ctrlPr>
                                  <a:rPr lang="pt-BR" i="1">
                                    <a:solidFill>
                                      <a:srgbClr val="434343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i="1">
                                    <a:solidFill>
                                      <a:srgbClr val="434343"/>
                                    </a:solidFill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e>
                              <m:sub>
                                <m:r>
                                  <a:rPr lang="pt-BR" i="1">
                                    <a:solidFill>
                                      <a:srgbClr val="434343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pt-BR" i="1">
                                <a:solidFill>
                                  <a:srgbClr val="434343"/>
                                </a:solidFill>
                                <a:latin typeface="Cambria Math" panose="02040503050406030204" pitchFamily="18" charset="0"/>
                              </a:rPr>
                              <m:t>:</m:t>
                            </m:r>
                            <m:sSub>
                              <m:sSubPr>
                                <m:ctrlPr>
                                  <a:rPr lang="pt-BR" i="1">
                                    <a:solidFill>
                                      <a:srgbClr val="434343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i="1">
                                    <a:solidFill>
                                      <a:srgbClr val="434343"/>
                                    </a:solidFill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pt-BR" i="1">
                                    <a:solidFill>
                                      <a:srgbClr val="434343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pt-BR" i="1">
                                <a:solidFill>
                                  <a:srgbClr val="434343"/>
                                </a:solidFill>
                                <a:latin typeface="Cambria Math" panose="02040503050406030204" pitchFamily="18" charset="0"/>
                              </a:rPr>
                              <m:t>=0</m:t>
                            </m:r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pt-BR" i="1">
                                    <a:solidFill>
                                      <a:srgbClr val="434343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i="1">
                                    <a:solidFill>
                                      <a:srgbClr val="434343"/>
                                    </a:solidFill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e>
                              <m:sub>
                                <m:r>
                                  <a:rPr lang="pt-BR" i="1">
                                    <a:solidFill>
                                      <a:srgbClr val="434343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pt-BR" i="1">
                                <a:solidFill>
                                  <a:srgbClr val="434343"/>
                                </a:solidFill>
                                <a:latin typeface="Cambria Math" panose="02040503050406030204" pitchFamily="18" charset="0"/>
                              </a:rPr>
                              <m:t>:</m:t>
                            </m:r>
                            <m:sSub>
                              <m:sSubPr>
                                <m:ctrlPr>
                                  <a:rPr lang="pt-BR" i="1">
                                    <a:solidFill>
                                      <a:srgbClr val="434343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i="1">
                                    <a:solidFill>
                                      <a:srgbClr val="434343"/>
                                    </a:solidFill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pt-BR" i="1">
                                    <a:solidFill>
                                      <a:srgbClr val="434343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pt-BR" i="1">
                                <a:solidFill>
                                  <a:srgbClr val="434343"/>
                                </a:solidFill>
                                <a:latin typeface="Cambria Math" panose="02040503050406030204" pitchFamily="18" charset="0"/>
                              </a:rPr>
                              <m:t>≠0</m:t>
                            </m:r>
                          </m:e>
                        </m:mr>
                      </m:m>
                    </m:oMath>
                  </m:oMathPara>
                </a14:m>
                <a:endParaRPr lang="pt-BR" dirty="0">
                  <a:solidFill>
                    <a:srgbClr val="434343"/>
                  </a:solidFill>
                </a:endParaRPr>
              </a:p>
            </p:txBody>
          </p:sp>
        </mc:Choice>
        <mc:Fallback xmlns="">
          <p:sp>
            <p:nvSpPr>
              <p:cNvPr id="17" name="CaixaDeTexto 16">
                <a:extLst>
                  <a:ext uri="{FF2B5EF4-FFF2-40B4-BE49-F238E27FC236}">
                    <a16:creationId xmlns:a16="http://schemas.microsoft.com/office/drawing/2014/main" id="{E4319FDB-B02E-4DD4-897D-FAF7B6F83E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102" y="1900280"/>
                <a:ext cx="6096000" cy="61959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agem 4">
            <a:extLst>
              <a:ext uri="{FF2B5EF4-FFF2-40B4-BE49-F238E27FC236}">
                <a16:creationId xmlns:a16="http://schemas.microsoft.com/office/drawing/2014/main" id="{21CC863F-5B4B-4AC8-8405-2678ED5B78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051" y="2885557"/>
            <a:ext cx="7162738" cy="2843030"/>
          </a:xfrm>
          <a:prstGeom prst="rect">
            <a:avLst/>
          </a:prstGeom>
        </p:spPr>
      </p:pic>
      <p:sp>
        <p:nvSpPr>
          <p:cNvPr id="6" name="Elipse 5">
            <a:extLst>
              <a:ext uri="{FF2B5EF4-FFF2-40B4-BE49-F238E27FC236}">
                <a16:creationId xmlns:a16="http://schemas.microsoft.com/office/drawing/2014/main" id="{F51F594F-76CA-452A-AF45-3F0895E95288}"/>
              </a:ext>
            </a:extLst>
          </p:cNvPr>
          <p:cNvSpPr/>
          <p:nvPr/>
        </p:nvSpPr>
        <p:spPr>
          <a:xfrm>
            <a:off x="3807771" y="4771242"/>
            <a:ext cx="1486123" cy="254422"/>
          </a:xfrm>
          <a:prstGeom prst="ellipse">
            <a:avLst/>
          </a:prstGeom>
          <a:noFill/>
          <a:ln w="19050">
            <a:solidFill>
              <a:srgbClr val="DB7D7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pt-BR" sz="2700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4E0FD0A4-BD82-4242-B2D6-694749BE7603}"/>
              </a:ext>
            </a:extLst>
          </p:cNvPr>
          <p:cNvSpPr/>
          <p:nvPr/>
        </p:nvSpPr>
        <p:spPr>
          <a:xfrm>
            <a:off x="6268990" y="4451246"/>
            <a:ext cx="5090273" cy="861770"/>
          </a:xfrm>
          <a:prstGeom prst="rect">
            <a:avLst/>
          </a:prstGeom>
        </p:spPr>
        <p:txBody>
          <a:bodyPr wrap="square" lIns="121917" tIns="60958" rIns="121917" bIns="60958">
            <a:spAutoFit/>
          </a:bodyPr>
          <a:lstStyle/>
          <a:p>
            <a:r>
              <a:rPr lang="pt-BR" altLang="pt-BR" sz="1600" dirty="0">
                <a:solidFill>
                  <a:srgbClr val="02BAB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Como o nível descritivo (</a:t>
            </a:r>
            <a:r>
              <a:rPr lang="pt-BR" altLang="pt-BR" sz="1600" b="1" dirty="0">
                <a:solidFill>
                  <a:srgbClr val="02BAB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0,0047</a:t>
            </a:r>
            <a:r>
              <a:rPr lang="pt-BR" altLang="pt-BR" sz="1600" dirty="0">
                <a:solidFill>
                  <a:srgbClr val="02BAB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 </a:t>
            </a:r>
            <a:r>
              <a:rPr lang="pt-BR" altLang="pt-BR" sz="1600">
                <a:solidFill>
                  <a:srgbClr val="02BAB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&lt; </a:t>
            </a:r>
            <a:r>
              <a:rPr lang="pt-BR" altLang="pt-BR" sz="1600" b="1">
                <a:solidFill>
                  <a:srgbClr val="02BAB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0,10</a:t>
            </a:r>
            <a:r>
              <a:rPr lang="pt-BR" altLang="pt-BR" sz="1600">
                <a:solidFill>
                  <a:srgbClr val="02BAB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rejeita-se </a:t>
            </a:r>
            <a:r>
              <a:rPr lang="pt-BR" altLang="pt-BR" sz="1600" dirty="0">
                <a:solidFill>
                  <a:srgbClr val="02BAB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 hipótese H</a:t>
            </a:r>
            <a:r>
              <a:rPr lang="pt-BR" altLang="pt-BR" sz="1600" baseline="-25000" dirty="0">
                <a:solidFill>
                  <a:srgbClr val="02BAB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</a:t>
            </a:r>
            <a:r>
              <a:rPr lang="pt-BR" altLang="pt-BR" sz="1600" dirty="0">
                <a:solidFill>
                  <a:srgbClr val="02BAB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evidenciando que </a:t>
            </a:r>
            <a:r>
              <a:rPr lang="el-GR" altLang="pt-BR" sz="1600" dirty="0">
                <a:solidFill>
                  <a:srgbClr val="02BAB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β</a:t>
            </a:r>
            <a:r>
              <a:rPr lang="pt-BR" altLang="pt-BR" sz="1600" baseline="-25000" dirty="0">
                <a:solidFill>
                  <a:srgbClr val="02BAB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  <a:r>
              <a:rPr lang="pt-BR" altLang="pt-BR" sz="1600" dirty="0">
                <a:solidFill>
                  <a:srgbClr val="02BAB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t-BR" altLang="pt-BR" sz="1600">
                <a:solidFill>
                  <a:srgbClr val="02BAB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≠ 0. Ou </a:t>
            </a:r>
            <a:r>
              <a:rPr lang="pt-BR" altLang="pt-BR" sz="1600" dirty="0">
                <a:solidFill>
                  <a:srgbClr val="02BAB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seja, a variável </a:t>
            </a:r>
            <a:r>
              <a:rPr lang="pt-BR" altLang="pt-BR" sz="1600" i="1" dirty="0">
                <a:solidFill>
                  <a:srgbClr val="02BAB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sexo</a:t>
            </a:r>
            <a:r>
              <a:rPr lang="pt-BR" altLang="pt-BR" sz="1600" dirty="0">
                <a:solidFill>
                  <a:srgbClr val="02BAB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deve fazer parte do modelo.</a:t>
            </a:r>
            <a:endParaRPr lang="pt-BR" sz="1600" dirty="0">
              <a:solidFill>
                <a:srgbClr val="02BAB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8" name="Espaço Reservado para Data 5">
            <a:extLst>
              <a:ext uri="{FF2B5EF4-FFF2-40B4-BE49-F238E27FC236}">
                <a16:creationId xmlns:a16="http://schemas.microsoft.com/office/drawing/2014/main" id="{C2E7DA61-E85B-4EF4-96B3-B6CC2608D8B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A05AF5B6-A759-4F57-A154-AE88F5F1C6B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6355275" y="6391430"/>
            <a:ext cx="1705361" cy="341672"/>
          </a:xfrm>
          <a:prstGeom prst="rect">
            <a:avLst/>
          </a:prstGeom>
        </p:spPr>
      </p:pic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560F3850-3A87-407A-8F6C-AEE7FF8FB17C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9542770" y="4722638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Espaço Reservado para Número de Slide 4">
            <a:extLst>
              <a:ext uri="{FF2B5EF4-FFF2-40B4-BE49-F238E27FC236}">
                <a16:creationId xmlns:a16="http://schemas.microsoft.com/office/drawing/2014/main" id="{AD9191BA-563C-485D-ACF4-73395BA031B7}"/>
              </a:ext>
            </a:extLst>
          </p:cNvPr>
          <p:cNvSpPr txBox="1">
            <a:spLocks/>
          </p:cNvSpPr>
          <p:nvPr/>
        </p:nvSpPr>
        <p:spPr>
          <a:xfrm>
            <a:off x="11436559" y="379620"/>
            <a:ext cx="399713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8FB8526-A7DF-44F1-A0A0-E2C9088E1528}" type="slidenum">
              <a:rPr lang="pt-BR" smtClean="0">
                <a:solidFill>
                  <a:srgbClr val="6ADBD9"/>
                </a:solidFill>
              </a:rPr>
              <a:pPr algn="ctr"/>
              <a:t>27</a:t>
            </a:fld>
            <a:endParaRPr lang="pt-BR" dirty="0">
              <a:solidFill>
                <a:srgbClr val="6ADBD9"/>
              </a:solidFill>
            </a:endParaRPr>
          </a:p>
        </p:txBody>
      </p:sp>
      <p:sp>
        <p:nvSpPr>
          <p:cNvPr id="22" name="Pentágono 21">
            <a:extLst>
              <a:ext uri="{FF2B5EF4-FFF2-40B4-BE49-F238E27FC236}">
                <a16:creationId xmlns:a16="http://schemas.microsoft.com/office/drawing/2014/main" id="{20AFB6D3-BE27-409F-A79C-B0B07709D0D5}"/>
              </a:ext>
            </a:extLst>
          </p:cNvPr>
          <p:cNvSpPr/>
          <p:nvPr/>
        </p:nvSpPr>
        <p:spPr>
          <a:xfrm>
            <a:off x="11498924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6ADBD9"/>
              </a:solidFill>
            </a:endParaRP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497E0F07-D51A-4038-84D3-F2681F9F86D6}"/>
              </a:ext>
            </a:extLst>
          </p:cNvPr>
          <p:cNvSpPr/>
          <p:nvPr/>
        </p:nvSpPr>
        <p:spPr>
          <a:xfrm>
            <a:off x="385799" y="5828760"/>
            <a:ext cx="953986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140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Arquivo: Cosmeticos</a:t>
            </a:r>
            <a:r>
              <a:rPr lang="pt-BR" sz="1400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.xlsx</a:t>
            </a:r>
          </a:p>
        </p:txBody>
      </p:sp>
    </p:spTree>
    <p:extLst>
      <p:ext uri="{BB962C8B-B14F-4D97-AF65-F5344CB8AC3E}">
        <p14:creationId xmlns:p14="http://schemas.microsoft.com/office/powerpoint/2010/main" val="25720536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B09EB11F-4554-469B-A56A-3190E7ADB7B5}"/>
              </a:ext>
            </a:extLst>
          </p:cNvPr>
          <p:cNvSpPr txBox="1">
            <a:spLocks/>
          </p:cNvSpPr>
          <p:nvPr/>
        </p:nvSpPr>
        <p:spPr>
          <a:xfrm>
            <a:off x="277199" y="82800"/>
            <a:ext cx="10975819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pt-BR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Teste de </a:t>
            </a:r>
            <a:r>
              <a:rPr lang="pt-BR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hipótese sobre 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os parâmetros do modelo</a:t>
            </a:r>
          </a:p>
          <a:p>
            <a:r>
              <a:rPr lang="en-US" sz="110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3.i. </a:t>
            </a:r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REGRESSÃO LOGÍSTICA MÚLTIPLA | </a:t>
            </a:r>
            <a:r>
              <a:rPr lang="pt-BR" sz="11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CASE</a:t>
            </a:r>
            <a:endParaRPr lang="en-US" sz="11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1CC863F-5B4B-4AC8-8405-2678ED5B78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051" y="2880333"/>
            <a:ext cx="7162738" cy="2843030"/>
          </a:xfrm>
          <a:prstGeom prst="rect">
            <a:avLst/>
          </a:prstGeom>
        </p:spPr>
      </p:pic>
      <p:sp>
        <p:nvSpPr>
          <p:cNvPr id="6" name="Elipse 5">
            <a:extLst>
              <a:ext uri="{FF2B5EF4-FFF2-40B4-BE49-F238E27FC236}">
                <a16:creationId xmlns:a16="http://schemas.microsoft.com/office/drawing/2014/main" id="{F51F594F-76CA-452A-AF45-3F0895E95288}"/>
              </a:ext>
            </a:extLst>
          </p:cNvPr>
          <p:cNvSpPr/>
          <p:nvPr/>
        </p:nvSpPr>
        <p:spPr>
          <a:xfrm>
            <a:off x="3695477" y="4926437"/>
            <a:ext cx="1758839" cy="275639"/>
          </a:xfrm>
          <a:prstGeom prst="ellipse">
            <a:avLst/>
          </a:prstGeom>
          <a:noFill/>
          <a:ln w="19050">
            <a:solidFill>
              <a:srgbClr val="DB7D7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pt-BR" sz="2700"/>
          </a:p>
        </p:txBody>
      </p:sp>
      <p:sp>
        <p:nvSpPr>
          <p:cNvPr id="18" name="Espaço Reservado para Data 5">
            <a:extLst>
              <a:ext uri="{FF2B5EF4-FFF2-40B4-BE49-F238E27FC236}">
                <a16:creationId xmlns:a16="http://schemas.microsoft.com/office/drawing/2014/main" id="{D4D3B083-037F-495C-AB24-BB325A3D28B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CBF3D795-C895-4542-916C-F545D4C1343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6355275" y="6391430"/>
            <a:ext cx="1705361" cy="341672"/>
          </a:xfrm>
          <a:prstGeom prst="rect">
            <a:avLst/>
          </a:prstGeom>
        </p:spPr>
      </p:pic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E3D1F8A2-CA33-4645-A878-7C3C4B935DFD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9542770" y="4722638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Espaço Reservado para Número de Slide 4">
            <a:extLst>
              <a:ext uri="{FF2B5EF4-FFF2-40B4-BE49-F238E27FC236}">
                <a16:creationId xmlns:a16="http://schemas.microsoft.com/office/drawing/2014/main" id="{09942A2E-0BEC-441D-B18D-3F2CE71EED89}"/>
              </a:ext>
            </a:extLst>
          </p:cNvPr>
          <p:cNvSpPr txBox="1">
            <a:spLocks/>
          </p:cNvSpPr>
          <p:nvPr/>
        </p:nvSpPr>
        <p:spPr>
          <a:xfrm>
            <a:off x="11436559" y="379620"/>
            <a:ext cx="399713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8FB8526-A7DF-44F1-A0A0-E2C9088E1528}" type="slidenum">
              <a:rPr lang="pt-BR" smtClean="0">
                <a:solidFill>
                  <a:srgbClr val="6ADBD9"/>
                </a:solidFill>
              </a:rPr>
              <a:pPr algn="ctr"/>
              <a:t>28</a:t>
            </a:fld>
            <a:endParaRPr lang="pt-BR" dirty="0">
              <a:solidFill>
                <a:srgbClr val="6ADBD9"/>
              </a:solidFill>
            </a:endParaRPr>
          </a:p>
        </p:txBody>
      </p:sp>
      <p:sp>
        <p:nvSpPr>
          <p:cNvPr id="22" name="Pentágono 21">
            <a:extLst>
              <a:ext uri="{FF2B5EF4-FFF2-40B4-BE49-F238E27FC236}">
                <a16:creationId xmlns:a16="http://schemas.microsoft.com/office/drawing/2014/main" id="{0ED6CC5E-DAD5-4A39-9C30-FA2741B3A71E}"/>
              </a:ext>
            </a:extLst>
          </p:cNvPr>
          <p:cNvSpPr/>
          <p:nvPr/>
        </p:nvSpPr>
        <p:spPr>
          <a:xfrm>
            <a:off x="11498924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6ADBD9"/>
              </a:solidFill>
            </a:endParaRPr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AAC023AE-8476-4C03-829F-832F161FD13F}"/>
              </a:ext>
            </a:extLst>
          </p:cNvPr>
          <p:cNvSpPr/>
          <p:nvPr/>
        </p:nvSpPr>
        <p:spPr>
          <a:xfrm>
            <a:off x="6268990" y="4451246"/>
            <a:ext cx="5167569" cy="861770"/>
          </a:xfrm>
          <a:prstGeom prst="rect">
            <a:avLst/>
          </a:prstGeom>
        </p:spPr>
        <p:txBody>
          <a:bodyPr wrap="square" lIns="121917" tIns="60958" rIns="121917" bIns="60958">
            <a:spAutoFit/>
          </a:bodyPr>
          <a:lstStyle/>
          <a:p>
            <a:r>
              <a:rPr lang="pt-BR" altLang="pt-BR" sz="1600" dirty="0">
                <a:solidFill>
                  <a:srgbClr val="02BAB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Como o nível </a:t>
            </a:r>
            <a:r>
              <a:rPr lang="pt-BR" altLang="pt-BR" sz="1600">
                <a:solidFill>
                  <a:srgbClr val="02BAB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descritivo (</a:t>
            </a:r>
            <a:r>
              <a:rPr lang="pt-BR" altLang="pt-BR" sz="1600" b="1">
                <a:solidFill>
                  <a:srgbClr val="02BAB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0,00000072</a:t>
            </a:r>
            <a:r>
              <a:rPr lang="pt-BR" altLang="pt-BR" sz="1600">
                <a:solidFill>
                  <a:srgbClr val="02BAB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 &lt; </a:t>
            </a:r>
            <a:r>
              <a:rPr lang="pt-BR" altLang="pt-BR" sz="1600" b="1">
                <a:solidFill>
                  <a:srgbClr val="02BAB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0,10</a:t>
            </a:r>
            <a:r>
              <a:rPr lang="pt-BR" altLang="pt-BR" sz="1600">
                <a:solidFill>
                  <a:srgbClr val="02BAB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rejeita-se </a:t>
            </a:r>
            <a:r>
              <a:rPr lang="pt-BR" altLang="pt-BR" sz="1600" dirty="0">
                <a:solidFill>
                  <a:srgbClr val="02BAB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 hipótese H</a:t>
            </a:r>
            <a:r>
              <a:rPr lang="pt-BR" altLang="pt-BR" sz="1600" baseline="-25000" dirty="0">
                <a:solidFill>
                  <a:srgbClr val="02BAB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</a:t>
            </a:r>
            <a:r>
              <a:rPr lang="pt-BR" altLang="pt-BR" sz="1600" dirty="0">
                <a:solidFill>
                  <a:srgbClr val="02BAB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evidenciando </a:t>
            </a:r>
            <a:r>
              <a:rPr lang="pt-BR" altLang="pt-BR" sz="1600">
                <a:solidFill>
                  <a:srgbClr val="02BAB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que </a:t>
            </a:r>
            <a:r>
              <a:rPr lang="el-GR" altLang="pt-BR" sz="1600">
                <a:solidFill>
                  <a:srgbClr val="02BAB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β</a:t>
            </a:r>
            <a:r>
              <a:rPr lang="pt-BR" altLang="pt-BR" sz="1600" baseline="-25000" dirty="0">
                <a:solidFill>
                  <a:srgbClr val="02BAB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  <a:r>
              <a:rPr lang="pt-BR" altLang="pt-BR" sz="1600">
                <a:solidFill>
                  <a:srgbClr val="02BAB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≠ 0. Ou </a:t>
            </a:r>
            <a:r>
              <a:rPr lang="pt-BR" altLang="pt-BR" sz="1600" dirty="0">
                <a:solidFill>
                  <a:srgbClr val="02BAB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seja, a </a:t>
            </a:r>
            <a:r>
              <a:rPr lang="pt-BR" altLang="pt-BR" sz="1600">
                <a:solidFill>
                  <a:srgbClr val="02BAB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variável </a:t>
            </a:r>
            <a:r>
              <a:rPr lang="pt-BR" altLang="pt-BR" sz="1600" i="1">
                <a:solidFill>
                  <a:srgbClr val="02BAB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idade</a:t>
            </a:r>
            <a:r>
              <a:rPr lang="pt-BR" altLang="pt-BR" sz="1600">
                <a:solidFill>
                  <a:srgbClr val="02BAB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t-BR" altLang="pt-BR" sz="1600" dirty="0">
                <a:solidFill>
                  <a:srgbClr val="02BAB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deve fazer parte do modelo.</a:t>
            </a:r>
            <a:endParaRPr lang="pt-BR" sz="1600" dirty="0">
              <a:solidFill>
                <a:srgbClr val="02BAB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CB83A045-6913-483B-A409-4FF5FBEBDD7C}"/>
              </a:ext>
            </a:extLst>
          </p:cNvPr>
          <p:cNvSpPr/>
          <p:nvPr/>
        </p:nvSpPr>
        <p:spPr>
          <a:xfrm>
            <a:off x="0" y="1146693"/>
            <a:ext cx="7716253" cy="1585321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CCA551FC-2A44-4935-8BFB-C2437B7245CA}"/>
              </a:ext>
            </a:extLst>
          </p:cNvPr>
          <p:cNvSpPr/>
          <p:nvPr/>
        </p:nvSpPr>
        <p:spPr>
          <a:xfrm>
            <a:off x="277199" y="1262998"/>
            <a:ext cx="726259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altLang="pt-BR" sz="1600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Para verificar se a </a:t>
            </a:r>
            <a:r>
              <a:rPr lang="pt-BR" altLang="pt-BR" sz="160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variável</a:t>
            </a:r>
            <a:r>
              <a:rPr lang="pt-BR" altLang="pt-BR" sz="1600" b="1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idade </a:t>
            </a:r>
            <a:r>
              <a:rPr lang="pt-BR" altLang="pt-BR" sz="1600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deve fazer parte </a:t>
            </a:r>
            <a:r>
              <a:rPr lang="pt-BR" altLang="pt-BR" sz="160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do modelo, deve-se</a:t>
            </a:r>
          </a:p>
          <a:p>
            <a:r>
              <a:rPr lang="pt-BR" altLang="pt-BR" sz="160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testar </a:t>
            </a:r>
            <a:r>
              <a:rPr lang="pt-BR" altLang="pt-BR" sz="1600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 hipótese: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CaixaDeTexto 23">
                <a:extLst>
                  <a:ext uri="{FF2B5EF4-FFF2-40B4-BE49-F238E27FC236}">
                    <a16:creationId xmlns:a16="http://schemas.microsoft.com/office/drawing/2014/main" id="{D44E9983-0BB7-4C9F-BA2A-96531FADF15D}"/>
                  </a:ext>
                </a:extLst>
              </p:cNvPr>
              <p:cNvSpPr txBox="1"/>
              <p:nvPr/>
            </p:nvSpPr>
            <p:spPr>
              <a:xfrm>
                <a:off x="703102" y="1900280"/>
                <a:ext cx="6096000" cy="6195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pt-BR" i="1" smtClean="0">
                              <a:solidFill>
                                <a:srgbClr val="434343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b>
                              <m:sSubPr>
                                <m:ctrlPr>
                                  <a:rPr lang="pt-BR" i="1">
                                    <a:solidFill>
                                      <a:srgbClr val="434343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i="1">
                                    <a:solidFill>
                                      <a:srgbClr val="434343"/>
                                    </a:solidFill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e>
                              <m:sub>
                                <m:r>
                                  <a:rPr lang="pt-BR" i="1">
                                    <a:solidFill>
                                      <a:srgbClr val="434343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pt-BR" i="1">
                                <a:solidFill>
                                  <a:srgbClr val="434343"/>
                                </a:solidFill>
                                <a:latin typeface="Cambria Math" panose="02040503050406030204" pitchFamily="18" charset="0"/>
                              </a:rPr>
                              <m:t>:</m:t>
                            </m:r>
                            <m:sSub>
                              <m:sSubPr>
                                <m:ctrlPr>
                                  <a:rPr lang="pt-BR" i="1">
                                    <a:solidFill>
                                      <a:srgbClr val="434343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i="1">
                                    <a:solidFill>
                                      <a:srgbClr val="434343"/>
                                    </a:solidFill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pt-BR" b="0" i="1" smtClean="0">
                                    <a:solidFill>
                                      <a:srgbClr val="434343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pt-BR" i="1">
                                <a:solidFill>
                                  <a:srgbClr val="434343"/>
                                </a:solidFill>
                                <a:latin typeface="Cambria Math" panose="02040503050406030204" pitchFamily="18" charset="0"/>
                              </a:rPr>
                              <m:t>=0</m:t>
                            </m:r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pt-BR" i="1">
                                    <a:solidFill>
                                      <a:srgbClr val="434343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i="1">
                                    <a:solidFill>
                                      <a:srgbClr val="434343"/>
                                    </a:solidFill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e>
                              <m:sub>
                                <m:r>
                                  <a:rPr lang="pt-BR" i="1">
                                    <a:solidFill>
                                      <a:srgbClr val="434343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pt-BR" i="1">
                                <a:solidFill>
                                  <a:srgbClr val="434343"/>
                                </a:solidFill>
                                <a:latin typeface="Cambria Math" panose="02040503050406030204" pitchFamily="18" charset="0"/>
                              </a:rPr>
                              <m:t>:</m:t>
                            </m:r>
                            <m:sSub>
                              <m:sSubPr>
                                <m:ctrlPr>
                                  <a:rPr lang="pt-BR" i="1">
                                    <a:solidFill>
                                      <a:srgbClr val="434343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i="1">
                                    <a:solidFill>
                                      <a:srgbClr val="434343"/>
                                    </a:solidFill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pt-BR" b="0" i="1" smtClean="0">
                                    <a:solidFill>
                                      <a:srgbClr val="434343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pt-BR" i="1">
                                <a:solidFill>
                                  <a:srgbClr val="434343"/>
                                </a:solidFill>
                                <a:latin typeface="Cambria Math" panose="02040503050406030204" pitchFamily="18" charset="0"/>
                              </a:rPr>
                              <m:t>≠0</m:t>
                            </m:r>
                          </m:e>
                        </m:mr>
                      </m:m>
                    </m:oMath>
                  </m:oMathPara>
                </a14:m>
                <a:endParaRPr lang="pt-BR" dirty="0">
                  <a:solidFill>
                    <a:srgbClr val="434343"/>
                  </a:solidFill>
                </a:endParaRPr>
              </a:p>
            </p:txBody>
          </p:sp>
        </mc:Choice>
        <mc:Fallback xmlns="">
          <p:sp>
            <p:nvSpPr>
              <p:cNvPr id="24" name="CaixaDeTexto 23">
                <a:extLst>
                  <a:ext uri="{FF2B5EF4-FFF2-40B4-BE49-F238E27FC236}">
                    <a16:creationId xmlns:a16="http://schemas.microsoft.com/office/drawing/2014/main" id="{D44E9983-0BB7-4C9F-BA2A-96531FADF1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102" y="1900280"/>
                <a:ext cx="6096000" cy="61959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tângulo 15">
            <a:extLst>
              <a:ext uri="{FF2B5EF4-FFF2-40B4-BE49-F238E27FC236}">
                <a16:creationId xmlns:a16="http://schemas.microsoft.com/office/drawing/2014/main" id="{9FF510DD-F0FA-49AC-8A16-E30AB866D861}"/>
              </a:ext>
            </a:extLst>
          </p:cNvPr>
          <p:cNvSpPr/>
          <p:nvPr/>
        </p:nvSpPr>
        <p:spPr>
          <a:xfrm>
            <a:off x="385799" y="5828760"/>
            <a:ext cx="953986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140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Arquivo: Cosmeticos</a:t>
            </a:r>
            <a:r>
              <a:rPr lang="pt-BR" sz="1400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.xlsx</a:t>
            </a:r>
          </a:p>
        </p:txBody>
      </p:sp>
    </p:spTree>
    <p:extLst>
      <p:ext uri="{BB962C8B-B14F-4D97-AF65-F5344CB8AC3E}">
        <p14:creationId xmlns:p14="http://schemas.microsoft.com/office/powerpoint/2010/main" val="35896546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B09EB11F-4554-469B-A56A-3190E7ADB7B5}"/>
              </a:ext>
            </a:extLst>
          </p:cNvPr>
          <p:cNvSpPr txBox="1">
            <a:spLocks/>
          </p:cNvSpPr>
          <p:nvPr/>
        </p:nvSpPr>
        <p:spPr>
          <a:xfrm>
            <a:off x="277199" y="82800"/>
            <a:ext cx="10975819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pt-BR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Teste de </a:t>
            </a:r>
            <a:r>
              <a:rPr lang="pt-BR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hipótese sobre 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os parâmetros do modelo</a:t>
            </a:r>
          </a:p>
          <a:p>
            <a:r>
              <a:rPr lang="en-US" sz="110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3.i. </a:t>
            </a:r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REGRESSÃO LOGÍSTICA MÚLTIPLA | </a:t>
            </a:r>
            <a:r>
              <a:rPr lang="pt-BR" sz="11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CASE</a:t>
            </a:r>
            <a:endParaRPr lang="en-US" sz="11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1CC863F-5B4B-4AC8-8405-2678ED5B78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051" y="2880703"/>
            <a:ext cx="7162738" cy="2843030"/>
          </a:xfrm>
          <a:prstGeom prst="rect">
            <a:avLst/>
          </a:prstGeom>
        </p:spPr>
      </p:pic>
      <p:sp>
        <p:nvSpPr>
          <p:cNvPr id="6" name="Elipse 5">
            <a:extLst>
              <a:ext uri="{FF2B5EF4-FFF2-40B4-BE49-F238E27FC236}">
                <a16:creationId xmlns:a16="http://schemas.microsoft.com/office/drawing/2014/main" id="{F51F594F-76CA-452A-AF45-3F0895E95288}"/>
              </a:ext>
            </a:extLst>
          </p:cNvPr>
          <p:cNvSpPr/>
          <p:nvPr/>
        </p:nvSpPr>
        <p:spPr>
          <a:xfrm>
            <a:off x="3695477" y="5108678"/>
            <a:ext cx="1758839" cy="275639"/>
          </a:xfrm>
          <a:prstGeom prst="ellipse">
            <a:avLst/>
          </a:prstGeom>
          <a:noFill/>
          <a:ln w="19050">
            <a:solidFill>
              <a:srgbClr val="DB7D7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pt-BR" sz="2700"/>
          </a:p>
        </p:txBody>
      </p:sp>
      <p:sp>
        <p:nvSpPr>
          <p:cNvPr id="24" name="Espaço Reservado para Data 5">
            <a:extLst>
              <a:ext uri="{FF2B5EF4-FFF2-40B4-BE49-F238E27FC236}">
                <a16:creationId xmlns:a16="http://schemas.microsoft.com/office/drawing/2014/main" id="{D0AB6A81-DC24-46CF-9A78-F2966E4FF4C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25" name="Imagem 24">
            <a:extLst>
              <a:ext uri="{FF2B5EF4-FFF2-40B4-BE49-F238E27FC236}">
                <a16:creationId xmlns:a16="http://schemas.microsoft.com/office/drawing/2014/main" id="{AC21B557-2FB4-45B2-93E5-D963FA2BC7F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6355275" y="6391430"/>
            <a:ext cx="1705361" cy="341672"/>
          </a:xfrm>
          <a:prstGeom prst="rect">
            <a:avLst/>
          </a:prstGeom>
        </p:spPr>
      </p:pic>
      <p:pic>
        <p:nvPicPr>
          <p:cNvPr id="26" name="Google Shape;62;p13">
            <a:extLst>
              <a:ext uri="{FF2B5EF4-FFF2-40B4-BE49-F238E27FC236}">
                <a16:creationId xmlns:a16="http://schemas.microsoft.com/office/drawing/2014/main" id="{248669E9-DD52-4CE7-A257-19170B7B0E6D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9542770" y="4722638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Espaço Reservado para Número de Slide 4">
            <a:extLst>
              <a:ext uri="{FF2B5EF4-FFF2-40B4-BE49-F238E27FC236}">
                <a16:creationId xmlns:a16="http://schemas.microsoft.com/office/drawing/2014/main" id="{2B49E291-0A7F-4618-BDAF-0AC8DFA3B814}"/>
              </a:ext>
            </a:extLst>
          </p:cNvPr>
          <p:cNvSpPr txBox="1">
            <a:spLocks/>
          </p:cNvSpPr>
          <p:nvPr/>
        </p:nvSpPr>
        <p:spPr>
          <a:xfrm>
            <a:off x="11436559" y="379620"/>
            <a:ext cx="399713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8FB8526-A7DF-44F1-A0A0-E2C9088E1528}" type="slidenum">
              <a:rPr lang="pt-BR" smtClean="0">
                <a:solidFill>
                  <a:srgbClr val="6ADBD9"/>
                </a:solidFill>
              </a:rPr>
              <a:pPr algn="ctr"/>
              <a:t>29</a:t>
            </a:fld>
            <a:endParaRPr lang="pt-BR" dirty="0">
              <a:solidFill>
                <a:srgbClr val="6ADBD9"/>
              </a:solidFill>
            </a:endParaRPr>
          </a:p>
        </p:txBody>
      </p:sp>
      <p:sp>
        <p:nvSpPr>
          <p:cNvPr id="28" name="Pentágono 27">
            <a:extLst>
              <a:ext uri="{FF2B5EF4-FFF2-40B4-BE49-F238E27FC236}">
                <a16:creationId xmlns:a16="http://schemas.microsoft.com/office/drawing/2014/main" id="{F9F3F832-CAC7-4D42-9635-F52530CEF1BF}"/>
              </a:ext>
            </a:extLst>
          </p:cNvPr>
          <p:cNvSpPr/>
          <p:nvPr/>
        </p:nvSpPr>
        <p:spPr>
          <a:xfrm>
            <a:off x="11498924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6ADBD9"/>
              </a:solidFill>
            </a:endParaRPr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C61F10B2-5544-4B7F-A896-32C703B0EFA7}"/>
              </a:ext>
            </a:extLst>
          </p:cNvPr>
          <p:cNvSpPr/>
          <p:nvPr/>
        </p:nvSpPr>
        <p:spPr>
          <a:xfrm>
            <a:off x="6268990" y="4451246"/>
            <a:ext cx="5229934" cy="861770"/>
          </a:xfrm>
          <a:prstGeom prst="rect">
            <a:avLst/>
          </a:prstGeom>
        </p:spPr>
        <p:txBody>
          <a:bodyPr wrap="square" lIns="121917" tIns="60958" rIns="121917" bIns="60958">
            <a:spAutoFit/>
          </a:bodyPr>
          <a:lstStyle/>
          <a:p>
            <a:r>
              <a:rPr lang="pt-BR" altLang="pt-BR" sz="1600" dirty="0">
                <a:solidFill>
                  <a:srgbClr val="02BAB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Como o nível </a:t>
            </a:r>
            <a:r>
              <a:rPr lang="pt-BR" altLang="pt-BR" sz="1600">
                <a:solidFill>
                  <a:srgbClr val="02BAB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descritivo (</a:t>
            </a:r>
            <a:r>
              <a:rPr lang="pt-BR" altLang="pt-BR" sz="1600" b="1">
                <a:solidFill>
                  <a:srgbClr val="02BAB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0,00000000357</a:t>
            </a:r>
            <a:r>
              <a:rPr lang="pt-BR" altLang="pt-BR" sz="1600">
                <a:solidFill>
                  <a:srgbClr val="02BAB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 &lt; </a:t>
            </a:r>
            <a:r>
              <a:rPr lang="pt-BR" altLang="pt-BR" sz="1600" b="1">
                <a:solidFill>
                  <a:srgbClr val="02BAB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0,10</a:t>
            </a:r>
            <a:r>
              <a:rPr lang="pt-BR" altLang="pt-BR" sz="1600">
                <a:solidFill>
                  <a:srgbClr val="02BAB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rejeita-se </a:t>
            </a:r>
            <a:r>
              <a:rPr lang="pt-BR" altLang="pt-BR" sz="1600" dirty="0">
                <a:solidFill>
                  <a:srgbClr val="02BAB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 hipótese H</a:t>
            </a:r>
            <a:r>
              <a:rPr lang="pt-BR" altLang="pt-BR" sz="1600" baseline="-25000" dirty="0">
                <a:solidFill>
                  <a:srgbClr val="02BAB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</a:t>
            </a:r>
            <a:r>
              <a:rPr lang="pt-BR" altLang="pt-BR" sz="1600" dirty="0">
                <a:solidFill>
                  <a:srgbClr val="02BAB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evidenciando </a:t>
            </a:r>
            <a:r>
              <a:rPr lang="pt-BR" altLang="pt-BR" sz="1600">
                <a:solidFill>
                  <a:srgbClr val="02BAB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que </a:t>
            </a:r>
            <a:r>
              <a:rPr lang="el-GR" altLang="pt-BR" sz="1600">
                <a:solidFill>
                  <a:srgbClr val="02BAB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β</a:t>
            </a:r>
            <a:r>
              <a:rPr lang="pt-BR" altLang="pt-BR" sz="1600" baseline="-25000" dirty="0">
                <a:solidFill>
                  <a:srgbClr val="02BAB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  <a:r>
              <a:rPr lang="pt-BR" altLang="pt-BR" sz="1600">
                <a:solidFill>
                  <a:srgbClr val="02BAB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≠ 0. Ou </a:t>
            </a:r>
            <a:r>
              <a:rPr lang="pt-BR" altLang="pt-BR" sz="1600" dirty="0">
                <a:solidFill>
                  <a:srgbClr val="02BAB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seja, a </a:t>
            </a:r>
            <a:r>
              <a:rPr lang="pt-BR" altLang="pt-BR" sz="1600">
                <a:solidFill>
                  <a:srgbClr val="02BAB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variável </a:t>
            </a:r>
            <a:r>
              <a:rPr lang="pt-BR" altLang="pt-BR" sz="1600" i="1">
                <a:solidFill>
                  <a:srgbClr val="02BAB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cidade</a:t>
            </a:r>
            <a:r>
              <a:rPr lang="pt-BR" altLang="pt-BR" sz="1600">
                <a:solidFill>
                  <a:srgbClr val="02BAB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t-BR" altLang="pt-BR" sz="1600" dirty="0">
                <a:solidFill>
                  <a:srgbClr val="02BAB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deve fazer parte do modelo.</a:t>
            </a:r>
            <a:endParaRPr lang="pt-BR" sz="1600" dirty="0">
              <a:solidFill>
                <a:srgbClr val="02BAB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06FAE2E3-42DC-42EC-8174-19F14B3709B7}"/>
              </a:ext>
            </a:extLst>
          </p:cNvPr>
          <p:cNvSpPr/>
          <p:nvPr/>
        </p:nvSpPr>
        <p:spPr>
          <a:xfrm>
            <a:off x="0" y="1146693"/>
            <a:ext cx="7716253" cy="1585321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7C976D28-916A-421A-8592-CA5B085415A9}"/>
              </a:ext>
            </a:extLst>
          </p:cNvPr>
          <p:cNvSpPr/>
          <p:nvPr/>
        </p:nvSpPr>
        <p:spPr>
          <a:xfrm>
            <a:off x="277199" y="1262998"/>
            <a:ext cx="726259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altLang="pt-BR" sz="1600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Para verificar se a </a:t>
            </a:r>
            <a:r>
              <a:rPr lang="pt-BR" altLang="pt-BR" sz="160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variável</a:t>
            </a:r>
            <a:r>
              <a:rPr lang="pt-BR" altLang="pt-BR" sz="1600" b="1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cidade </a:t>
            </a:r>
            <a:r>
              <a:rPr lang="pt-BR" altLang="pt-BR" sz="1600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deve fazer parte </a:t>
            </a:r>
            <a:r>
              <a:rPr lang="pt-BR" altLang="pt-BR" sz="160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do modelo, deve-se</a:t>
            </a:r>
          </a:p>
          <a:p>
            <a:r>
              <a:rPr lang="pt-BR" altLang="pt-BR" sz="160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testar </a:t>
            </a:r>
            <a:r>
              <a:rPr lang="pt-BR" altLang="pt-BR" sz="1600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 hipótese: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aixaDeTexto 17">
                <a:extLst>
                  <a:ext uri="{FF2B5EF4-FFF2-40B4-BE49-F238E27FC236}">
                    <a16:creationId xmlns:a16="http://schemas.microsoft.com/office/drawing/2014/main" id="{81A0E425-FBD0-4A6F-9D8D-17A5C972AA26}"/>
                  </a:ext>
                </a:extLst>
              </p:cNvPr>
              <p:cNvSpPr txBox="1"/>
              <p:nvPr/>
            </p:nvSpPr>
            <p:spPr>
              <a:xfrm>
                <a:off x="703102" y="1900280"/>
                <a:ext cx="6096000" cy="6195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pt-BR" i="1" smtClean="0">
                              <a:solidFill>
                                <a:srgbClr val="434343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b>
                              <m:sSubPr>
                                <m:ctrlPr>
                                  <a:rPr lang="pt-BR" i="1">
                                    <a:solidFill>
                                      <a:srgbClr val="434343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i="1">
                                    <a:solidFill>
                                      <a:srgbClr val="434343"/>
                                    </a:solidFill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e>
                              <m:sub>
                                <m:r>
                                  <a:rPr lang="pt-BR" i="1">
                                    <a:solidFill>
                                      <a:srgbClr val="434343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pt-BR" i="1">
                                <a:solidFill>
                                  <a:srgbClr val="434343"/>
                                </a:solidFill>
                                <a:latin typeface="Cambria Math" panose="02040503050406030204" pitchFamily="18" charset="0"/>
                              </a:rPr>
                              <m:t>:</m:t>
                            </m:r>
                            <m:sSub>
                              <m:sSubPr>
                                <m:ctrlPr>
                                  <a:rPr lang="pt-BR" i="1">
                                    <a:solidFill>
                                      <a:srgbClr val="434343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i="1">
                                    <a:solidFill>
                                      <a:srgbClr val="434343"/>
                                    </a:solidFill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pt-BR" b="0" i="1" smtClean="0">
                                    <a:solidFill>
                                      <a:srgbClr val="434343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  <m:r>
                              <a:rPr lang="pt-BR" i="1">
                                <a:solidFill>
                                  <a:srgbClr val="434343"/>
                                </a:solidFill>
                                <a:latin typeface="Cambria Math" panose="02040503050406030204" pitchFamily="18" charset="0"/>
                              </a:rPr>
                              <m:t>=0</m:t>
                            </m:r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pt-BR" i="1">
                                    <a:solidFill>
                                      <a:srgbClr val="434343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i="1">
                                    <a:solidFill>
                                      <a:srgbClr val="434343"/>
                                    </a:solidFill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e>
                              <m:sub>
                                <m:r>
                                  <a:rPr lang="pt-BR" i="1">
                                    <a:solidFill>
                                      <a:srgbClr val="434343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pt-BR" i="1">
                                <a:solidFill>
                                  <a:srgbClr val="434343"/>
                                </a:solidFill>
                                <a:latin typeface="Cambria Math" panose="02040503050406030204" pitchFamily="18" charset="0"/>
                              </a:rPr>
                              <m:t>:</m:t>
                            </m:r>
                            <m:sSub>
                              <m:sSubPr>
                                <m:ctrlPr>
                                  <a:rPr lang="pt-BR" i="1">
                                    <a:solidFill>
                                      <a:srgbClr val="434343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i="1">
                                    <a:solidFill>
                                      <a:srgbClr val="434343"/>
                                    </a:solidFill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pt-BR" b="0" i="1" smtClean="0">
                                    <a:solidFill>
                                      <a:srgbClr val="434343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  <m:r>
                              <a:rPr lang="pt-BR" i="1">
                                <a:solidFill>
                                  <a:srgbClr val="434343"/>
                                </a:solidFill>
                                <a:latin typeface="Cambria Math" panose="02040503050406030204" pitchFamily="18" charset="0"/>
                              </a:rPr>
                              <m:t>≠0</m:t>
                            </m:r>
                          </m:e>
                        </m:mr>
                      </m:m>
                    </m:oMath>
                  </m:oMathPara>
                </a14:m>
                <a:endParaRPr lang="pt-BR" dirty="0">
                  <a:solidFill>
                    <a:srgbClr val="434343"/>
                  </a:solidFill>
                </a:endParaRPr>
              </a:p>
            </p:txBody>
          </p:sp>
        </mc:Choice>
        <mc:Fallback xmlns="">
          <p:sp>
            <p:nvSpPr>
              <p:cNvPr id="18" name="CaixaDeTexto 17">
                <a:extLst>
                  <a:ext uri="{FF2B5EF4-FFF2-40B4-BE49-F238E27FC236}">
                    <a16:creationId xmlns:a16="http://schemas.microsoft.com/office/drawing/2014/main" id="{81A0E425-FBD0-4A6F-9D8D-17A5C972AA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102" y="1900280"/>
                <a:ext cx="6096000" cy="61959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tângulo 15">
            <a:extLst>
              <a:ext uri="{FF2B5EF4-FFF2-40B4-BE49-F238E27FC236}">
                <a16:creationId xmlns:a16="http://schemas.microsoft.com/office/drawing/2014/main" id="{5B1EA60F-2224-45CA-AA88-1649C3C02B31}"/>
              </a:ext>
            </a:extLst>
          </p:cNvPr>
          <p:cNvSpPr/>
          <p:nvPr/>
        </p:nvSpPr>
        <p:spPr>
          <a:xfrm>
            <a:off x="385799" y="5828760"/>
            <a:ext cx="953986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140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Arquivo: Cosmeticos</a:t>
            </a:r>
            <a:r>
              <a:rPr lang="pt-BR" sz="1400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.xlsx</a:t>
            </a:r>
          </a:p>
        </p:txBody>
      </p:sp>
    </p:spTree>
    <p:extLst>
      <p:ext uri="{BB962C8B-B14F-4D97-AF65-F5344CB8AC3E}">
        <p14:creationId xmlns:p14="http://schemas.microsoft.com/office/powerpoint/2010/main" val="20666186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Agrupar 32">
            <a:extLst>
              <a:ext uri="{FF2B5EF4-FFF2-40B4-BE49-F238E27FC236}">
                <a16:creationId xmlns:a16="http://schemas.microsoft.com/office/drawing/2014/main" id="{EB326335-5227-427C-BA40-635970456B4C}"/>
              </a:ext>
            </a:extLst>
          </p:cNvPr>
          <p:cNvGrpSpPr/>
          <p:nvPr/>
        </p:nvGrpSpPr>
        <p:grpSpPr>
          <a:xfrm>
            <a:off x="3922644" y="2041859"/>
            <a:ext cx="8269356" cy="2225719"/>
            <a:chOff x="8497038" y="155404"/>
            <a:chExt cx="2827606" cy="2308431"/>
          </a:xfrm>
        </p:grpSpPr>
        <p:sp>
          <p:nvSpPr>
            <p:cNvPr id="40" name="Retângulo 39">
              <a:extLst>
                <a:ext uri="{FF2B5EF4-FFF2-40B4-BE49-F238E27FC236}">
                  <a16:creationId xmlns:a16="http://schemas.microsoft.com/office/drawing/2014/main" id="{1730CC36-686C-4C7F-8A4B-09B5B2A92A5D}"/>
                </a:ext>
              </a:extLst>
            </p:cNvPr>
            <p:cNvSpPr/>
            <p:nvPr/>
          </p:nvSpPr>
          <p:spPr>
            <a:xfrm>
              <a:off x="8497038" y="155404"/>
              <a:ext cx="2827606" cy="2308431"/>
            </a:xfrm>
            <a:prstGeom prst="rect">
              <a:avLst/>
            </a:prstGeom>
            <a:gradFill>
              <a:gsLst>
                <a:gs pos="0">
                  <a:srgbClr val="6ADBD9"/>
                </a:gs>
                <a:gs pos="50000">
                  <a:srgbClr val="6ADBD9"/>
                </a:gs>
                <a:gs pos="100000">
                  <a:srgbClr val="66CCFF"/>
                </a:gs>
              </a:gsLst>
              <a:path path="circle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41" name="Google Shape;62;p13">
              <a:extLst>
                <a:ext uri="{FF2B5EF4-FFF2-40B4-BE49-F238E27FC236}">
                  <a16:creationId xmlns:a16="http://schemas.microsoft.com/office/drawing/2014/main" id="{93728973-5C09-41ED-BB8B-CB7A4C1BB138}"/>
                </a:ext>
              </a:extLst>
            </p:cNvPr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>
              <a:off x="10554302" y="942454"/>
              <a:ext cx="749614" cy="147857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2" name="Imagem 11">
            <a:extLst>
              <a:ext uri="{FF2B5EF4-FFF2-40B4-BE49-F238E27FC236}">
                <a16:creationId xmlns:a16="http://schemas.microsoft.com/office/drawing/2014/main" id="{58BD244A-99A5-4166-BB2E-872248AB2E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41859"/>
            <a:ext cx="3922644" cy="2225719"/>
          </a:xfrm>
          <a:prstGeom prst="rect">
            <a:avLst/>
          </a:prstGeom>
        </p:spPr>
      </p:pic>
      <p:sp>
        <p:nvSpPr>
          <p:cNvPr id="17" name="Title Placeholder 1">
            <a:extLst>
              <a:ext uri="{FF2B5EF4-FFF2-40B4-BE49-F238E27FC236}">
                <a16:creationId xmlns:a16="http://schemas.microsoft.com/office/drawing/2014/main" id="{3594DE52-7C66-4B4A-A0A2-6A19C13FEDE7}"/>
              </a:ext>
            </a:extLst>
          </p:cNvPr>
          <p:cNvSpPr txBox="1">
            <a:spLocks/>
          </p:cNvSpPr>
          <p:nvPr/>
        </p:nvSpPr>
        <p:spPr>
          <a:xfrm>
            <a:off x="277200" y="828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LABDATA FIA 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lvl="0"/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NOSSOS DIFERENCIAIS | </a:t>
            </a:r>
            <a:r>
              <a:rPr lang="en-US" sz="11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QUEM SOMOS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6E6AC35E-F5CD-4DE0-827C-0FB13EBFBD14}"/>
              </a:ext>
            </a:extLst>
          </p:cNvPr>
          <p:cNvSpPr/>
          <p:nvPr/>
        </p:nvSpPr>
        <p:spPr>
          <a:xfrm>
            <a:off x="277200" y="1133233"/>
            <a:ext cx="11111236" cy="584775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pt-BR" sz="1600" dirty="0">
                <a:solidFill>
                  <a:srgbClr val="434343"/>
                </a:solidFill>
                <a:latin typeface="Open Sans"/>
              </a:rPr>
              <a:t>O </a:t>
            </a:r>
            <a:r>
              <a:rPr lang="pt-BR" sz="1600" b="1" dirty="0">
                <a:solidFill>
                  <a:srgbClr val="434343"/>
                </a:solidFill>
                <a:latin typeface="Open Sans"/>
              </a:rPr>
              <a:t>Laboratório de Análise de Dados </a:t>
            </a:r>
            <a:r>
              <a:rPr lang="pt-BR" sz="1600" dirty="0">
                <a:solidFill>
                  <a:srgbClr val="434343"/>
                </a:solidFill>
                <a:latin typeface="Open Sans"/>
              </a:rPr>
              <a:t>– LABDATA é um Centro de Excelência que atua nas áreas de ensino, pesquisa e consultoria em análise de informação utilizando técnicas de</a:t>
            </a:r>
            <a:r>
              <a:rPr lang="pt-BR" sz="1600" i="1" dirty="0">
                <a:solidFill>
                  <a:srgbClr val="434343"/>
                </a:solidFill>
                <a:latin typeface="Open Sans"/>
              </a:rPr>
              <a:t> </a:t>
            </a:r>
            <a:r>
              <a:rPr lang="pt-BR" sz="1600" b="1" i="1" dirty="0">
                <a:solidFill>
                  <a:srgbClr val="434343"/>
                </a:solidFill>
                <a:latin typeface="Open Sans"/>
              </a:rPr>
              <a:t>Big Data</a:t>
            </a:r>
            <a:r>
              <a:rPr lang="pt-BR" sz="1600" dirty="0">
                <a:solidFill>
                  <a:srgbClr val="434343"/>
                </a:solidFill>
                <a:latin typeface="Open Sans"/>
              </a:rPr>
              <a:t>, </a:t>
            </a:r>
            <a:r>
              <a:rPr lang="pt-BR" sz="1600" b="1" i="1" dirty="0">
                <a:solidFill>
                  <a:srgbClr val="434343"/>
                </a:solidFill>
                <a:latin typeface="Open Sans"/>
              </a:rPr>
              <a:t>Analytics</a:t>
            </a:r>
            <a:r>
              <a:rPr lang="pt-BR" sz="1600" dirty="0">
                <a:solidFill>
                  <a:srgbClr val="434343"/>
                </a:solidFill>
                <a:latin typeface="Open Sans"/>
              </a:rPr>
              <a:t> e </a:t>
            </a:r>
            <a:r>
              <a:rPr lang="pt-BR" sz="1600" b="1" dirty="0">
                <a:solidFill>
                  <a:srgbClr val="434343"/>
                </a:solidFill>
                <a:latin typeface="Open Sans"/>
              </a:rPr>
              <a:t>Inteligência Artificial</a:t>
            </a:r>
            <a:r>
              <a:rPr lang="pt-BR" sz="1600" dirty="0">
                <a:solidFill>
                  <a:srgbClr val="434343"/>
                </a:solidFill>
                <a:latin typeface="Open Sans"/>
              </a:rPr>
              <a:t>.</a:t>
            </a:r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76617E68-F0F6-48FE-A55D-F9EC9C7C4A68}"/>
              </a:ext>
            </a:extLst>
          </p:cNvPr>
          <p:cNvSpPr/>
          <p:nvPr/>
        </p:nvSpPr>
        <p:spPr>
          <a:xfrm>
            <a:off x="4183253" y="2058001"/>
            <a:ext cx="6576910" cy="1914242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endParaRPr lang="pt-BR" sz="1600" b="1" dirty="0">
              <a:solidFill>
                <a:srgbClr val="434343"/>
              </a:solidFill>
              <a:latin typeface="Open Sans" panose="020B0604020202020204" charset="0"/>
            </a:endParaRPr>
          </a:p>
          <a:p>
            <a:pPr>
              <a:lnSpc>
                <a:spcPct val="150000"/>
              </a:lnSpc>
            </a:pPr>
            <a:r>
              <a:rPr lang="pt-BR" sz="1400" dirty="0">
                <a:solidFill>
                  <a:srgbClr val="434343"/>
                </a:solidFill>
                <a:latin typeface="Open Sans"/>
              </a:rPr>
              <a:t>O LABDATA é um dos pioneiros no lançamento dos cursos de </a:t>
            </a:r>
            <a:r>
              <a:rPr lang="pt-BR" sz="1400" i="1" dirty="0">
                <a:solidFill>
                  <a:srgbClr val="434343"/>
                </a:solidFill>
                <a:latin typeface="Open Sans"/>
              </a:rPr>
              <a:t>Big Data</a:t>
            </a:r>
            <a:r>
              <a:rPr lang="pt-BR" sz="1400" dirty="0">
                <a:solidFill>
                  <a:srgbClr val="434343"/>
                </a:solidFill>
                <a:latin typeface="Open Sans"/>
              </a:rPr>
              <a:t> e </a:t>
            </a:r>
            <a:r>
              <a:rPr lang="pt-BR" sz="1400" i="1" dirty="0">
                <a:solidFill>
                  <a:srgbClr val="434343"/>
                </a:solidFill>
                <a:latin typeface="Open Sans"/>
              </a:rPr>
              <a:t>Analytics</a:t>
            </a:r>
            <a:r>
              <a:rPr lang="pt-BR" sz="1400" dirty="0">
                <a:solidFill>
                  <a:srgbClr val="434343"/>
                </a:solidFill>
                <a:latin typeface="Open Sans"/>
              </a:rPr>
              <a:t> no Brasil</a:t>
            </a:r>
          </a:p>
          <a:p>
            <a:pPr>
              <a:lnSpc>
                <a:spcPct val="150000"/>
              </a:lnSpc>
            </a:pP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</a:rPr>
              <a:t>Os diretores foram professores de grandes especialistas do mercado</a:t>
            </a:r>
          </a:p>
          <a:p>
            <a:pPr>
              <a:lnSpc>
                <a:spcPct val="150000"/>
              </a:lnSpc>
            </a:pP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</a:rPr>
              <a:t>+10 anos de atuação</a:t>
            </a:r>
          </a:p>
          <a:p>
            <a:pPr>
              <a:lnSpc>
                <a:spcPct val="150000"/>
              </a:lnSpc>
            </a:pP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</a:rPr>
              <a:t>+1000 alunos formados</a:t>
            </a: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AE65FD9F-8F76-43BA-8557-A4FB2FF807A0}"/>
              </a:ext>
            </a:extLst>
          </p:cNvPr>
          <p:cNvSpPr/>
          <p:nvPr/>
        </p:nvSpPr>
        <p:spPr>
          <a:xfrm>
            <a:off x="277200" y="4495592"/>
            <a:ext cx="5911278" cy="1384995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pt-BR" sz="1400" b="1" dirty="0">
                <a:solidFill>
                  <a:srgbClr val="434343"/>
                </a:solidFill>
                <a:latin typeface="Open Sans" panose="020B0604020202020204" charset="0"/>
              </a:rPr>
              <a:t>Docentes</a:t>
            </a:r>
          </a:p>
          <a:p>
            <a:endParaRPr lang="pt-BR" sz="1400" b="1" dirty="0">
              <a:solidFill>
                <a:srgbClr val="434343"/>
              </a:solidFill>
              <a:latin typeface="Open Sans" panose="020B060402020202020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</a:rPr>
              <a:t>Sólida formação acadêmica: doutores e mestres em sua maioria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pt-BR" sz="1400" dirty="0">
                <a:solidFill>
                  <a:srgbClr val="434343"/>
                </a:solidFill>
                <a:latin typeface="Open Sans"/>
              </a:rPr>
              <a:t>Larga experiência de mercado na resolução de </a:t>
            </a:r>
            <a:r>
              <a:rPr lang="pt-BR" sz="1400" i="1" dirty="0">
                <a:solidFill>
                  <a:srgbClr val="434343"/>
                </a:solidFill>
                <a:latin typeface="Open Sans"/>
              </a:rPr>
              <a:t>cases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</a:rPr>
              <a:t>Participação em Congressos Nacionais e Internacionais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</a:rPr>
              <a:t>Professor assistente que acompanha o aluno durante todo o curso </a:t>
            </a: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EFBA2617-50B4-4B29-A45B-1A84CECD9002}"/>
              </a:ext>
            </a:extLst>
          </p:cNvPr>
          <p:cNvSpPr/>
          <p:nvPr/>
        </p:nvSpPr>
        <p:spPr>
          <a:xfrm>
            <a:off x="6188479" y="4495592"/>
            <a:ext cx="5507336" cy="1600438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pt-BR" sz="1400" b="1" dirty="0">
                <a:solidFill>
                  <a:srgbClr val="434343"/>
                </a:solidFill>
                <a:latin typeface="Open Sans" panose="020B0604020202020204" charset="0"/>
              </a:rPr>
              <a:t>Estrutura</a:t>
            </a:r>
          </a:p>
          <a:p>
            <a:endParaRPr lang="pt-BR" sz="1400" b="1" dirty="0">
              <a:solidFill>
                <a:srgbClr val="434343"/>
              </a:solidFill>
              <a:latin typeface="Open Sans" panose="020B060402020202020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</a:rPr>
              <a:t>100% das aulas realizadas em laboratórios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</a:rPr>
              <a:t>Computadores para uso individual durante as aulas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</a:rPr>
              <a:t>5 laboratórios de alta qualidade (investimento +R$2MM)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pt-BR" sz="1400" dirty="0">
                <a:solidFill>
                  <a:srgbClr val="434343"/>
                </a:solidFill>
                <a:latin typeface="Open Sans"/>
              </a:rPr>
              <a:t>2 Unidades próximas a estação de metrô (com estacionamento)</a:t>
            </a:r>
            <a:endParaRPr lang="pt-BR" sz="2000" dirty="0">
              <a:latin typeface="Open Sans"/>
            </a:endParaRP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08A62BC5-2CD5-4BB8-8CB4-FD2F47EECE35}"/>
              </a:ext>
            </a:extLst>
          </p:cNvPr>
          <p:cNvSpPr/>
          <p:nvPr/>
        </p:nvSpPr>
        <p:spPr>
          <a:xfrm>
            <a:off x="-12119" y="3990579"/>
            <a:ext cx="19784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100" dirty="0" err="1">
                <a:solidFill>
                  <a:schemeClr val="bg1"/>
                </a:solidFill>
                <a:latin typeface="Open Sans" panose="020B0604020202020204" charset="0"/>
              </a:rPr>
              <a:t>Profª</a:t>
            </a:r>
            <a:r>
              <a:rPr lang="pt-BR" sz="1100" dirty="0">
                <a:solidFill>
                  <a:schemeClr val="bg1"/>
                </a:solidFill>
                <a:latin typeface="Open Sans" panose="020B0604020202020204" charset="0"/>
              </a:rPr>
              <a:t> </a:t>
            </a:r>
            <a:r>
              <a:rPr lang="pt-BR" sz="1100" dirty="0" err="1">
                <a:solidFill>
                  <a:schemeClr val="bg1"/>
                </a:solidFill>
                <a:latin typeface="Open Sans" panose="020B0604020202020204" charset="0"/>
              </a:rPr>
              <a:t>Dr</a:t>
            </a:r>
            <a:r>
              <a:rPr lang="pt-BR" sz="1100" dirty="0">
                <a:solidFill>
                  <a:schemeClr val="bg1"/>
                </a:solidFill>
                <a:latin typeface="Open Sans" panose="020B0604020202020204" charset="0"/>
              </a:rPr>
              <a:t>ª Alessandra </a:t>
            </a:r>
            <a:r>
              <a:rPr lang="pt-BR" sz="1100" dirty="0" err="1">
                <a:solidFill>
                  <a:schemeClr val="bg1"/>
                </a:solidFill>
                <a:latin typeface="Open Sans" panose="020B0604020202020204" charset="0"/>
              </a:rPr>
              <a:t>Montini</a:t>
            </a:r>
            <a:endParaRPr lang="pt-BR" sz="1100" dirty="0"/>
          </a:p>
        </p:txBody>
      </p:sp>
      <p:sp>
        <p:nvSpPr>
          <p:cNvPr id="18" name="Espaço Reservado para Data 5">
            <a:extLst>
              <a:ext uri="{FF2B5EF4-FFF2-40B4-BE49-F238E27FC236}">
                <a16:creationId xmlns:a16="http://schemas.microsoft.com/office/drawing/2014/main" id="{2EDD88C1-C8A0-4D46-8CD0-FE59837F74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ECEC7A84-EAA4-42FA-8D59-C5237430618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6355275" y="6391430"/>
            <a:ext cx="1705361" cy="341672"/>
          </a:xfrm>
          <a:prstGeom prst="rect">
            <a:avLst/>
          </a:prstGeom>
        </p:spPr>
      </p:pic>
      <p:pic>
        <p:nvPicPr>
          <p:cNvPr id="22" name="Google Shape;62;p13">
            <a:extLst>
              <a:ext uri="{FF2B5EF4-FFF2-40B4-BE49-F238E27FC236}">
                <a16:creationId xmlns:a16="http://schemas.microsoft.com/office/drawing/2014/main" id="{A5F6EAB3-5F2D-4CB5-A82E-D842848F8F5F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42770" y="4722638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Espaço Reservado para Número de Slide 4">
            <a:extLst>
              <a:ext uri="{FF2B5EF4-FFF2-40B4-BE49-F238E27FC236}">
                <a16:creationId xmlns:a16="http://schemas.microsoft.com/office/drawing/2014/main" id="{C17FCC79-3D4C-435A-9A11-F100A56D66DA}"/>
              </a:ext>
            </a:extLst>
          </p:cNvPr>
          <p:cNvSpPr txBox="1">
            <a:spLocks/>
          </p:cNvSpPr>
          <p:nvPr/>
        </p:nvSpPr>
        <p:spPr>
          <a:xfrm>
            <a:off x="11436559" y="379620"/>
            <a:ext cx="399713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8FB8526-A7DF-44F1-A0A0-E2C9088E1528}" type="slidenum">
              <a:rPr lang="pt-BR" smtClean="0">
                <a:solidFill>
                  <a:srgbClr val="6ADBD9"/>
                </a:solidFill>
              </a:rPr>
              <a:pPr algn="ctr"/>
              <a:t>3</a:t>
            </a:fld>
            <a:endParaRPr lang="pt-BR" dirty="0">
              <a:solidFill>
                <a:srgbClr val="6ADBD9"/>
              </a:solidFill>
            </a:endParaRPr>
          </a:p>
        </p:txBody>
      </p:sp>
      <p:sp>
        <p:nvSpPr>
          <p:cNvPr id="24" name="Pentágono 23">
            <a:extLst>
              <a:ext uri="{FF2B5EF4-FFF2-40B4-BE49-F238E27FC236}">
                <a16:creationId xmlns:a16="http://schemas.microsoft.com/office/drawing/2014/main" id="{0F0D62D1-4C9C-46EC-926E-D81B70B48CB4}"/>
              </a:ext>
            </a:extLst>
          </p:cNvPr>
          <p:cNvSpPr/>
          <p:nvPr/>
        </p:nvSpPr>
        <p:spPr>
          <a:xfrm>
            <a:off x="11498924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6ADBD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67160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352318FA-4FB2-42FD-96E7-63DC6512B8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546" y="1631539"/>
            <a:ext cx="9131448" cy="3624449"/>
          </a:xfrm>
          <a:prstGeom prst="rect">
            <a:avLst/>
          </a:prstGeom>
        </p:spPr>
      </p:pic>
      <p:sp>
        <p:nvSpPr>
          <p:cNvPr id="15" name="Title Placeholder 1">
            <a:extLst>
              <a:ext uri="{FF2B5EF4-FFF2-40B4-BE49-F238E27FC236}">
                <a16:creationId xmlns:a16="http://schemas.microsoft.com/office/drawing/2014/main" id="{167970ED-D527-407D-A20E-0721D36BAC4C}"/>
              </a:ext>
            </a:extLst>
          </p:cNvPr>
          <p:cNvSpPr txBox="1">
            <a:spLocks/>
          </p:cNvSpPr>
          <p:nvPr/>
        </p:nvSpPr>
        <p:spPr>
          <a:xfrm>
            <a:off x="278296" y="828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pt-BR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Modelo com várias covariáveis</a:t>
            </a:r>
          </a:p>
          <a:p>
            <a:r>
              <a:rPr lang="en-US" sz="110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3</a:t>
            </a:r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 REGRESSÃO LOGÍSTICA MÚLTIPLA | </a:t>
            </a:r>
            <a:r>
              <a:rPr lang="pt-BR" sz="11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CASE</a:t>
            </a:r>
            <a:endParaRPr lang="en-US" sz="11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00413C49-D7F4-4BB8-ADF4-A9FBB39D313B}"/>
              </a:ext>
            </a:extLst>
          </p:cNvPr>
          <p:cNvSpPr/>
          <p:nvPr/>
        </p:nvSpPr>
        <p:spPr>
          <a:xfrm>
            <a:off x="317022" y="1164013"/>
            <a:ext cx="218681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altLang="pt-BR" sz="1400" b="1" dirty="0">
                <a:solidFill>
                  <a:srgbClr val="434343"/>
                </a:solidFill>
                <a:latin typeface="Open Sans" panose="020B0604020202020204"/>
              </a:rPr>
              <a:t>Output do modelo no R</a:t>
            </a:r>
            <a:endParaRPr lang="pt-BR" sz="1400" b="1" dirty="0"/>
          </a:p>
        </p:txBody>
      </p:sp>
      <p:sp>
        <p:nvSpPr>
          <p:cNvPr id="2" name="Fluxograma: Processo 1">
            <a:extLst>
              <a:ext uri="{FF2B5EF4-FFF2-40B4-BE49-F238E27FC236}">
                <a16:creationId xmlns:a16="http://schemas.microsoft.com/office/drawing/2014/main" id="{C19F8B01-6CFD-42D6-BF72-22771D2EBDB4}"/>
              </a:ext>
            </a:extLst>
          </p:cNvPr>
          <p:cNvSpPr/>
          <p:nvPr/>
        </p:nvSpPr>
        <p:spPr>
          <a:xfrm>
            <a:off x="1755058" y="3902432"/>
            <a:ext cx="931948" cy="837895"/>
          </a:xfrm>
          <a:prstGeom prst="flowChartProcess">
            <a:avLst/>
          </a:prstGeom>
          <a:noFill/>
          <a:ln w="19050">
            <a:solidFill>
              <a:srgbClr val="02BAB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8" name="Conector de Seta Reta 17">
            <a:extLst>
              <a:ext uri="{FF2B5EF4-FFF2-40B4-BE49-F238E27FC236}">
                <a16:creationId xmlns:a16="http://schemas.microsoft.com/office/drawing/2014/main" id="{62C8E8F2-FC66-4F46-9761-732C8F97ABC2}"/>
              </a:ext>
            </a:extLst>
          </p:cNvPr>
          <p:cNvCxnSpPr>
            <a:cxnSpLocks/>
          </p:cNvCxnSpPr>
          <p:nvPr/>
        </p:nvCxnSpPr>
        <p:spPr>
          <a:xfrm>
            <a:off x="2052754" y="4740327"/>
            <a:ext cx="0" cy="647236"/>
          </a:xfrm>
          <a:prstGeom prst="straightConnector1">
            <a:avLst/>
          </a:prstGeom>
          <a:ln w="19050">
            <a:solidFill>
              <a:srgbClr val="02BAB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tângulo 18">
            <a:extLst>
              <a:ext uri="{FF2B5EF4-FFF2-40B4-BE49-F238E27FC236}">
                <a16:creationId xmlns:a16="http://schemas.microsoft.com/office/drawing/2014/main" id="{B87B5881-7A94-4B12-8754-F597CFD8FC9D}"/>
              </a:ext>
            </a:extLst>
          </p:cNvPr>
          <p:cNvSpPr/>
          <p:nvPr/>
        </p:nvSpPr>
        <p:spPr>
          <a:xfrm>
            <a:off x="1148348" y="5376824"/>
            <a:ext cx="18021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200" dirty="0">
                <a:solidFill>
                  <a:srgbClr val="02BAB1"/>
                </a:solidFill>
                <a:latin typeface="Open Sans" panose="020B0604020202020204"/>
              </a:rPr>
              <a:t>Coeficientes estimados</a:t>
            </a:r>
            <a:endParaRPr lang="pt-BR" sz="1200" dirty="0">
              <a:solidFill>
                <a:srgbClr val="02BAB1"/>
              </a:solidFill>
            </a:endParaRPr>
          </a:p>
        </p:txBody>
      </p:sp>
      <p:sp>
        <p:nvSpPr>
          <p:cNvPr id="13" name="CaixaDeTexto 12"/>
          <p:cNvSpPr txBox="1"/>
          <p:nvPr/>
        </p:nvSpPr>
        <p:spPr>
          <a:xfrm>
            <a:off x="7497061" y="2793775"/>
            <a:ext cx="4588612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>
                <a:solidFill>
                  <a:srgbClr val="02BAB1"/>
                </a:solidFill>
                <a:latin typeface="Open Sans" panose="020B0604020202020204"/>
              </a:rPr>
              <a:t>Sexo = “M” </a:t>
            </a:r>
            <a:r>
              <a:rPr lang="pt-BR" sz="1400" dirty="0">
                <a:solidFill>
                  <a:srgbClr val="02BAB1"/>
                </a:solidFill>
                <a:latin typeface="Open Sans" panose="020B0604020202020204"/>
              </a:rPr>
              <a:t>– O peso positivo indica que se o profissional for do sexo masculino, a probabilidade </a:t>
            </a:r>
            <a:r>
              <a:rPr lang="pt-BR" sz="1400">
                <a:solidFill>
                  <a:srgbClr val="02BAB1"/>
                </a:solidFill>
                <a:latin typeface="Open Sans" panose="020B0604020202020204"/>
              </a:rPr>
              <a:t>de se tornar </a:t>
            </a:r>
            <a:r>
              <a:rPr lang="pt-BR" sz="1400" dirty="0">
                <a:solidFill>
                  <a:srgbClr val="02BAB1"/>
                </a:solidFill>
                <a:latin typeface="Open Sans" panose="020B0604020202020204"/>
              </a:rPr>
              <a:t>um consultor aumenta.</a:t>
            </a:r>
          </a:p>
          <a:p>
            <a:endParaRPr lang="pt-BR" sz="1400" dirty="0">
              <a:solidFill>
                <a:srgbClr val="02BAB1"/>
              </a:solidFill>
              <a:latin typeface="Open Sans" panose="020B0604020202020204"/>
            </a:endParaRPr>
          </a:p>
          <a:p>
            <a:r>
              <a:rPr lang="pt-BR" sz="1400" b="1" dirty="0">
                <a:solidFill>
                  <a:srgbClr val="02BAB1"/>
                </a:solidFill>
                <a:latin typeface="Open Sans" panose="020B0604020202020204"/>
              </a:rPr>
              <a:t>Idade</a:t>
            </a:r>
            <a:r>
              <a:rPr lang="pt-BR" sz="1400" dirty="0">
                <a:solidFill>
                  <a:srgbClr val="02BAB1"/>
                </a:solidFill>
                <a:latin typeface="Open Sans" panose="020B0604020202020204"/>
              </a:rPr>
              <a:t> – O peso negativo indica que, à medida que a idade aumenta, a probabilidade </a:t>
            </a:r>
            <a:r>
              <a:rPr lang="pt-BR" sz="1400">
                <a:solidFill>
                  <a:srgbClr val="02BAB1"/>
                </a:solidFill>
                <a:latin typeface="Open Sans" panose="020B0604020202020204"/>
              </a:rPr>
              <a:t>de se tornar </a:t>
            </a:r>
            <a:r>
              <a:rPr lang="pt-BR" sz="1400" dirty="0">
                <a:solidFill>
                  <a:srgbClr val="02BAB1"/>
                </a:solidFill>
                <a:latin typeface="Open Sans" panose="020B0604020202020204"/>
              </a:rPr>
              <a:t>um consultor diminui.</a:t>
            </a:r>
          </a:p>
          <a:p>
            <a:endParaRPr lang="pt-BR" sz="1400" dirty="0">
              <a:solidFill>
                <a:srgbClr val="02BAB1"/>
              </a:solidFill>
              <a:latin typeface="Open Sans" panose="020B0604020202020204"/>
            </a:endParaRPr>
          </a:p>
          <a:p>
            <a:r>
              <a:rPr lang="pt-BR" sz="1400" b="1" dirty="0">
                <a:solidFill>
                  <a:srgbClr val="02BAB1"/>
                </a:solidFill>
                <a:latin typeface="Open Sans" panose="020B0604020202020204"/>
              </a:rPr>
              <a:t>Cidade = “SP” </a:t>
            </a:r>
            <a:r>
              <a:rPr lang="pt-BR" sz="1400" dirty="0">
                <a:solidFill>
                  <a:srgbClr val="02BAB1"/>
                </a:solidFill>
                <a:latin typeface="Open Sans" panose="020B0604020202020204"/>
              </a:rPr>
              <a:t>– O peso negativo indica que se o profissional for da cidade de “São Paulo”, a probabilidade </a:t>
            </a:r>
            <a:r>
              <a:rPr lang="pt-BR" sz="1400">
                <a:solidFill>
                  <a:srgbClr val="02BAB1"/>
                </a:solidFill>
                <a:latin typeface="Open Sans" panose="020B0604020202020204"/>
              </a:rPr>
              <a:t>de se tornar </a:t>
            </a:r>
            <a:r>
              <a:rPr lang="pt-BR" sz="1400" dirty="0">
                <a:solidFill>
                  <a:srgbClr val="02BAB1"/>
                </a:solidFill>
                <a:latin typeface="Open Sans" panose="020B0604020202020204"/>
              </a:rPr>
              <a:t>um consultor diminui.</a:t>
            </a:r>
          </a:p>
        </p:txBody>
      </p:sp>
      <p:sp>
        <p:nvSpPr>
          <p:cNvPr id="14" name="Espaço Reservado para Data 5">
            <a:extLst>
              <a:ext uri="{FF2B5EF4-FFF2-40B4-BE49-F238E27FC236}">
                <a16:creationId xmlns:a16="http://schemas.microsoft.com/office/drawing/2014/main" id="{57404BC6-0E79-46B3-9BC9-313FA12E1CE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E3988D20-C586-478E-9B8E-0458DAF2E46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6355275" y="6391430"/>
            <a:ext cx="1705361" cy="341672"/>
          </a:xfrm>
          <a:prstGeom prst="rect">
            <a:avLst/>
          </a:prstGeom>
        </p:spPr>
      </p:pic>
      <p:pic>
        <p:nvPicPr>
          <p:cNvPr id="17" name="Google Shape;62;p13">
            <a:extLst>
              <a:ext uri="{FF2B5EF4-FFF2-40B4-BE49-F238E27FC236}">
                <a16:creationId xmlns:a16="http://schemas.microsoft.com/office/drawing/2014/main" id="{B1E6635E-7D48-439F-8A6B-D12E7613CCA9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9542770" y="4722638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Espaço Reservado para Número de Slide 4">
            <a:extLst>
              <a:ext uri="{FF2B5EF4-FFF2-40B4-BE49-F238E27FC236}">
                <a16:creationId xmlns:a16="http://schemas.microsoft.com/office/drawing/2014/main" id="{38DDB981-470E-41AE-A7F4-6FF9CCC698D8}"/>
              </a:ext>
            </a:extLst>
          </p:cNvPr>
          <p:cNvSpPr txBox="1">
            <a:spLocks/>
          </p:cNvSpPr>
          <p:nvPr/>
        </p:nvSpPr>
        <p:spPr>
          <a:xfrm>
            <a:off x="11436559" y="379620"/>
            <a:ext cx="399713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8FB8526-A7DF-44F1-A0A0-E2C9088E1528}" type="slidenum">
              <a:rPr lang="pt-BR" smtClean="0">
                <a:solidFill>
                  <a:srgbClr val="6ADBD9"/>
                </a:solidFill>
              </a:rPr>
              <a:pPr algn="ctr"/>
              <a:t>30</a:t>
            </a:fld>
            <a:endParaRPr lang="pt-BR" dirty="0">
              <a:solidFill>
                <a:srgbClr val="6ADBD9"/>
              </a:solidFill>
            </a:endParaRPr>
          </a:p>
        </p:txBody>
      </p:sp>
      <p:sp>
        <p:nvSpPr>
          <p:cNvPr id="22" name="Pentágono 21">
            <a:extLst>
              <a:ext uri="{FF2B5EF4-FFF2-40B4-BE49-F238E27FC236}">
                <a16:creationId xmlns:a16="http://schemas.microsoft.com/office/drawing/2014/main" id="{6C75DEEB-16E8-40F6-ACCF-352A806098E4}"/>
              </a:ext>
            </a:extLst>
          </p:cNvPr>
          <p:cNvSpPr/>
          <p:nvPr/>
        </p:nvSpPr>
        <p:spPr>
          <a:xfrm>
            <a:off x="11498924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6ADBD9"/>
              </a:solidFill>
            </a:endParaRPr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EBA1CFBA-9764-4AFF-94B2-FA35DD7CD15F}"/>
              </a:ext>
            </a:extLst>
          </p:cNvPr>
          <p:cNvSpPr/>
          <p:nvPr/>
        </p:nvSpPr>
        <p:spPr>
          <a:xfrm>
            <a:off x="385799" y="5828760"/>
            <a:ext cx="953986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140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Arquivo: Cosmeticos</a:t>
            </a:r>
            <a:r>
              <a:rPr lang="pt-BR" sz="1400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.xlsx</a:t>
            </a:r>
          </a:p>
        </p:txBody>
      </p:sp>
    </p:spTree>
    <p:extLst>
      <p:ext uri="{BB962C8B-B14F-4D97-AF65-F5344CB8AC3E}">
        <p14:creationId xmlns:p14="http://schemas.microsoft.com/office/powerpoint/2010/main" val="19023899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B09EB11F-4554-469B-A56A-3190E7ADB7B5}"/>
              </a:ext>
            </a:extLst>
          </p:cNvPr>
          <p:cNvSpPr txBox="1">
            <a:spLocks/>
          </p:cNvSpPr>
          <p:nvPr/>
        </p:nvSpPr>
        <p:spPr>
          <a:xfrm>
            <a:off x="277199" y="82800"/>
            <a:ext cx="10975819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pt-BR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Modelo final</a:t>
            </a:r>
          </a:p>
          <a:p>
            <a:r>
              <a:rPr lang="en-US" sz="110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3</a:t>
            </a:r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 REGRESSÃO LOGÍSTICA MÚLTIPLA | </a:t>
            </a:r>
            <a:r>
              <a:rPr lang="pt-BR" sz="11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CASE</a:t>
            </a:r>
            <a:endParaRPr lang="en-US" sz="11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AD638A5D-DAF1-4BF7-A828-49F72181CB36}"/>
              </a:ext>
            </a:extLst>
          </p:cNvPr>
          <p:cNvSpPr/>
          <p:nvPr/>
        </p:nvSpPr>
        <p:spPr>
          <a:xfrm>
            <a:off x="0" y="1146820"/>
            <a:ext cx="9898912" cy="1003116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0F7571FE-CE1B-4F8E-B9A2-38CF5D384F68}"/>
              </a:ext>
            </a:extLst>
          </p:cNvPr>
          <p:cNvSpPr/>
          <p:nvPr/>
        </p:nvSpPr>
        <p:spPr>
          <a:xfrm>
            <a:off x="277198" y="1364462"/>
            <a:ext cx="926557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pt-BR" altLang="pt-BR" sz="160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Tendo em vista que </a:t>
            </a:r>
            <a:r>
              <a:rPr lang="pt-BR" altLang="pt-BR" sz="1600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todas as variáveis </a:t>
            </a:r>
            <a:r>
              <a:rPr lang="pt-BR" altLang="pt-BR" sz="160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são importantes, pode-se calcular a </a:t>
            </a:r>
            <a:r>
              <a:rPr lang="pt-BR" altLang="pt-BR" sz="1600" b="1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probabilidade final </a:t>
            </a:r>
            <a:r>
              <a:rPr lang="pt-BR" altLang="pt-BR" sz="160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 o indivíduo se tornar um consultor, como:</a:t>
            </a:r>
            <a:endParaRPr lang="pt-BR" altLang="pt-BR" sz="1600" dirty="0">
              <a:solidFill>
                <a:srgbClr val="434343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aixaDeTexto 1">
                <a:extLst>
                  <a:ext uri="{FF2B5EF4-FFF2-40B4-BE49-F238E27FC236}">
                    <a16:creationId xmlns:a16="http://schemas.microsoft.com/office/drawing/2014/main" id="{9EB7668C-AAB6-4EEB-B443-A0D5139F8C53}"/>
                  </a:ext>
                </a:extLst>
              </p:cNvPr>
              <p:cNvSpPr txBox="1"/>
              <p:nvPr/>
            </p:nvSpPr>
            <p:spPr>
              <a:xfrm>
                <a:off x="1730365" y="2717511"/>
                <a:ext cx="8069485" cy="8554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0" i="1" smtClean="0">
                          <a:solidFill>
                            <a:srgbClr val="434343"/>
                          </a:solidFill>
                          <a:latin typeface="Cambria Math"/>
                        </a:rPr>
                        <m:t>𝑝</m:t>
                      </m:r>
                      <m:r>
                        <a:rPr lang="pt-BR" sz="2400" b="0" i="1" smtClean="0">
                          <a:solidFill>
                            <a:srgbClr val="434343"/>
                          </a:solidFill>
                          <a:latin typeface="Cambria Math"/>
                        </a:rPr>
                        <m:t>= </m:t>
                      </m:r>
                      <m:f>
                        <m:fPr>
                          <m:ctrlPr>
                            <a:rPr lang="pt-BR" sz="2400" b="0" i="1" smtClean="0">
                              <a:solidFill>
                                <a:srgbClr val="434343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pt-BR" sz="2400" b="0" i="1" smtClean="0">
                                  <a:solidFill>
                                    <a:srgbClr val="43434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2400" b="0" i="1" smtClean="0">
                                  <a:solidFill>
                                    <a:srgbClr val="434343"/>
                                  </a:solidFill>
                                  <a:latin typeface="Cambria Math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pt-BR" sz="2400" b="0" i="1" smtClean="0">
                                  <a:solidFill>
                                    <a:srgbClr val="434343"/>
                                  </a:solidFill>
                                  <a:latin typeface="Cambria Math"/>
                                </a:rPr>
                                <m:t>8,0459+1,5793∗</m:t>
                              </m:r>
                              <m:r>
                                <a:rPr lang="pt-BR" sz="2400" b="0" i="1" smtClean="0">
                                  <a:solidFill>
                                    <a:srgbClr val="434343"/>
                                  </a:solidFill>
                                  <a:latin typeface="Cambria Math"/>
                                </a:rPr>
                                <m:t>𝑆𝑒𝑥𝑜𝑀</m:t>
                              </m:r>
                              <m:r>
                                <a:rPr lang="pt-BR" sz="2400" b="0" i="1" smtClean="0">
                                  <a:solidFill>
                                    <a:srgbClr val="434343"/>
                                  </a:solidFill>
                                  <a:latin typeface="Cambria Math"/>
                                </a:rPr>
                                <m:t>−0,1958∗</m:t>
                              </m:r>
                              <m:r>
                                <a:rPr lang="pt-BR" sz="2400" b="0" i="1" smtClean="0">
                                  <a:solidFill>
                                    <a:srgbClr val="434343"/>
                                  </a:solidFill>
                                  <a:latin typeface="Cambria Math"/>
                                </a:rPr>
                                <m:t>𝐼𝑑𝑎𝑑𝑒</m:t>
                              </m:r>
                              <m:r>
                                <a:rPr lang="pt-BR" sz="2400" b="0" i="1" smtClean="0">
                                  <a:solidFill>
                                    <a:srgbClr val="434343"/>
                                  </a:solidFill>
                                  <a:latin typeface="Cambria Math"/>
                                </a:rPr>
                                <m:t>−3,2332∗</m:t>
                              </m:r>
                              <m:r>
                                <a:rPr lang="pt-BR" sz="2400" b="0" i="1" smtClean="0">
                                  <a:solidFill>
                                    <a:srgbClr val="434343"/>
                                  </a:solidFill>
                                  <a:latin typeface="Cambria Math"/>
                                </a:rPr>
                                <m:t>𝐶𝑖𝑑𝑎𝑑𝑒𝑆𝑃</m:t>
                              </m:r>
                            </m:sup>
                          </m:sSup>
                        </m:num>
                        <m:den>
                          <m:r>
                            <a:rPr lang="pt-BR" sz="2400" b="0" i="1" smtClean="0">
                              <a:solidFill>
                                <a:srgbClr val="434343"/>
                              </a:solidFill>
                              <a:latin typeface="Cambria Math"/>
                            </a:rPr>
                            <m:t>1+</m:t>
                          </m:r>
                          <m:sSup>
                            <m:sSupPr>
                              <m:ctrlPr>
                                <a:rPr lang="pt-BR" sz="2400" i="1">
                                  <a:solidFill>
                                    <a:srgbClr val="43434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2400" i="1">
                                  <a:solidFill>
                                    <a:srgbClr val="434343"/>
                                  </a:solidFill>
                                  <a:latin typeface="Cambria Math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pt-BR" sz="2400" i="1">
                                  <a:solidFill>
                                    <a:srgbClr val="434343"/>
                                  </a:solidFill>
                                  <a:latin typeface="Cambria Math"/>
                                </a:rPr>
                                <m:t>8,0459+1,5793∗</m:t>
                              </m:r>
                              <m:r>
                                <a:rPr lang="pt-BR" sz="2400" i="1">
                                  <a:solidFill>
                                    <a:srgbClr val="434343"/>
                                  </a:solidFill>
                                  <a:latin typeface="Cambria Math"/>
                                </a:rPr>
                                <m:t>𝑆𝑒𝑥𝑜𝑀</m:t>
                              </m:r>
                              <m:r>
                                <a:rPr lang="pt-BR" sz="2400" i="1">
                                  <a:solidFill>
                                    <a:srgbClr val="434343"/>
                                  </a:solidFill>
                                  <a:latin typeface="Cambria Math"/>
                                </a:rPr>
                                <m:t>−0,1958∗</m:t>
                              </m:r>
                              <m:r>
                                <a:rPr lang="pt-BR" sz="2400" i="1">
                                  <a:solidFill>
                                    <a:srgbClr val="434343"/>
                                  </a:solidFill>
                                  <a:latin typeface="Cambria Math"/>
                                </a:rPr>
                                <m:t>𝐼𝑑𝑎𝑑𝑒</m:t>
                              </m:r>
                              <m:r>
                                <a:rPr lang="pt-BR" sz="2400" i="1">
                                  <a:solidFill>
                                    <a:srgbClr val="434343"/>
                                  </a:solidFill>
                                  <a:latin typeface="Cambria Math"/>
                                </a:rPr>
                                <m:t>−3,2332∗</m:t>
                              </m:r>
                              <m:r>
                                <a:rPr lang="pt-BR" sz="2400" i="1">
                                  <a:solidFill>
                                    <a:srgbClr val="434343"/>
                                  </a:solidFill>
                                  <a:latin typeface="Cambria Math"/>
                                </a:rPr>
                                <m:t>𝐶𝑖𝑑𝑎𝑑𝑒𝑆𝑃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pt-BR" sz="2400" dirty="0">
                  <a:solidFill>
                    <a:srgbClr val="434343"/>
                  </a:solidFill>
                </a:endParaRPr>
              </a:p>
            </p:txBody>
          </p:sp>
        </mc:Choice>
        <mc:Fallback xmlns="">
          <p:sp>
            <p:nvSpPr>
              <p:cNvPr id="2" name="CaixaDeTexto 1">
                <a:extLst>
                  <a:ext uri="{FF2B5EF4-FFF2-40B4-BE49-F238E27FC236}">
                    <a16:creationId xmlns:a16="http://schemas.microsoft.com/office/drawing/2014/main" id="{9EB7668C-AAB6-4EEB-B443-A0D5139F8C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0365" y="2717511"/>
                <a:ext cx="8069485" cy="85542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Espaço Reservado para Data 5">
            <a:extLst>
              <a:ext uri="{FF2B5EF4-FFF2-40B4-BE49-F238E27FC236}">
                <a16:creationId xmlns:a16="http://schemas.microsoft.com/office/drawing/2014/main" id="{EB75C7E4-5035-4848-A089-428CCD7F535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4CBDFFB8-311C-4606-B59B-B401ABFFAC5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6355275" y="6391430"/>
            <a:ext cx="1705361" cy="341672"/>
          </a:xfrm>
          <a:prstGeom prst="rect">
            <a:avLst/>
          </a:prstGeom>
        </p:spPr>
      </p:pic>
      <p:pic>
        <p:nvPicPr>
          <p:cNvPr id="19" name="Google Shape;62;p13">
            <a:extLst>
              <a:ext uri="{FF2B5EF4-FFF2-40B4-BE49-F238E27FC236}">
                <a16:creationId xmlns:a16="http://schemas.microsoft.com/office/drawing/2014/main" id="{BC84B843-A51C-4FDB-B6CA-97FD85397AC0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9542770" y="4722638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Espaço Reservado para Número de Slide 4">
            <a:extLst>
              <a:ext uri="{FF2B5EF4-FFF2-40B4-BE49-F238E27FC236}">
                <a16:creationId xmlns:a16="http://schemas.microsoft.com/office/drawing/2014/main" id="{69910E66-B7CA-4B39-B49F-57A970A2B49F}"/>
              </a:ext>
            </a:extLst>
          </p:cNvPr>
          <p:cNvSpPr txBox="1">
            <a:spLocks/>
          </p:cNvSpPr>
          <p:nvPr/>
        </p:nvSpPr>
        <p:spPr>
          <a:xfrm>
            <a:off x="11436559" y="379620"/>
            <a:ext cx="399713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8FB8526-A7DF-44F1-A0A0-E2C9088E1528}" type="slidenum">
              <a:rPr lang="pt-BR" smtClean="0">
                <a:solidFill>
                  <a:srgbClr val="6ADBD9"/>
                </a:solidFill>
              </a:rPr>
              <a:pPr algn="ctr"/>
              <a:t>31</a:t>
            </a:fld>
            <a:endParaRPr lang="pt-BR" dirty="0">
              <a:solidFill>
                <a:srgbClr val="6ADBD9"/>
              </a:solidFill>
            </a:endParaRPr>
          </a:p>
        </p:txBody>
      </p:sp>
      <p:sp>
        <p:nvSpPr>
          <p:cNvPr id="21" name="Pentágono 20">
            <a:extLst>
              <a:ext uri="{FF2B5EF4-FFF2-40B4-BE49-F238E27FC236}">
                <a16:creationId xmlns:a16="http://schemas.microsoft.com/office/drawing/2014/main" id="{01A50901-538C-4248-A3C4-B4EBB2B5C8CC}"/>
              </a:ext>
            </a:extLst>
          </p:cNvPr>
          <p:cNvSpPr/>
          <p:nvPr/>
        </p:nvSpPr>
        <p:spPr>
          <a:xfrm>
            <a:off x="11498924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6ADBD9"/>
              </a:solidFill>
            </a:endParaRP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73E3EAA9-F246-4480-91D1-0011213B4F8A}"/>
              </a:ext>
            </a:extLst>
          </p:cNvPr>
          <p:cNvSpPr/>
          <p:nvPr/>
        </p:nvSpPr>
        <p:spPr>
          <a:xfrm>
            <a:off x="385799" y="5828760"/>
            <a:ext cx="953986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140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Arquivo: Cosmeticos</a:t>
            </a:r>
            <a:r>
              <a:rPr lang="pt-BR" sz="1400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.xlsx</a:t>
            </a:r>
          </a:p>
        </p:txBody>
      </p:sp>
    </p:spTree>
    <p:extLst>
      <p:ext uri="{BB962C8B-B14F-4D97-AF65-F5344CB8AC3E}">
        <p14:creationId xmlns:p14="http://schemas.microsoft.com/office/powerpoint/2010/main" val="24033150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B09EB11F-4554-469B-A56A-3190E7ADB7B5}"/>
              </a:ext>
            </a:extLst>
          </p:cNvPr>
          <p:cNvSpPr txBox="1">
            <a:spLocks/>
          </p:cNvSpPr>
          <p:nvPr/>
        </p:nvSpPr>
        <p:spPr>
          <a:xfrm>
            <a:off x="277199" y="82800"/>
            <a:ext cx="10975819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pt-BR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Cálculo 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da probabilidade</a:t>
            </a:r>
          </a:p>
          <a:p>
            <a:r>
              <a:rPr lang="en-US" sz="110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3</a:t>
            </a:r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 REGRESSÃO LOGÍSTICA MÚLTIPLA | </a:t>
            </a:r>
            <a:r>
              <a:rPr lang="pt-BR" sz="11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CASE</a:t>
            </a:r>
            <a:endParaRPr lang="en-US" sz="11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aixaDeTexto 1">
                <a:extLst>
                  <a:ext uri="{FF2B5EF4-FFF2-40B4-BE49-F238E27FC236}">
                    <a16:creationId xmlns:a16="http://schemas.microsoft.com/office/drawing/2014/main" id="{9EB7668C-AAB6-4EEB-B443-A0D5139F8C53}"/>
                  </a:ext>
                </a:extLst>
              </p:cNvPr>
              <p:cNvSpPr txBox="1"/>
              <p:nvPr/>
            </p:nvSpPr>
            <p:spPr>
              <a:xfrm>
                <a:off x="2426155" y="4673459"/>
                <a:ext cx="7011511" cy="8449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2400" b="0" i="1" smtClean="0">
                          <a:solidFill>
                            <a:srgbClr val="434343"/>
                          </a:solidFill>
                          <a:latin typeface="Cambria Math"/>
                        </a:rPr>
                        <m:t>𝑝</m:t>
                      </m:r>
                      <m:r>
                        <a:rPr lang="pt-BR" sz="2400" b="0" i="1" smtClean="0">
                          <a:solidFill>
                            <a:srgbClr val="434343"/>
                          </a:solidFill>
                          <a:latin typeface="Cambria Math"/>
                        </a:rPr>
                        <m:t>= </m:t>
                      </m:r>
                      <m:f>
                        <m:fPr>
                          <m:ctrlPr>
                            <a:rPr lang="pt-BR" sz="2400" b="0" i="1" smtClean="0">
                              <a:solidFill>
                                <a:srgbClr val="434343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pt-BR" sz="2400" b="0" i="1" smtClean="0">
                                  <a:solidFill>
                                    <a:srgbClr val="43434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2400" b="0" i="1" smtClean="0">
                                  <a:solidFill>
                                    <a:srgbClr val="434343"/>
                                  </a:solidFill>
                                  <a:latin typeface="Cambria Math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pt-BR" sz="2400" b="0" i="1" smtClean="0">
                                  <a:solidFill>
                                    <a:srgbClr val="434343"/>
                                  </a:solidFill>
                                  <a:latin typeface="Cambria Math"/>
                                </a:rPr>
                                <m:t>8,0459+1,5793∗</m:t>
                              </m:r>
                              <m:r>
                                <a:rPr lang="pt-BR" sz="2400" b="0" i="1" smtClean="0">
                                  <a:solidFill>
                                    <a:srgbClr val="434343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pt-BR" sz="2400" b="0" i="1" smtClean="0">
                                  <a:solidFill>
                                    <a:srgbClr val="434343"/>
                                  </a:solidFill>
                                  <a:latin typeface="Cambria Math"/>
                                </a:rPr>
                                <m:t>−0,1958∗</m:t>
                              </m:r>
                              <m:r>
                                <a:rPr lang="pt-BR" sz="2400" b="0" i="1" smtClean="0">
                                  <a:solidFill>
                                    <a:srgbClr val="434343"/>
                                  </a:solidFill>
                                  <a:latin typeface="Cambria Math" panose="02040503050406030204" pitchFamily="18" charset="0"/>
                                </a:rPr>
                                <m:t>49</m:t>
                              </m:r>
                              <m:r>
                                <a:rPr lang="pt-BR" sz="2400" b="0" i="1" smtClean="0">
                                  <a:solidFill>
                                    <a:srgbClr val="434343"/>
                                  </a:solidFill>
                                  <a:latin typeface="Cambria Math"/>
                                </a:rPr>
                                <m:t>−3,2332∗</m:t>
                              </m:r>
                              <m:r>
                                <a:rPr lang="pt-BR" sz="2400" b="0" i="1" smtClean="0">
                                  <a:solidFill>
                                    <a:srgbClr val="434343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num>
                        <m:den>
                          <m:r>
                            <a:rPr lang="pt-BR" sz="2400" b="0" i="1" smtClean="0">
                              <a:solidFill>
                                <a:srgbClr val="434343"/>
                              </a:solidFill>
                              <a:latin typeface="Cambria Math"/>
                            </a:rPr>
                            <m:t>1+</m:t>
                          </m:r>
                          <m:sSup>
                            <m:sSupPr>
                              <m:ctrlPr>
                                <a:rPr lang="pt-BR" sz="2400" i="1">
                                  <a:solidFill>
                                    <a:srgbClr val="43434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2400" i="1">
                                  <a:solidFill>
                                    <a:srgbClr val="434343"/>
                                  </a:solidFill>
                                  <a:latin typeface="Cambria Math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pt-BR" sz="2400" i="1">
                                  <a:solidFill>
                                    <a:srgbClr val="434343"/>
                                  </a:solidFill>
                                  <a:latin typeface="Cambria Math"/>
                                </a:rPr>
                                <m:t>8,0459+1,5793∗</m:t>
                              </m:r>
                              <m:r>
                                <a:rPr lang="pt-BR" sz="2400" i="1">
                                  <a:solidFill>
                                    <a:srgbClr val="434343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pt-BR" sz="2400" i="1">
                                  <a:solidFill>
                                    <a:srgbClr val="434343"/>
                                  </a:solidFill>
                                  <a:latin typeface="Cambria Math"/>
                                </a:rPr>
                                <m:t>−0,1958∗</m:t>
                              </m:r>
                              <m:r>
                                <a:rPr lang="pt-BR" sz="2400" i="1">
                                  <a:solidFill>
                                    <a:srgbClr val="434343"/>
                                  </a:solidFill>
                                  <a:latin typeface="Cambria Math" panose="02040503050406030204" pitchFamily="18" charset="0"/>
                                </a:rPr>
                                <m:t>49</m:t>
                              </m:r>
                              <m:r>
                                <a:rPr lang="pt-BR" sz="2400" i="1">
                                  <a:solidFill>
                                    <a:srgbClr val="434343"/>
                                  </a:solidFill>
                                  <a:latin typeface="Cambria Math"/>
                                </a:rPr>
                                <m:t>−3,2332∗</m:t>
                              </m:r>
                              <m:r>
                                <a:rPr lang="pt-BR" sz="2400" i="1">
                                  <a:solidFill>
                                    <a:srgbClr val="434343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den>
                      </m:f>
                      <m:r>
                        <a:rPr lang="pt-BR" sz="2400" b="0" i="1" smtClean="0">
                          <a:solidFill>
                            <a:srgbClr val="434343"/>
                          </a:solidFill>
                          <a:latin typeface="Cambria Math" panose="02040503050406030204" pitchFamily="18" charset="0"/>
                        </a:rPr>
                        <m:t>=0,0391</m:t>
                      </m:r>
                    </m:oMath>
                  </m:oMathPara>
                </a14:m>
                <a:endParaRPr lang="pt-BR" sz="2400" dirty="0">
                  <a:solidFill>
                    <a:srgbClr val="434343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2" name="CaixaDeTexto 1">
                <a:extLst>
                  <a:ext uri="{FF2B5EF4-FFF2-40B4-BE49-F238E27FC236}">
                    <a16:creationId xmlns:a16="http://schemas.microsoft.com/office/drawing/2014/main" id="{9EB7668C-AAB6-4EEB-B443-A0D5139F8C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6155" y="4673459"/>
                <a:ext cx="7011511" cy="84491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Espaço Reservado para Data 5">
            <a:extLst>
              <a:ext uri="{FF2B5EF4-FFF2-40B4-BE49-F238E27FC236}">
                <a16:creationId xmlns:a16="http://schemas.microsoft.com/office/drawing/2014/main" id="{DC620ECE-6867-4F21-B628-80978C30DA2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4EB13232-3D67-4AED-8281-2EE2745478F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6355275" y="6391430"/>
            <a:ext cx="1705361" cy="341672"/>
          </a:xfrm>
          <a:prstGeom prst="rect">
            <a:avLst/>
          </a:prstGeom>
        </p:spPr>
      </p:pic>
      <p:pic>
        <p:nvPicPr>
          <p:cNvPr id="19" name="Google Shape;62;p13">
            <a:extLst>
              <a:ext uri="{FF2B5EF4-FFF2-40B4-BE49-F238E27FC236}">
                <a16:creationId xmlns:a16="http://schemas.microsoft.com/office/drawing/2014/main" id="{E858D4E2-72D9-45E5-AD60-EB11EC89EE1F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9542770" y="4722638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Espaço Reservado para Número de Slide 4">
            <a:extLst>
              <a:ext uri="{FF2B5EF4-FFF2-40B4-BE49-F238E27FC236}">
                <a16:creationId xmlns:a16="http://schemas.microsoft.com/office/drawing/2014/main" id="{AF9D0DFB-D43C-4AA6-8189-15BFEAB74FE0}"/>
              </a:ext>
            </a:extLst>
          </p:cNvPr>
          <p:cNvSpPr txBox="1">
            <a:spLocks/>
          </p:cNvSpPr>
          <p:nvPr/>
        </p:nvSpPr>
        <p:spPr>
          <a:xfrm>
            <a:off x="11436559" y="379620"/>
            <a:ext cx="399713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8FB8526-A7DF-44F1-A0A0-E2C9088E1528}" type="slidenum">
              <a:rPr lang="pt-BR" smtClean="0">
                <a:solidFill>
                  <a:srgbClr val="6ADBD9"/>
                </a:solidFill>
              </a:rPr>
              <a:pPr algn="ctr"/>
              <a:t>32</a:t>
            </a:fld>
            <a:endParaRPr lang="pt-BR" dirty="0">
              <a:solidFill>
                <a:srgbClr val="6ADBD9"/>
              </a:solidFill>
            </a:endParaRPr>
          </a:p>
        </p:txBody>
      </p:sp>
      <p:sp>
        <p:nvSpPr>
          <p:cNvPr id="21" name="Pentágono 20">
            <a:extLst>
              <a:ext uri="{FF2B5EF4-FFF2-40B4-BE49-F238E27FC236}">
                <a16:creationId xmlns:a16="http://schemas.microsoft.com/office/drawing/2014/main" id="{A6369F66-3783-4136-BC56-9A79D8EFEE52}"/>
              </a:ext>
            </a:extLst>
          </p:cNvPr>
          <p:cNvSpPr/>
          <p:nvPr/>
        </p:nvSpPr>
        <p:spPr>
          <a:xfrm>
            <a:off x="11498924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6ADBD9"/>
              </a:solidFill>
            </a:endParaRP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CC630279-CE0F-45BA-BB40-C5BFC829F903}"/>
              </a:ext>
            </a:extLst>
          </p:cNvPr>
          <p:cNvSpPr/>
          <p:nvPr/>
        </p:nvSpPr>
        <p:spPr>
          <a:xfrm>
            <a:off x="0" y="1146820"/>
            <a:ext cx="9898912" cy="1003116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40EE6C5B-6460-4AC5-A38D-963B3FF391B5}"/>
              </a:ext>
            </a:extLst>
          </p:cNvPr>
          <p:cNvSpPr/>
          <p:nvPr/>
        </p:nvSpPr>
        <p:spPr>
          <a:xfrm>
            <a:off x="277198" y="1364462"/>
            <a:ext cx="926557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pt-BR" altLang="pt-BR" sz="160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Tendo em vista que </a:t>
            </a:r>
            <a:r>
              <a:rPr lang="pt-BR" altLang="pt-BR" sz="1600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todas as variáveis </a:t>
            </a:r>
            <a:r>
              <a:rPr lang="pt-BR" altLang="pt-BR" sz="160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são importantes, pode-se calcular a </a:t>
            </a:r>
            <a:r>
              <a:rPr lang="pt-BR" altLang="pt-BR" sz="1600" b="1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probabilidade final </a:t>
            </a:r>
            <a:r>
              <a:rPr lang="pt-BR" altLang="pt-BR" sz="160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 o indivíduo se tornar um consultor, como:</a:t>
            </a:r>
            <a:endParaRPr lang="pt-BR" altLang="pt-BR" sz="1600" dirty="0">
              <a:solidFill>
                <a:srgbClr val="434343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7AB59163-92C7-41C8-9412-20E8EBE5AD02}"/>
                  </a:ext>
                </a:extLst>
              </p:cNvPr>
              <p:cNvSpPr txBox="1"/>
              <p:nvPr/>
            </p:nvSpPr>
            <p:spPr>
              <a:xfrm>
                <a:off x="1730365" y="2717511"/>
                <a:ext cx="8069485" cy="8554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0" i="1" smtClean="0">
                          <a:solidFill>
                            <a:srgbClr val="434343"/>
                          </a:solidFill>
                          <a:latin typeface="Cambria Math"/>
                        </a:rPr>
                        <m:t>𝑝</m:t>
                      </m:r>
                      <m:r>
                        <a:rPr lang="pt-BR" sz="2400" b="0" i="1" smtClean="0">
                          <a:solidFill>
                            <a:srgbClr val="434343"/>
                          </a:solidFill>
                          <a:latin typeface="Cambria Math"/>
                        </a:rPr>
                        <m:t>= </m:t>
                      </m:r>
                      <m:f>
                        <m:fPr>
                          <m:ctrlPr>
                            <a:rPr lang="pt-BR" sz="2400" b="0" i="1" smtClean="0">
                              <a:solidFill>
                                <a:srgbClr val="434343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pt-BR" sz="2400" b="0" i="1" smtClean="0">
                                  <a:solidFill>
                                    <a:srgbClr val="43434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2400" b="0" i="1" smtClean="0">
                                  <a:solidFill>
                                    <a:srgbClr val="434343"/>
                                  </a:solidFill>
                                  <a:latin typeface="Cambria Math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pt-BR" sz="2400" b="0" i="1" smtClean="0">
                                  <a:solidFill>
                                    <a:srgbClr val="434343"/>
                                  </a:solidFill>
                                  <a:latin typeface="Cambria Math"/>
                                </a:rPr>
                                <m:t>8,0459+1,5793∗</m:t>
                              </m:r>
                              <m:r>
                                <a:rPr lang="pt-BR" sz="2400" b="0" i="1" smtClean="0">
                                  <a:solidFill>
                                    <a:srgbClr val="434343"/>
                                  </a:solidFill>
                                  <a:latin typeface="Cambria Math"/>
                                </a:rPr>
                                <m:t>𝑆𝑒𝑥𝑜𝑀</m:t>
                              </m:r>
                              <m:r>
                                <a:rPr lang="pt-BR" sz="2400" b="0" i="1" smtClean="0">
                                  <a:solidFill>
                                    <a:srgbClr val="434343"/>
                                  </a:solidFill>
                                  <a:latin typeface="Cambria Math"/>
                                </a:rPr>
                                <m:t>−0,1958∗</m:t>
                              </m:r>
                              <m:r>
                                <a:rPr lang="pt-BR" sz="2400" b="0" i="1" smtClean="0">
                                  <a:solidFill>
                                    <a:srgbClr val="434343"/>
                                  </a:solidFill>
                                  <a:latin typeface="Cambria Math"/>
                                </a:rPr>
                                <m:t>𝐼𝑑𝑎𝑑𝑒</m:t>
                              </m:r>
                              <m:r>
                                <a:rPr lang="pt-BR" sz="2400" b="0" i="1" smtClean="0">
                                  <a:solidFill>
                                    <a:srgbClr val="434343"/>
                                  </a:solidFill>
                                  <a:latin typeface="Cambria Math"/>
                                </a:rPr>
                                <m:t>−3,2332∗</m:t>
                              </m:r>
                              <m:r>
                                <a:rPr lang="pt-BR" sz="2400" b="0" i="1" smtClean="0">
                                  <a:solidFill>
                                    <a:srgbClr val="434343"/>
                                  </a:solidFill>
                                  <a:latin typeface="Cambria Math"/>
                                </a:rPr>
                                <m:t>𝐶𝑖𝑑𝑎𝑑𝑒𝑆𝑃</m:t>
                              </m:r>
                            </m:sup>
                          </m:sSup>
                        </m:num>
                        <m:den>
                          <m:r>
                            <a:rPr lang="pt-BR" sz="2400" b="0" i="1" smtClean="0">
                              <a:solidFill>
                                <a:srgbClr val="434343"/>
                              </a:solidFill>
                              <a:latin typeface="Cambria Math"/>
                            </a:rPr>
                            <m:t>1+</m:t>
                          </m:r>
                          <m:sSup>
                            <m:sSupPr>
                              <m:ctrlPr>
                                <a:rPr lang="pt-BR" sz="2400" i="1">
                                  <a:solidFill>
                                    <a:srgbClr val="43434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2400" i="1">
                                  <a:solidFill>
                                    <a:srgbClr val="434343"/>
                                  </a:solidFill>
                                  <a:latin typeface="Cambria Math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pt-BR" sz="2400" i="1">
                                  <a:solidFill>
                                    <a:srgbClr val="434343"/>
                                  </a:solidFill>
                                  <a:latin typeface="Cambria Math"/>
                                </a:rPr>
                                <m:t>8,0459+1,5793∗</m:t>
                              </m:r>
                              <m:r>
                                <a:rPr lang="pt-BR" sz="2400" i="1">
                                  <a:solidFill>
                                    <a:srgbClr val="434343"/>
                                  </a:solidFill>
                                  <a:latin typeface="Cambria Math"/>
                                </a:rPr>
                                <m:t>𝑆𝑒𝑥𝑜𝑀</m:t>
                              </m:r>
                              <m:r>
                                <a:rPr lang="pt-BR" sz="2400" i="1">
                                  <a:solidFill>
                                    <a:srgbClr val="434343"/>
                                  </a:solidFill>
                                  <a:latin typeface="Cambria Math"/>
                                </a:rPr>
                                <m:t>−0,1958∗</m:t>
                              </m:r>
                              <m:r>
                                <a:rPr lang="pt-BR" sz="2400" i="1">
                                  <a:solidFill>
                                    <a:srgbClr val="434343"/>
                                  </a:solidFill>
                                  <a:latin typeface="Cambria Math"/>
                                </a:rPr>
                                <m:t>𝐼𝑑𝑎𝑑𝑒</m:t>
                              </m:r>
                              <m:r>
                                <a:rPr lang="pt-BR" sz="2400" i="1">
                                  <a:solidFill>
                                    <a:srgbClr val="434343"/>
                                  </a:solidFill>
                                  <a:latin typeface="Cambria Math"/>
                                </a:rPr>
                                <m:t>−3,2332∗</m:t>
                              </m:r>
                              <m:r>
                                <a:rPr lang="pt-BR" sz="2400" i="1">
                                  <a:solidFill>
                                    <a:srgbClr val="434343"/>
                                  </a:solidFill>
                                  <a:latin typeface="Cambria Math"/>
                                </a:rPr>
                                <m:t>𝐶𝑖𝑑𝑎𝑑𝑒𝑆𝑃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pt-BR" sz="2400" dirty="0">
                  <a:solidFill>
                    <a:srgbClr val="434343"/>
                  </a:solidFill>
                </a:endParaRPr>
              </a:p>
            </p:txBody>
          </p:sp>
        </mc:Choice>
        <mc:Fallback xmlns=""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7AB59163-92C7-41C8-9412-20E8EBE5AD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0365" y="2717511"/>
                <a:ext cx="8069485" cy="85542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etângulo 21">
            <a:extLst>
              <a:ext uri="{FF2B5EF4-FFF2-40B4-BE49-F238E27FC236}">
                <a16:creationId xmlns:a16="http://schemas.microsoft.com/office/drawing/2014/main" id="{6E134AE3-2052-4FD6-AF54-01F4C7CEEED0}"/>
              </a:ext>
            </a:extLst>
          </p:cNvPr>
          <p:cNvSpPr/>
          <p:nvPr/>
        </p:nvSpPr>
        <p:spPr>
          <a:xfrm>
            <a:off x="295650" y="3888181"/>
            <a:ext cx="95042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pt-BR" altLang="pt-BR" sz="160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Por exemplo, para um indivíduo do gênero </a:t>
            </a:r>
            <a:r>
              <a:rPr lang="pt-BR" altLang="pt-BR" sz="1600" b="1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masculino</a:t>
            </a:r>
            <a:r>
              <a:rPr lang="pt-BR" altLang="pt-BR" sz="160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com </a:t>
            </a:r>
            <a:r>
              <a:rPr lang="pt-BR" altLang="pt-BR" sz="1600" b="1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49 anos de idade </a:t>
            </a:r>
            <a:r>
              <a:rPr lang="pt-BR" altLang="pt-BR" sz="160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 que mora na </a:t>
            </a:r>
            <a:r>
              <a:rPr lang="pt-BR" altLang="pt-BR" sz="1600" b="1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cidade de São Paulo</a:t>
            </a:r>
            <a:r>
              <a:rPr lang="pt-BR" altLang="pt-BR" sz="160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teríamos:</a:t>
            </a:r>
            <a:endParaRPr lang="pt-BR" altLang="pt-BR" sz="1600" dirty="0">
              <a:solidFill>
                <a:srgbClr val="434343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1746C7F8-5DDF-42B5-A919-966F369E78C2}"/>
              </a:ext>
            </a:extLst>
          </p:cNvPr>
          <p:cNvSpPr/>
          <p:nvPr/>
        </p:nvSpPr>
        <p:spPr>
          <a:xfrm>
            <a:off x="385799" y="5828760"/>
            <a:ext cx="953986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140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Arquivo: Cosmeticos</a:t>
            </a:r>
            <a:r>
              <a:rPr lang="pt-BR" sz="1400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.xlsx</a:t>
            </a:r>
          </a:p>
        </p:txBody>
      </p:sp>
    </p:spTree>
    <p:extLst>
      <p:ext uri="{BB962C8B-B14F-4D97-AF65-F5344CB8AC3E}">
        <p14:creationId xmlns:p14="http://schemas.microsoft.com/office/powerpoint/2010/main" val="15224101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D4F03C92-52B9-4D0B-984B-080657502DC4}"/>
              </a:ext>
            </a:extLst>
          </p:cNvPr>
          <p:cNvSpPr/>
          <p:nvPr/>
        </p:nvSpPr>
        <p:spPr>
          <a:xfrm>
            <a:off x="0" y="1143771"/>
            <a:ext cx="11089821" cy="1082646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8386A462-DC41-45B2-935A-F54BBE57DCCE}"/>
              </a:ext>
            </a:extLst>
          </p:cNvPr>
          <p:cNvSpPr/>
          <p:nvPr/>
        </p:nvSpPr>
        <p:spPr>
          <a:xfrm>
            <a:off x="278296" y="1280079"/>
            <a:ext cx="10311046" cy="840310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50000"/>
              </a:spcBef>
            </a:pPr>
            <a:r>
              <a:rPr lang="pt-BR" altLang="pt-BR" sz="1600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Suponha que uma instituição financeira deseja estimar </a:t>
            </a:r>
            <a:r>
              <a:rPr lang="pt-BR" altLang="pt-BR" sz="160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 probabilidade de </a:t>
            </a:r>
            <a:r>
              <a:rPr lang="pt-BR" altLang="pt-BR" sz="1600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um </a:t>
            </a:r>
            <a:r>
              <a:rPr lang="pt-BR" altLang="pt-BR" sz="160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cliente contratar </a:t>
            </a:r>
            <a:r>
              <a:rPr lang="pt-BR" altLang="pt-BR" sz="1600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um consórcio de automóvel</a:t>
            </a:r>
            <a:r>
              <a:rPr lang="pt-BR" altLang="pt-BR" sz="160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pt-BR" altLang="pt-BR" sz="1600" i="1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</a:t>
            </a:r>
            <a:r>
              <a:rPr lang="pt-BR" altLang="pt-BR" sz="160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= P(Y=1). A variável resposta é dada por: 1 se </a:t>
            </a:r>
            <a:r>
              <a:rPr lang="pt-BR" altLang="pt-BR" sz="1600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contratou </a:t>
            </a:r>
            <a:r>
              <a:rPr lang="pt-BR" altLang="pt-BR" sz="160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 consórcio; 0 s</a:t>
            </a:r>
            <a:r>
              <a:rPr lang="pt-BR" altLang="pt-BR" sz="1600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</a:t>
            </a:r>
            <a:r>
              <a:rPr lang="pt-BR" altLang="pt-BR" sz="160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t-BR" altLang="pt-BR" sz="1600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não contratou o consórcio.</a:t>
            </a:r>
            <a:endParaRPr lang="pt-BR" sz="1600" kern="1200" dirty="0">
              <a:solidFill>
                <a:srgbClr val="434343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26" name="Picture 2" descr="Crop businessman giving contract to woman to sign">
            <a:extLst>
              <a:ext uri="{FF2B5EF4-FFF2-40B4-BE49-F238E27FC236}">
                <a16:creationId xmlns:a16="http://schemas.microsoft.com/office/drawing/2014/main" id="{45BE7917-6664-49FA-A352-CCE50CD8FE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9342" y="1147059"/>
            <a:ext cx="1602658" cy="1078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Tabela 3">
            <a:extLst>
              <a:ext uri="{FF2B5EF4-FFF2-40B4-BE49-F238E27FC236}">
                <a16:creationId xmlns:a16="http://schemas.microsoft.com/office/drawing/2014/main" id="{88791B2F-E391-4BC3-8FDC-FA8197358F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0897825"/>
              </p:ext>
            </p:extLst>
          </p:nvPr>
        </p:nvGraphicFramePr>
        <p:xfrm>
          <a:off x="2007474" y="2583736"/>
          <a:ext cx="7704083" cy="2381346"/>
        </p:xfrm>
        <a:graphic>
          <a:graphicData uri="http://schemas.openxmlformats.org/drawingml/2006/table">
            <a:tbl>
              <a:tblPr/>
              <a:tblGrid>
                <a:gridCol w="1040525">
                  <a:extLst>
                    <a:ext uri="{9D8B030D-6E8A-4147-A177-3AD203B41FA5}">
                      <a16:colId xmlns:a16="http://schemas.microsoft.com/office/drawing/2014/main" val="3458906589"/>
                    </a:ext>
                  </a:extLst>
                </a:gridCol>
                <a:gridCol w="1355834">
                  <a:extLst>
                    <a:ext uri="{9D8B030D-6E8A-4147-A177-3AD203B41FA5}">
                      <a16:colId xmlns:a16="http://schemas.microsoft.com/office/drawing/2014/main" val="3751000100"/>
                    </a:ext>
                  </a:extLst>
                </a:gridCol>
                <a:gridCol w="1555531">
                  <a:extLst>
                    <a:ext uri="{9D8B030D-6E8A-4147-A177-3AD203B41FA5}">
                      <a16:colId xmlns:a16="http://schemas.microsoft.com/office/drawing/2014/main" val="2145659684"/>
                    </a:ext>
                  </a:extLst>
                </a:gridCol>
                <a:gridCol w="1261241">
                  <a:extLst>
                    <a:ext uri="{9D8B030D-6E8A-4147-A177-3AD203B41FA5}">
                      <a16:colId xmlns:a16="http://schemas.microsoft.com/office/drawing/2014/main" val="1351357578"/>
                    </a:ext>
                  </a:extLst>
                </a:gridCol>
                <a:gridCol w="1292773">
                  <a:extLst>
                    <a:ext uri="{9D8B030D-6E8A-4147-A177-3AD203B41FA5}">
                      <a16:colId xmlns:a16="http://schemas.microsoft.com/office/drawing/2014/main" val="3803827555"/>
                    </a:ext>
                  </a:extLst>
                </a:gridCol>
                <a:gridCol w="1198179">
                  <a:extLst>
                    <a:ext uri="{9D8B030D-6E8A-4147-A177-3AD203B41FA5}">
                      <a16:colId xmlns:a16="http://schemas.microsoft.com/office/drawing/2014/main" val="3959128983"/>
                    </a:ext>
                  </a:extLst>
                </a:gridCol>
              </a:tblGrid>
              <a:tr h="2645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i="0" u="none" strike="noStrike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</a:rPr>
                        <a:t>Contratou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AD9D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b="1" i="0" u="none" strike="noStrike" dirty="0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</a:rPr>
                        <a:t>DI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AD9D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b="1" i="0" u="none" strike="noStrike" dirty="0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</a:rPr>
                        <a:t>Financiamento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AD9D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b="1" i="0" u="none" strike="noStrike" dirty="0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</a:rPr>
                        <a:t>Poupança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AD9D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b="1" i="0" u="none" strike="noStrike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</a:rPr>
                        <a:t>Salário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AD9D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b="1" i="0" u="none" strike="noStrike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</a:rPr>
                        <a:t>CC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AD9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6472014"/>
                  </a:ext>
                </a:extLst>
              </a:tr>
              <a:tr h="2645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b="0" i="0" u="none" strike="noStrike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</a:rPr>
                        <a:t>R$ 29.537,63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b="0" i="0" u="none" strike="noStrike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</a:rPr>
                        <a:t>R$ 4.923.797,68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b="0" i="0" u="none" strike="noStrike" dirty="0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</a:rPr>
                        <a:t>R$ 648,68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b="0" i="0" u="none" strike="noStrike" dirty="0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</a:rPr>
                        <a:t>R$ 90.943,36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b="0" i="0" u="none" strike="noStrike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</a:rPr>
                        <a:t>R$ 5.390,57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64723791"/>
                  </a:ext>
                </a:extLst>
              </a:tr>
              <a:tr h="2645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b="0" i="0" u="none" strike="noStrike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</a:rPr>
                        <a:t>R$ 196.755,37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b="0" i="0" u="none" strike="noStrike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</a:rPr>
                        <a:t>R$ 4.006.518,12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b="0" i="0" u="none" strike="noStrike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</a:rPr>
                        <a:t>R$ 2.208,24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b="0" i="0" u="none" strike="noStrike" dirty="0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</a:rPr>
                        <a:t>R$ 81.735,48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b="0" i="0" u="none" strike="noStrike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</a:rPr>
                        <a:t>R$ 4.632,16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7315820"/>
                  </a:ext>
                </a:extLst>
              </a:tr>
              <a:tr h="2645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b="0" i="0" u="none" strike="noStrike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</a:rPr>
                        <a:t>R$ 120.872,58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b="0" i="0" u="none" strike="noStrike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</a:rPr>
                        <a:t>R$ 3.583.136,88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b="0" i="0" u="none" strike="noStrike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</a:rPr>
                        <a:t>R$ 7.747,86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b="0" i="0" u="none" strike="noStrike" dirty="0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</a:rPr>
                        <a:t>R$ 85.892,78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b="0" i="0" u="none" strike="noStrike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</a:rPr>
                        <a:t>R$ 5.808,67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3618687"/>
                  </a:ext>
                </a:extLst>
              </a:tr>
              <a:tr h="2645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b="0" i="0" u="none" strike="noStrike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</a:rPr>
                        <a:t>R$ 215.312,00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b="0" i="0" u="none" strike="noStrike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</a:rPr>
                        <a:t>R$ 3.516.259,70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b="0" i="0" u="none" strike="noStrike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</a:rPr>
                        <a:t>R$ 5.584,00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b="0" i="0" u="none" strike="noStrike" dirty="0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</a:rPr>
                        <a:t>R$ 3.770,16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b="0" i="0" u="none" strike="noStrike" dirty="0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</a:rPr>
                        <a:t>R$ 3.622,61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48556682"/>
                  </a:ext>
                </a:extLst>
              </a:tr>
              <a:tr h="2645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b="0" i="0" u="none" strike="noStrike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</a:rPr>
                        <a:t>R$ 738.038,14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b="0" i="0" u="none" strike="noStrike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</a:rPr>
                        <a:t>R$ 3.248.257,80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b="0" i="0" u="none" strike="noStrike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</a:rPr>
                        <a:t>R$ 67.986,18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b="0" i="0" u="none" strike="noStrike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</a:rPr>
                        <a:t>R$ 1.317,92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b="0" i="0" u="none" strike="noStrike" dirty="0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</a:rPr>
                        <a:t>R$ 9.560,52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74353798"/>
                  </a:ext>
                </a:extLst>
              </a:tr>
              <a:tr h="2645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b="0" i="0" u="none" strike="noStrike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</a:rPr>
                        <a:t>R$ 626.747,30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b="0" i="0" u="none" strike="noStrike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</a:rPr>
                        <a:t>R$ 3.146.135,04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b="0" i="0" u="none" strike="noStrike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</a:rPr>
                        <a:t>R$ 99.229,76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b="0" i="0" u="none" strike="noStrike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</a:rPr>
                        <a:t>R$ 22.481,71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b="0" i="0" u="none" strike="noStrike" dirty="0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</a:rPr>
                        <a:t>R$ 7.166,84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5889104"/>
                  </a:ext>
                </a:extLst>
              </a:tr>
              <a:tr h="2645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b="0" i="0" u="none" strike="noStrike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</a:rPr>
                        <a:t>R$ 172.040,20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b="0" i="0" u="none" strike="noStrike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</a:rPr>
                        <a:t>R$ 3.131.560,05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b="0" i="0" u="none" strike="noStrike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</a:rPr>
                        <a:t>R$ 1.967,62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b="0" i="0" u="none" strike="noStrike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</a:rPr>
                        <a:t>R$ 30.223,13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b="0" i="0" u="none" strike="noStrike" dirty="0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</a:rPr>
                        <a:t>R</a:t>
                      </a:r>
                      <a:r>
                        <a:rPr lang="pt-BR" sz="1400" b="0" i="0" u="none" strike="noStrike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</a:rPr>
                        <a:t>$ 2.398,16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23768556"/>
                  </a:ext>
                </a:extLst>
              </a:tr>
              <a:tr h="26459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</a:rPr>
                        <a:t>...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b="0" i="0" u="none" strike="noStrike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</a:rPr>
                        <a:t>...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b="0" i="0" u="none" strike="noStrike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</a:rPr>
                        <a:t>...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b="0" i="0" u="none" strike="noStrike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</a:rPr>
                        <a:t>...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b="0" i="0" u="none" strike="noStrike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</a:rPr>
                        <a:t>...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b="0" i="0" u="none" strike="noStrike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</a:rPr>
                        <a:t>...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20323382"/>
                  </a:ext>
                </a:extLst>
              </a:tr>
            </a:tbl>
          </a:graphicData>
        </a:graphic>
      </p:graphicFrame>
      <p:sp>
        <p:nvSpPr>
          <p:cNvPr id="15" name="Espaço Reservado para Data 5">
            <a:extLst>
              <a:ext uri="{FF2B5EF4-FFF2-40B4-BE49-F238E27FC236}">
                <a16:creationId xmlns:a16="http://schemas.microsoft.com/office/drawing/2014/main" id="{D97031B9-B150-4CE1-8BC0-048D7B7BF5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0E895DF1-D83A-4178-882E-80F8EB466A4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6355275" y="6391430"/>
            <a:ext cx="1705361" cy="341672"/>
          </a:xfrm>
          <a:prstGeom prst="rect">
            <a:avLst/>
          </a:prstGeom>
        </p:spPr>
      </p:pic>
      <p:pic>
        <p:nvPicPr>
          <p:cNvPr id="22" name="Google Shape;62;p13">
            <a:extLst>
              <a:ext uri="{FF2B5EF4-FFF2-40B4-BE49-F238E27FC236}">
                <a16:creationId xmlns:a16="http://schemas.microsoft.com/office/drawing/2014/main" id="{A7B257F4-187D-4E7C-BE59-3923C51450F2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9542770" y="4722638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Espaço Reservado para Número de Slide 4">
            <a:extLst>
              <a:ext uri="{FF2B5EF4-FFF2-40B4-BE49-F238E27FC236}">
                <a16:creationId xmlns:a16="http://schemas.microsoft.com/office/drawing/2014/main" id="{9DBF4D75-46EB-4E6A-8016-D41767373F49}"/>
              </a:ext>
            </a:extLst>
          </p:cNvPr>
          <p:cNvSpPr txBox="1">
            <a:spLocks/>
          </p:cNvSpPr>
          <p:nvPr/>
        </p:nvSpPr>
        <p:spPr>
          <a:xfrm>
            <a:off x="11436559" y="379620"/>
            <a:ext cx="399713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8FB8526-A7DF-44F1-A0A0-E2C9088E1528}" type="slidenum">
              <a:rPr lang="pt-BR" smtClean="0">
                <a:solidFill>
                  <a:srgbClr val="6ADBD9"/>
                </a:solidFill>
              </a:rPr>
              <a:pPr algn="ctr"/>
              <a:t>33</a:t>
            </a:fld>
            <a:endParaRPr lang="pt-BR" dirty="0">
              <a:solidFill>
                <a:srgbClr val="6ADBD9"/>
              </a:solidFill>
            </a:endParaRPr>
          </a:p>
        </p:txBody>
      </p:sp>
      <p:sp>
        <p:nvSpPr>
          <p:cNvPr id="24" name="Pentágono 23">
            <a:extLst>
              <a:ext uri="{FF2B5EF4-FFF2-40B4-BE49-F238E27FC236}">
                <a16:creationId xmlns:a16="http://schemas.microsoft.com/office/drawing/2014/main" id="{FBE801C0-D2CB-415F-82ED-4C78E3E87D75}"/>
              </a:ext>
            </a:extLst>
          </p:cNvPr>
          <p:cNvSpPr/>
          <p:nvPr/>
        </p:nvSpPr>
        <p:spPr>
          <a:xfrm>
            <a:off x="11498924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6ADBD9"/>
              </a:solidFill>
            </a:endParaRPr>
          </a:p>
        </p:txBody>
      </p:sp>
      <p:sp>
        <p:nvSpPr>
          <p:cNvPr id="25" name="Title Placeholder 1">
            <a:extLst>
              <a:ext uri="{FF2B5EF4-FFF2-40B4-BE49-F238E27FC236}">
                <a16:creationId xmlns:a16="http://schemas.microsoft.com/office/drawing/2014/main" id="{DEDDCFEB-F50E-4B62-90E6-F02509575146}"/>
              </a:ext>
            </a:extLst>
          </p:cNvPr>
          <p:cNvSpPr txBox="1">
            <a:spLocks/>
          </p:cNvSpPr>
          <p:nvPr/>
        </p:nvSpPr>
        <p:spPr>
          <a:xfrm>
            <a:off x="277199" y="82800"/>
            <a:ext cx="10975819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pt-BR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Case: Consórcio</a:t>
            </a:r>
            <a:endParaRPr lang="pt-BR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3</a:t>
            </a:r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 REGRESSÃO LOGÍSTICA MÚLTIPLA | </a:t>
            </a:r>
            <a:r>
              <a:rPr lang="pt-BR" sz="11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CASE</a:t>
            </a:r>
            <a:endParaRPr lang="en-US" sz="11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C318E4D1-6A96-42A5-8170-CA5F253ED7FF}"/>
              </a:ext>
            </a:extLst>
          </p:cNvPr>
          <p:cNvSpPr/>
          <p:nvPr/>
        </p:nvSpPr>
        <p:spPr>
          <a:xfrm>
            <a:off x="385799" y="5828760"/>
            <a:ext cx="953986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140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Arquivo: Consorcio.</a:t>
            </a:r>
            <a:r>
              <a:rPr lang="pt-BR" sz="1400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xlsx</a:t>
            </a:r>
          </a:p>
        </p:txBody>
      </p:sp>
    </p:spTree>
    <p:extLst>
      <p:ext uri="{BB962C8B-B14F-4D97-AF65-F5344CB8AC3E}">
        <p14:creationId xmlns:p14="http://schemas.microsoft.com/office/powerpoint/2010/main" val="2378920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Box 5">
            <a:extLst>
              <a:ext uri="{FF2B5EF4-FFF2-40B4-BE49-F238E27FC236}">
                <a16:creationId xmlns:a16="http://schemas.microsoft.com/office/drawing/2014/main" id="{102CF85B-0B13-4B77-872F-A442604719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7200" y="2460886"/>
            <a:ext cx="11725614" cy="31480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10000"/>
              </a:lnSpc>
              <a:buFontTx/>
              <a:buAutoNum type="alphaLcParenBoth"/>
              <a:defRPr/>
            </a:pPr>
            <a:r>
              <a:rPr lang="pt-BR" sz="1600" dirty="0">
                <a:solidFill>
                  <a:srgbClr val="434343"/>
                </a:solidFill>
                <a:latin typeface="Open Sans" panose="020B0604020202020204"/>
                <a:cs typeface="Arial" charset="0"/>
              </a:rPr>
              <a:t>Faça a análise exploratória univariada e interprete todas as variáveis do banco de </a:t>
            </a:r>
            <a:r>
              <a:rPr lang="pt-BR" sz="1600">
                <a:solidFill>
                  <a:srgbClr val="434343"/>
                </a:solidFill>
                <a:latin typeface="Open Sans" panose="020B0604020202020204"/>
                <a:cs typeface="Arial" charset="0"/>
              </a:rPr>
              <a:t>dados.</a:t>
            </a:r>
            <a:endParaRPr lang="pt-BR" sz="1600" dirty="0">
              <a:solidFill>
                <a:srgbClr val="434343"/>
              </a:solidFill>
              <a:latin typeface="Open Sans" panose="020B0604020202020204"/>
              <a:cs typeface="Arial" charset="0"/>
            </a:endParaRPr>
          </a:p>
          <a:p>
            <a:pPr marL="342900" indent="-342900">
              <a:lnSpc>
                <a:spcPct val="110000"/>
              </a:lnSpc>
              <a:buFontTx/>
              <a:buAutoNum type="alphaLcParenBoth"/>
              <a:defRPr/>
            </a:pPr>
            <a:r>
              <a:rPr lang="pt-BR" sz="1600" dirty="0">
                <a:solidFill>
                  <a:srgbClr val="434343"/>
                </a:solidFill>
                <a:latin typeface="Open Sans" panose="020B0604020202020204"/>
                <a:cs typeface="Arial" charset="0"/>
              </a:rPr>
              <a:t>Faça a análise bivariada das variáveis explicativas (covariáveis</a:t>
            </a:r>
            <a:r>
              <a:rPr lang="pt-BR" sz="1600">
                <a:solidFill>
                  <a:srgbClr val="434343"/>
                </a:solidFill>
                <a:latin typeface="Open Sans" panose="020B0604020202020204"/>
                <a:cs typeface="Arial" charset="0"/>
              </a:rPr>
              <a:t>) </a:t>
            </a:r>
            <a:r>
              <a:rPr lang="pt-BR" sz="1600" i="1">
                <a:solidFill>
                  <a:srgbClr val="434343"/>
                </a:solidFill>
                <a:latin typeface="Open Sans" panose="020B0604020202020204"/>
                <a:cs typeface="Arial" charset="0"/>
              </a:rPr>
              <a:t>versus</a:t>
            </a:r>
            <a:r>
              <a:rPr lang="pt-BR" sz="1600">
                <a:solidFill>
                  <a:srgbClr val="434343"/>
                </a:solidFill>
                <a:latin typeface="Open Sans" panose="020B0604020202020204"/>
                <a:cs typeface="Arial" charset="0"/>
              </a:rPr>
              <a:t> </a:t>
            </a:r>
            <a:r>
              <a:rPr lang="pt-BR" sz="1600" dirty="0">
                <a:solidFill>
                  <a:srgbClr val="434343"/>
                </a:solidFill>
                <a:latin typeface="Open Sans" panose="020B0604020202020204"/>
                <a:cs typeface="Arial" charset="0"/>
              </a:rPr>
              <a:t>variável resposta. Você acredita que:</a:t>
            </a:r>
          </a:p>
          <a:p>
            <a:pPr marL="857250" lvl="1" indent="-400050">
              <a:lnSpc>
                <a:spcPct val="110000"/>
              </a:lnSpc>
              <a:buFont typeface="+mj-lt"/>
              <a:buAutoNum type="romanLcPeriod"/>
              <a:defRPr/>
            </a:pPr>
            <a:r>
              <a:rPr lang="pt-BR" sz="1600">
                <a:solidFill>
                  <a:srgbClr val="434343"/>
                </a:solidFill>
                <a:latin typeface="Open Sans" panose="020B0604020202020204"/>
                <a:cs typeface="Arial" charset="0"/>
              </a:rPr>
              <a:t>O v</a:t>
            </a:r>
            <a:r>
              <a:rPr lang="pt-BR" altLang="pt-BR" sz="1600">
                <a:solidFill>
                  <a:srgbClr val="434343"/>
                </a:solidFill>
                <a:latin typeface="Open Sans" panose="020B0604020202020204"/>
                <a:cs typeface="Arial" charset="0"/>
              </a:rPr>
              <a:t>alor </a:t>
            </a:r>
            <a:r>
              <a:rPr lang="pt-BR" altLang="pt-BR" sz="1600" dirty="0">
                <a:solidFill>
                  <a:srgbClr val="434343"/>
                </a:solidFill>
                <a:latin typeface="Open Sans" panose="020B0604020202020204"/>
                <a:cs typeface="Arial" charset="0"/>
              </a:rPr>
              <a:t>i</a:t>
            </a:r>
            <a:r>
              <a:rPr lang="pt-BR" altLang="pt-BR" sz="1600">
                <a:solidFill>
                  <a:srgbClr val="434343"/>
                </a:solidFill>
                <a:latin typeface="Open Sans" panose="020B0604020202020204"/>
                <a:cs typeface="Arial" charset="0"/>
              </a:rPr>
              <a:t>nvestido no fundo </a:t>
            </a:r>
            <a:r>
              <a:rPr lang="pt-BR" altLang="pt-BR" sz="1600" dirty="0">
                <a:solidFill>
                  <a:srgbClr val="434343"/>
                </a:solidFill>
                <a:latin typeface="Open Sans" panose="020B0604020202020204"/>
                <a:cs typeface="Arial" charset="0"/>
              </a:rPr>
              <a:t>DI (variável</a:t>
            </a:r>
            <a:r>
              <a:rPr lang="pt-BR" sz="1600" dirty="0">
                <a:solidFill>
                  <a:srgbClr val="434343"/>
                </a:solidFill>
                <a:latin typeface="Open Sans" panose="020B0604020202020204"/>
                <a:cs typeface="Arial" charset="0"/>
              </a:rPr>
              <a:t> </a:t>
            </a:r>
            <a:r>
              <a:rPr lang="pt-BR" sz="1600" i="1" dirty="0">
                <a:solidFill>
                  <a:srgbClr val="434343"/>
                </a:solidFill>
                <a:latin typeface="Open Sans" panose="020B0604020202020204"/>
                <a:cs typeface="Arial" charset="0"/>
              </a:rPr>
              <a:t>DI</a:t>
            </a:r>
            <a:r>
              <a:rPr lang="pt-BR" sz="1600" dirty="0">
                <a:solidFill>
                  <a:srgbClr val="434343"/>
                </a:solidFill>
                <a:latin typeface="Open Sans" panose="020B0604020202020204"/>
                <a:cs typeface="Arial" charset="0"/>
              </a:rPr>
              <a:t>) é menor, em geral, para quem contratou consórcio?</a:t>
            </a:r>
          </a:p>
          <a:p>
            <a:pPr marL="857250" lvl="1" indent="-400050">
              <a:lnSpc>
                <a:spcPct val="110000"/>
              </a:lnSpc>
              <a:buFont typeface="+mj-lt"/>
              <a:buAutoNum type="romanLcPeriod"/>
              <a:defRPr/>
            </a:pPr>
            <a:r>
              <a:rPr lang="pt-BR" sz="1600">
                <a:solidFill>
                  <a:srgbClr val="434343"/>
                </a:solidFill>
                <a:latin typeface="Open Sans" panose="020B0604020202020204"/>
                <a:cs typeface="Arial" charset="0"/>
              </a:rPr>
              <a:t>O </a:t>
            </a:r>
            <a:r>
              <a:rPr lang="pt-BR" sz="1600" dirty="0">
                <a:solidFill>
                  <a:srgbClr val="434343"/>
                </a:solidFill>
                <a:latin typeface="Open Sans" panose="020B0604020202020204"/>
                <a:cs typeface="Arial" charset="0"/>
              </a:rPr>
              <a:t>v</a:t>
            </a:r>
            <a:r>
              <a:rPr lang="pt-BR" altLang="pt-BR" sz="1600">
                <a:solidFill>
                  <a:srgbClr val="434343"/>
                </a:solidFill>
                <a:latin typeface="Open Sans" panose="020B0604020202020204"/>
                <a:cs typeface="Arial" charset="0"/>
              </a:rPr>
              <a:t>alor do financiamento </a:t>
            </a:r>
            <a:r>
              <a:rPr lang="pt-BR" altLang="pt-BR" sz="1600" dirty="0">
                <a:solidFill>
                  <a:srgbClr val="434343"/>
                </a:solidFill>
                <a:latin typeface="Open Sans" panose="020B0604020202020204"/>
                <a:cs typeface="Arial" charset="0"/>
              </a:rPr>
              <a:t>i</a:t>
            </a:r>
            <a:r>
              <a:rPr lang="pt-BR" altLang="pt-BR" sz="1600">
                <a:solidFill>
                  <a:srgbClr val="434343"/>
                </a:solidFill>
                <a:latin typeface="Open Sans" panose="020B0604020202020204"/>
                <a:cs typeface="Arial" charset="0"/>
              </a:rPr>
              <a:t>mobiliário </a:t>
            </a:r>
            <a:r>
              <a:rPr lang="pt-BR" altLang="pt-BR" sz="1600" dirty="0">
                <a:solidFill>
                  <a:srgbClr val="434343"/>
                </a:solidFill>
                <a:latin typeface="Open Sans" panose="020B0604020202020204"/>
                <a:cs typeface="Arial" charset="0"/>
              </a:rPr>
              <a:t>(variável</a:t>
            </a:r>
            <a:r>
              <a:rPr lang="pt-BR" sz="1600" dirty="0">
                <a:solidFill>
                  <a:srgbClr val="434343"/>
                </a:solidFill>
                <a:latin typeface="Open Sans" panose="020B0604020202020204"/>
                <a:cs typeface="Arial" charset="0"/>
              </a:rPr>
              <a:t> </a:t>
            </a:r>
            <a:r>
              <a:rPr lang="pt-BR" altLang="pt-BR" sz="1600" i="1" dirty="0">
                <a:solidFill>
                  <a:srgbClr val="434343"/>
                </a:solidFill>
                <a:latin typeface="Open Sans" panose="020B0604020202020204"/>
                <a:cs typeface="Arial" charset="0"/>
              </a:rPr>
              <a:t>Financiamento</a:t>
            </a:r>
            <a:r>
              <a:rPr lang="pt-BR" sz="1600" dirty="0">
                <a:solidFill>
                  <a:srgbClr val="434343"/>
                </a:solidFill>
                <a:latin typeface="Open Sans" panose="020B0604020202020204"/>
                <a:cs typeface="Arial" charset="0"/>
              </a:rPr>
              <a:t>) é maior, em geral, para quem contratou consórcio?</a:t>
            </a:r>
          </a:p>
          <a:p>
            <a:pPr marL="857250" lvl="1" indent="-400050">
              <a:lnSpc>
                <a:spcPct val="110000"/>
              </a:lnSpc>
              <a:buFont typeface="+mj-lt"/>
              <a:buAutoNum type="romanLcPeriod"/>
              <a:defRPr/>
            </a:pPr>
            <a:r>
              <a:rPr lang="pt-BR" sz="1600">
                <a:solidFill>
                  <a:srgbClr val="434343"/>
                </a:solidFill>
                <a:latin typeface="Open Sans" panose="020B0604020202020204"/>
                <a:cs typeface="Arial" charset="0"/>
              </a:rPr>
              <a:t>O v</a:t>
            </a:r>
            <a:r>
              <a:rPr lang="pt-BR" altLang="pt-BR" sz="1600">
                <a:solidFill>
                  <a:srgbClr val="434343"/>
                </a:solidFill>
                <a:latin typeface="Open Sans" panose="020B0604020202020204"/>
                <a:cs typeface="Arial" charset="0"/>
              </a:rPr>
              <a:t>alor </a:t>
            </a:r>
            <a:r>
              <a:rPr lang="pt-BR" altLang="pt-BR" sz="1600" dirty="0">
                <a:solidFill>
                  <a:srgbClr val="434343"/>
                </a:solidFill>
                <a:latin typeface="Open Sans" panose="020B0604020202020204"/>
                <a:cs typeface="Arial" charset="0"/>
              </a:rPr>
              <a:t>a</a:t>
            </a:r>
            <a:r>
              <a:rPr lang="pt-BR" altLang="pt-BR" sz="1600">
                <a:solidFill>
                  <a:srgbClr val="434343"/>
                </a:solidFill>
                <a:latin typeface="Open Sans" panose="020B0604020202020204"/>
                <a:cs typeface="Arial" charset="0"/>
              </a:rPr>
              <a:t>plicado na poupança </a:t>
            </a:r>
            <a:r>
              <a:rPr lang="pt-BR" altLang="pt-BR" sz="1600" dirty="0">
                <a:solidFill>
                  <a:srgbClr val="434343"/>
                </a:solidFill>
                <a:latin typeface="Open Sans" panose="020B0604020202020204"/>
                <a:cs typeface="Arial" charset="0"/>
              </a:rPr>
              <a:t>(variável</a:t>
            </a:r>
            <a:r>
              <a:rPr lang="pt-BR" sz="1600" dirty="0">
                <a:solidFill>
                  <a:srgbClr val="434343"/>
                </a:solidFill>
                <a:latin typeface="Open Sans" panose="020B0604020202020204"/>
                <a:cs typeface="Arial" charset="0"/>
              </a:rPr>
              <a:t> </a:t>
            </a:r>
            <a:r>
              <a:rPr lang="pt-BR" altLang="pt-BR" sz="1600" i="1" dirty="0">
                <a:solidFill>
                  <a:srgbClr val="434343"/>
                </a:solidFill>
                <a:latin typeface="Open Sans" panose="020B0604020202020204"/>
                <a:cs typeface="Arial" charset="0"/>
              </a:rPr>
              <a:t>Poupança</a:t>
            </a:r>
            <a:r>
              <a:rPr lang="pt-BR" sz="1600" dirty="0">
                <a:solidFill>
                  <a:srgbClr val="434343"/>
                </a:solidFill>
                <a:latin typeface="Open Sans" panose="020B0604020202020204"/>
                <a:cs typeface="Arial" charset="0"/>
              </a:rPr>
              <a:t>) é maior, em geral, para quem contratou consórcio?</a:t>
            </a:r>
          </a:p>
          <a:p>
            <a:pPr marL="857250" lvl="1" indent="-400050">
              <a:lnSpc>
                <a:spcPct val="110000"/>
              </a:lnSpc>
              <a:buFont typeface="+mj-lt"/>
              <a:buAutoNum type="romanLcPeriod"/>
              <a:defRPr/>
            </a:pPr>
            <a:r>
              <a:rPr lang="pt-BR" sz="1600">
                <a:solidFill>
                  <a:srgbClr val="434343"/>
                </a:solidFill>
                <a:latin typeface="Open Sans" panose="020B0604020202020204"/>
                <a:cs typeface="Arial" charset="0"/>
              </a:rPr>
              <a:t>O </a:t>
            </a:r>
            <a:r>
              <a:rPr lang="pt-BR" sz="1600" dirty="0">
                <a:solidFill>
                  <a:srgbClr val="434343"/>
                </a:solidFill>
                <a:latin typeface="Open Sans" panose="020B0604020202020204"/>
                <a:cs typeface="Arial" charset="0"/>
              </a:rPr>
              <a:t>s</a:t>
            </a:r>
            <a:r>
              <a:rPr lang="pt-BR" altLang="pt-BR" sz="1600">
                <a:solidFill>
                  <a:srgbClr val="434343"/>
                </a:solidFill>
                <a:latin typeface="Open Sans" panose="020B0604020202020204"/>
                <a:cs typeface="Arial" charset="0"/>
              </a:rPr>
              <a:t>alário do cliente </a:t>
            </a:r>
            <a:r>
              <a:rPr lang="pt-BR" altLang="pt-BR" sz="1600" dirty="0">
                <a:solidFill>
                  <a:srgbClr val="434343"/>
                </a:solidFill>
                <a:latin typeface="Open Sans" panose="020B0604020202020204"/>
                <a:cs typeface="Arial" charset="0"/>
              </a:rPr>
              <a:t>(variável</a:t>
            </a:r>
            <a:r>
              <a:rPr lang="pt-BR" sz="1600" dirty="0">
                <a:solidFill>
                  <a:srgbClr val="434343"/>
                </a:solidFill>
                <a:latin typeface="Open Sans" panose="020B0604020202020204"/>
                <a:cs typeface="Arial" charset="0"/>
              </a:rPr>
              <a:t> </a:t>
            </a:r>
            <a:r>
              <a:rPr lang="pt-BR" altLang="pt-BR" sz="1600" i="1" dirty="0">
                <a:solidFill>
                  <a:srgbClr val="434343"/>
                </a:solidFill>
                <a:latin typeface="Open Sans" panose="020B0604020202020204"/>
                <a:cs typeface="Arial" charset="0"/>
              </a:rPr>
              <a:t>Salário</a:t>
            </a:r>
            <a:r>
              <a:rPr lang="pt-BR" sz="1600" dirty="0">
                <a:solidFill>
                  <a:srgbClr val="434343"/>
                </a:solidFill>
                <a:latin typeface="Open Sans" panose="020B0604020202020204"/>
                <a:cs typeface="Arial" charset="0"/>
              </a:rPr>
              <a:t>) é maior, em geral, para quem contratou consórcio?</a:t>
            </a:r>
          </a:p>
          <a:p>
            <a:pPr marL="857250" lvl="1" indent="-400050">
              <a:lnSpc>
                <a:spcPct val="110000"/>
              </a:lnSpc>
              <a:buFont typeface="+mj-lt"/>
              <a:buAutoNum type="romanLcPeriod"/>
              <a:defRPr/>
            </a:pPr>
            <a:r>
              <a:rPr lang="pt-BR" sz="1600">
                <a:solidFill>
                  <a:srgbClr val="434343"/>
                </a:solidFill>
                <a:latin typeface="Open Sans" panose="020B0604020202020204"/>
                <a:cs typeface="Arial" charset="0"/>
              </a:rPr>
              <a:t>O </a:t>
            </a:r>
            <a:r>
              <a:rPr lang="pt-BR" sz="1600" dirty="0">
                <a:solidFill>
                  <a:srgbClr val="434343"/>
                </a:solidFill>
                <a:latin typeface="Open Sans" panose="020B0604020202020204"/>
                <a:cs typeface="Arial" charset="0"/>
              </a:rPr>
              <a:t>g</a:t>
            </a:r>
            <a:r>
              <a:rPr lang="pt-BR" altLang="pt-BR" sz="1600">
                <a:solidFill>
                  <a:srgbClr val="434343"/>
                </a:solidFill>
                <a:latin typeface="Open Sans" panose="020B0604020202020204"/>
                <a:cs typeface="Arial" charset="0"/>
              </a:rPr>
              <a:t>asto no cartão </a:t>
            </a:r>
            <a:r>
              <a:rPr lang="pt-BR" altLang="pt-BR" sz="1600" dirty="0">
                <a:solidFill>
                  <a:srgbClr val="434343"/>
                </a:solidFill>
                <a:latin typeface="Open Sans" panose="020B0604020202020204"/>
                <a:cs typeface="Arial" charset="0"/>
              </a:rPr>
              <a:t>de Crédito (variável</a:t>
            </a:r>
            <a:r>
              <a:rPr lang="pt-BR" sz="1600" dirty="0">
                <a:solidFill>
                  <a:srgbClr val="434343"/>
                </a:solidFill>
                <a:latin typeface="Open Sans" panose="020B0604020202020204"/>
                <a:cs typeface="Arial" charset="0"/>
              </a:rPr>
              <a:t> </a:t>
            </a:r>
            <a:r>
              <a:rPr lang="pt-BR" sz="1600" i="1" dirty="0">
                <a:solidFill>
                  <a:srgbClr val="434343"/>
                </a:solidFill>
                <a:latin typeface="Open Sans" panose="020B0604020202020204"/>
                <a:cs typeface="Arial" charset="0"/>
              </a:rPr>
              <a:t>CC</a:t>
            </a:r>
            <a:r>
              <a:rPr lang="pt-BR" sz="1600" dirty="0">
                <a:solidFill>
                  <a:srgbClr val="434343"/>
                </a:solidFill>
                <a:latin typeface="Open Sans" panose="020B0604020202020204"/>
                <a:cs typeface="Arial" charset="0"/>
              </a:rPr>
              <a:t>) é menor, em geral, para quem contratou </a:t>
            </a:r>
            <a:r>
              <a:rPr lang="pt-BR" sz="1600">
                <a:solidFill>
                  <a:srgbClr val="434343"/>
                </a:solidFill>
                <a:latin typeface="Open Sans" panose="020B0604020202020204"/>
                <a:cs typeface="Arial" charset="0"/>
              </a:rPr>
              <a:t>consórcio?</a:t>
            </a:r>
            <a:endParaRPr lang="pt-BR" sz="1600" dirty="0">
              <a:solidFill>
                <a:srgbClr val="434343"/>
              </a:solidFill>
              <a:latin typeface="Open Sans" panose="020B0604020202020204"/>
              <a:cs typeface="Arial" charset="0"/>
            </a:endParaRPr>
          </a:p>
          <a:p>
            <a:pPr marL="342900" indent="-342900">
              <a:lnSpc>
                <a:spcPct val="110000"/>
              </a:lnSpc>
              <a:buFontTx/>
              <a:buAutoNum type="alphaLcParenBoth"/>
              <a:defRPr/>
            </a:pPr>
            <a:r>
              <a:rPr lang="pt-BR" sz="1600" dirty="0">
                <a:solidFill>
                  <a:srgbClr val="434343"/>
                </a:solidFill>
                <a:latin typeface="Open Sans" panose="020B0604020202020204"/>
                <a:cs typeface="Arial" charset="0"/>
              </a:rPr>
              <a:t>Obtenha o modelo de </a:t>
            </a:r>
            <a:r>
              <a:rPr lang="pt-BR" sz="1600">
                <a:solidFill>
                  <a:srgbClr val="434343"/>
                </a:solidFill>
                <a:latin typeface="Open Sans" panose="020B0604020202020204"/>
                <a:cs typeface="Arial" charset="0"/>
              </a:rPr>
              <a:t>regressão logística, utilizando </a:t>
            </a:r>
            <a:r>
              <a:rPr lang="pt-BR" sz="1600" dirty="0">
                <a:solidFill>
                  <a:srgbClr val="434343"/>
                </a:solidFill>
                <a:latin typeface="Open Sans" panose="020B0604020202020204"/>
                <a:cs typeface="Arial" charset="0"/>
              </a:rPr>
              <a:t>90% de </a:t>
            </a:r>
            <a:r>
              <a:rPr lang="pt-BR" sz="1600">
                <a:solidFill>
                  <a:srgbClr val="434343"/>
                </a:solidFill>
                <a:latin typeface="Open Sans" panose="020B0604020202020204"/>
                <a:cs typeface="Arial" charset="0"/>
              </a:rPr>
              <a:t>confiança.</a:t>
            </a:r>
            <a:endParaRPr lang="pt-BR" sz="1600" dirty="0">
              <a:solidFill>
                <a:srgbClr val="434343"/>
              </a:solidFill>
              <a:latin typeface="Open Sans" panose="020B0604020202020204"/>
              <a:cs typeface="Arial" charset="0"/>
            </a:endParaRPr>
          </a:p>
          <a:p>
            <a:pPr marL="342900" indent="-342900">
              <a:lnSpc>
                <a:spcPct val="110000"/>
              </a:lnSpc>
              <a:buFontTx/>
              <a:buAutoNum type="alphaLcParenBoth"/>
              <a:defRPr/>
            </a:pPr>
            <a:r>
              <a:rPr lang="pt-BR" sz="1600" dirty="0">
                <a:solidFill>
                  <a:srgbClr val="434343"/>
                </a:solidFill>
                <a:latin typeface="Open Sans" panose="020B0604020202020204"/>
                <a:cs typeface="Arial" charset="0"/>
              </a:rPr>
              <a:t>Obtenha a probabilidade </a:t>
            </a:r>
            <a:r>
              <a:rPr lang="pt-BR" sz="1600">
                <a:solidFill>
                  <a:srgbClr val="434343"/>
                </a:solidFill>
                <a:latin typeface="Open Sans" panose="020B0604020202020204"/>
                <a:cs typeface="Arial" charset="0"/>
              </a:rPr>
              <a:t>estimada.</a:t>
            </a:r>
            <a:endParaRPr lang="pt-BR" sz="1600" dirty="0">
              <a:solidFill>
                <a:srgbClr val="434343"/>
              </a:solidFill>
              <a:latin typeface="Open Sans" panose="020B0604020202020204"/>
              <a:cs typeface="Arial" charset="0"/>
            </a:endParaRPr>
          </a:p>
          <a:p>
            <a:pPr marL="342900" indent="-342900">
              <a:lnSpc>
                <a:spcPct val="110000"/>
              </a:lnSpc>
              <a:buFontTx/>
              <a:buAutoNum type="alphaLcParenBoth"/>
              <a:defRPr/>
            </a:pPr>
            <a:r>
              <a:rPr lang="pt-BR" sz="1600" dirty="0">
                <a:solidFill>
                  <a:srgbClr val="434343"/>
                </a:solidFill>
                <a:latin typeface="Open Sans" panose="020B0604020202020204"/>
                <a:cs typeface="Arial" charset="0"/>
              </a:rPr>
              <a:t>Obtenha a tabela de classificação.</a:t>
            </a:r>
          </a:p>
        </p:txBody>
      </p:sp>
      <p:sp>
        <p:nvSpPr>
          <p:cNvPr id="15" name="Espaço Reservado para Data 5">
            <a:extLst>
              <a:ext uri="{FF2B5EF4-FFF2-40B4-BE49-F238E27FC236}">
                <a16:creationId xmlns:a16="http://schemas.microsoft.com/office/drawing/2014/main" id="{E51834E9-5CBF-4618-807C-33974219906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D007D2FA-AD41-4AF6-B0F6-E6D6BD5B030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6355275" y="6391430"/>
            <a:ext cx="1705361" cy="341672"/>
          </a:xfrm>
          <a:prstGeom prst="rect">
            <a:avLst/>
          </a:prstGeom>
        </p:spPr>
      </p:pic>
      <p:pic>
        <p:nvPicPr>
          <p:cNvPr id="22" name="Google Shape;62;p13">
            <a:extLst>
              <a:ext uri="{FF2B5EF4-FFF2-40B4-BE49-F238E27FC236}">
                <a16:creationId xmlns:a16="http://schemas.microsoft.com/office/drawing/2014/main" id="{10C8CF05-C88A-4365-A0DC-A129F60B405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9542770" y="4722638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Espaço Reservado para Número de Slide 4">
            <a:extLst>
              <a:ext uri="{FF2B5EF4-FFF2-40B4-BE49-F238E27FC236}">
                <a16:creationId xmlns:a16="http://schemas.microsoft.com/office/drawing/2014/main" id="{2DA0D252-82DA-4CB1-B74D-BDC8F0F53869}"/>
              </a:ext>
            </a:extLst>
          </p:cNvPr>
          <p:cNvSpPr txBox="1">
            <a:spLocks/>
          </p:cNvSpPr>
          <p:nvPr/>
        </p:nvSpPr>
        <p:spPr>
          <a:xfrm>
            <a:off x="11436559" y="379620"/>
            <a:ext cx="399713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8FB8526-A7DF-44F1-A0A0-E2C9088E1528}" type="slidenum">
              <a:rPr lang="pt-BR" smtClean="0">
                <a:solidFill>
                  <a:srgbClr val="6ADBD9"/>
                </a:solidFill>
              </a:rPr>
              <a:pPr algn="ctr"/>
              <a:t>34</a:t>
            </a:fld>
            <a:endParaRPr lang="pt-BR" dirty="0">
              <a:solidFill>
                <a:srgbClr val="6ADBD9"/>
              </a:solidFill>
            </a:endParaRPr>
          </a:p>
        </p:txBody>
      </p:sp>
      <p:sp>
        <p:nvSpPr>
          <p:cNvPr id="24" name="Pentágono 23">
            <a:extLst>
              <a:ext uri="{FF2B5EF4-FFF2-40B4-BE49-F238E27FC236}">
                <a16:creationId xmlns:a16="http://schemas.microsoft.com/office/drawing/2014/main" id="{0B2F157D-0A85-4645-A96A-DCB681970818}"/>
              </a:ext>
            </a:extLst>
          </p:cNvPr>
          <p:cNvSpPr/>
          <p:nvPr/>
        </p:nvSpPr>
        <p:spPr>
          <a:xfrm>
            <a:off x="11498924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6ADBD9"/>
              </a:solidFill>
            </a:endParaRPr>
          </a:p>
        </p:txBody>
      </p:sp>
      <p:sp>
        <p:nvSpPr>
          <p:cNvPr id="27" name="Title Placeholder 1">
            <a:extLst>
              <a:ext uri="{FF2B5EF4-FFF2-40B4-BE49-F238E27FC236}">
                <a16:creationId xmlns:a16="http://schemas.microsoft.com/office/drawing/2014/main" id="{FE08F0F2-6AD3-4D19-8DB1-A5A5DAFF767B}"/>
              </a:ext>
            </a:extLst>
          </p:cNvPr>
          <p:cNvSpPr txBox="1">
            <a:spLocks/>
          </p:cNvSpPr>
          <p:nvPr/>
        </p:nvSpPr>
        <p:spPr>
          <a:xfrm>
            <a:off x="277199" y="82800"/>
            <a:ext cx="10975819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pt-BR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Case: Consórcio</a:t>
            </a:r>
            <a:endParaRPr lang="pt-BR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3</a:t>
            </a:r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 REGRESSÃO LOGÍSTICA MÚLTIPLA | </a:t>
            </a:r>
            <a:r>
              <a:rPr lang="pt-BR" sz="11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CASE</a:t>
            </a:r>
            <a:endParaRPr lang="en-US" sz="11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7E0D4D03-5D30-4923-9083-9F0787ED93E8}"/>
              </a:ext>
            </a:extLst>
          </p:cNvPr>
          <p:cNvSpPr/>
          <p:nvPr/>
        </p:nvSpPr>
        <p:spPr>
          <a:xfrm>
            <a:off x="0" y="1143771"/>
            <a:ext cx="11089821" cy="1082646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068CD8DE-2E91-4E5B-AA3F-C0705ECA46F8}"/>
              </a:ext>
            </a:extLst>
          </p:cNvPr>
          <p:cNvSpPr/>
          <p:nvPr/>
        </p:nvSpPr>
        <p:spPr>
          <a:xfrm>
            <a:off x="278296" y="1280079"/>
            <a:ext cx="10311046" cy="840310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50000"/>
              </a:spcBef>
            </a:pPr>
            <a:r>
              <a:rPr lang="pt-BR" altLang="pt-BR" sz="1600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Suponha que uma instituição financeira deseja estimar </a:t>
            </a:r>
            <a:r>
              <a:rPr lang="pt-BR" altLang="pt-BR" sz="160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 probabilidade de </a:t>
            </a:r>
            <a:r>
              <a:rPr lang="pt-BR" altLang="pt-BR" sz="1600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um </a:t>
            </a:r>
            <a:r>
              <a:rPr lang="pt-BR" altLang="pt-BR" sz="160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cliente contratar </a:t>
            </a:r>
            <a:r>
              <a:rPr lang="pt-BR" altLang="pt-BR" sz="1600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um consórcio de automóvel</a:t>
            </a:r>
            <a:r>
              <a:rPr lang="pt-BR" altLang="pt-BR" sz="160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pt-BR" altLang="pt-BR" sz="1600" i="1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</a:t>
            </a:r>
            <a:r>
              <a:rPr lang="pt-BR" altLang="pt-BR" sz="160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= P(Y=1). A variável resposta é dada por: 1 se </a:t>
            </a:r>
            <a:r>
              <a:rPr lang="pt-BR" altLang="pt-BR" sz="1600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contratou </a:t>
            </a:r>
            <a:r>
              <a:rPr lang="pt-BR" altLang="pt-BR" sz="160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 consórcio; 0 s</a:t>
            </a:r>
            <a:r>
              <a:rPr lang="pt-BR" altLang="pt-BR" sz="1600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</a:t>
            </a:r>
            <a:r>
              <a:rPr lang="pt-BR" altLang="pt-BR" sz="160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t-BR" altLang="pt-BR" sz="1600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não contratou o consórcio.</a:t>
            </a:r>
            <a:endParaRPr lang="pt-BR" sz="1600" kern="1200" dirty="0">
              <a:solidFill>
                <a:srgbClr val="434343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6" name="Picture 2" descr="Crop businessman giving contract to woman to sign">
            <a:extLst>
              <a:ext uri="{FF2B5EF4-FFF2-40B4-BE49-F238E27FC236}">
                <a16:creationId xmlns:a16="http://schemas.microsoft.com/office/drawing/2014/main" id="{C3017BA7-19CA-47B0-8AAE-C72C2585F4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9342" y="1147059"/>
            <a:ext cx="1602658" cy="1078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tângulo 16">
            <a:extLst>
              <a:ext uri="{FF2B5EF4-FFF2-40B4-BE49-F238E27FC236}">
                <a16:creationId xmlns:a16="http://schemas.microsoft.com/office/drawing/2014/main" id="{9A383D79-3DFA-439F-AEE3-D4CBED6646C3}"/>
              </a:ext>
            </a:extLst>
          </p:cNvPr>
          <p:cNvSpPr/>
          <p:nvPr/>
        </p:nvSpPr>
        <p:spPr>
          <a:xfrm>
            <a:off x="385799" y="5828760"/>
            <a:ext cx="953986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140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Arquivo: Consorcio.</a:t>
            </a:r>
            <a:r>
              <a:rPr lang="pt-BR" sz="1400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xlsx</a:t>
            </a:r>
          </a:p>
        </p:txBody>
      </p:sp>
    </p:spTree>
    <p:extLst>
      <p:ext uri="{BB962C8B-B14F-4D97-AF65-F5344CB8AC3E}">
        <p14:creationId xmlns:p14="http://schemas.microsoft.com/office/powerpoint/2010/main" val="39137830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tângulo 20">
            <a:extLst>
              <a:ext uri="{FF2B5EF4-FFF2-40B4-BE49-F238E27FC236}">
                <a16:creationId xmlns:a16="http://schemas.microsoft.com/office/drawing/2014/main" id="{FB14EF53-A111-47D9-B600-A9C0A3FE4F25}"/>
              </a:ext>
            </a:extLst>
          </p:cNvPr>
          <p:cNvSpPr/>
          <p:nvPr/>
        </p:nvSpPr>
        <p:spPr>
          <a:xfrm>
            <a:off x="-5807" y="1149563"/>
            <a:ext cx="10295436" cy="557737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14D71DA0-5963-4F97-84A9-3A1671CE71DE}"/>
              </a:ext>
            </a:extLst>
          </p:cNvPr>
          <p:cNvSpPr/>
          <p:nvPr/>
        </p:nvSpPr>
        <p:spPr>
          <a:xfrm>
            <a:off x="288807" y="1257724"/>
            <a:ext cx="992464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600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Análise </a:t>
            </a:r>
            <a:r>
              <a:rPr lang="pt-BR" sz="160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exploratória bivariada</a:t>
            </a:r>
            <a:endParaRPr lang="pt-BR" sz="1600" dirty="0">
              <a:solidFill>
                <a:srgbClr val="434343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D5DB8ACB-0E81-4F83-859D-BE63D4D4B3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7434" y="1793506"/>
            <a:ext cx="8414840" cy="3963339"/>
          </a:xfrm>
          <a:prstGeom prst="rect">
            <a:avLst/>
          </a:prstGeom>
        </p:spPr>
      </p:pic>
      <p:sp>
        <p:nvSpPr>
          <p:cNvPr id="11" name="Espaço Reservado para Data 5">
            <a:extLst>
              <a:ext uri="{FF2B5EF4-FFF2-40B4-BE49-F238E27FC236}">
                <a16:creationId xmlns:a16="http://schemas.microsoft.com/office/drawing/2014/main" id="{1813B3AF-942E-48D9-91CB-A04B4847E9E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913E0F73-7934-4F06-80D7-CE67B502386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6355275" y="6391430"/>
            <a:ext cx="1705361" cy="341672"/>
          </a:xfrm>
          <a:prstGeom prst="rect">
            <a:avLst/>
          </a:prstGeom>
        </p:spPr>
      </p:pic>
      <p:pic>
        <p:nvPicPr>
          <p:cNvPr id="14" name="Google Shape;62;p13">
            <a:extLst>
              <a:ext uri="{FF2B5EF4-FFF2-40B4-BE49-F238E27FC236}">
                <a16:creationId xmlns:a16="http://schemas.microsoft.com/office/drawing/2014/main" id="{C2EC4A60-104A-49C8-BEA6-F2F4B0239059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9542770" y="4722638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Espaço Reservado para Número de Slide 4">
            <a:extLst>
              <a:ext uri="{FF2B5EF4-FFF2-40B4-BE49-F238E27FC236}">
                <a16:creationId xmlns:a16="http://schemas.microsoft.com/office/drawing/2014/main" id="{7DD2349A-B471-458E-97B0-3CD235A823D6}"/>
              </a:ext>
            </a:extLst>
          </p:cNvPr>
          <p:cNvSpPr txBox="1">
            <a:spLocks/>
          </p:cNvSpPr>
          <p:nvPr/>
        </p:nvSpPr>
        <p:spPr>
          <a:xfrm>
            <a:off x="11436559" y="379620"/>
            <a:ext cx="399713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8FB8526-A7DF-44F1-A0A0-E2C9088E1528}" type="slidenum">
              <a:rPr lang="pt-BR" smtClean="0">
                <a:solidFill>
                  <a:srgbClr val="6ADBD9"/>
                </a:solidFill>
              </a:rPr>
              <a:pPr algn="ctr"/>
              <a:t>35</a:t>
            </a:fld>
            <a:endParaRPr lang="pt-BR" dirty="0">
              <a:solidFill>
                <a:srgbClr val="6ADBD9"/>
              </a:solidFill>
            </a:endParaRPr>
          </a:p>
        </p:txBody>
      </p:sp>
      <p:sp>
        <p:nvSpPr>
          <p:cNvPr id="16" name="Pentágono 15">
            <a:extLst>
              <a:ext uri="{FF2B5EF4-FFF2-40B4-BE49-F238E27FC236}">
                <a16:creationId xmlns:a16="http://schemas.microsoft.com/office/drawing/2014/main" id="{816C12C2-514A-47D9-83F2-B184B5640EC1}"/>
              </a:ext>
            </a:extLst>
          </p:cNvPr>
          <p:cNvSpPr/>
          <p:nvPr/>
        </p:nvSpPr>
        <p:spPr>
          <a:xfrm>
            <a:off x="11498924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6ADBD9"/>
              </a:solidFill>
            </a:endParaRPr>
          </a:p>
        </p:txBody>
      </p:sp>
      <p:sp>
        <p:nvSpPr>
          <p:cNvPr id="17" name="Title Placeholder 1">
            <a:extLst>
              <a:ext uri="{FF2B5EF4-FFF2-40B4-BE49-F238E27FC236}">
                <a16:creationId xmlns:a16="http://schemas.microsoft.com/office/drawing/2014/main" id="{27DAD6A6-5082-45E8-B1A1-8F5BA807603F}"/>
              </a:ext>
            </a:extLst>
          </p:cNvPr>
          <p:cNvSpPr txBox="1">
            <a:spLocks/>
          </p:cNvSpPr>
          <p:nvPr/>
        </p:nvSpPr>
        <p:spPr>
          <a:xfrm>
            <a:off x="277199" y="82800"/>
            <a:ext cx="10975819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pt-BR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Case: Consórcio</a:t>
            </a:r>
            <a:endParaRPr lang="pt-BR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3</a:t>
            </a:r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 REGRESSÃO LOGÍSTICA MÚLTIPLA </a:t>
            </a:r>
            <a:r>
              <a:rPr lang="en-US" sz="110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| </a:t>
            </a:r>
            <a:r>
              <a:rPr lang="pt-BR" sz="110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 BIVARIADA</a:t>
            </a:r>
            <a:endParaRPr lang="en-US" sz="11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AF390F11-7325-4215-9E96-EFD58639867F}"/>
              </a:ext>
            </a:extLst>
          </p:cNvPr>
          <p:cNvSpPr/>
          <p:nvPr/>
        </p:nvSpPr>
        <p:spPr>
          <a:xfrm>
            <a:off x="385799" y="5828760"/>
            <a:ext cx="953986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140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Arquivo: Consorcio.</a:t>
            </a:r>
            <a:r>
              <a:rPr lang="pt-BR" sz="1400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xlsx</a:t>
            </a:r>
          </a:p>
        </p:txBody>
      </p:sp>
    </p:spTree>
    <p:extLst>
      <p:ext uri="{BB962C8B-B14F-4D97-AF65-F5344CB8AC3E}">
        <p14:creationId xmlns:p14="http://schemas.microsoft.com/office/powerpoint/2010/main" val="42042016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6A94B26F-EABC-483B-BB43-420E0A61EA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188" y="2183478"/>
            <a:ext cx="6657975" cy="3581400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ABF69369-6CA1-47F1-82FF-49750E1B7CEB}"/>
              </a:ext>
            </a:extLst>
          </p:cNvPr>
          <p:cNvSpPr/>
          <p:nvPr/>
        </p:nvSpPr>
        <p:spPr>
          <a:xfrm>
            <a:off x="-5808" y="1149563"/>
            <a:ext cx="11254589" cy="792000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5E775088-2BCD-490F-90D0-2CB5B9EDB6B8}"/>
              </a:ext>
            </a:extLst>
          </p:cNvPr>
          <p:cNvSpPr/>
          <p:nvPr/>
        </p:nvSpPr>
        <p:spPr>
          <a:xfrm>
            <a:off x="295531" y="1250244"/>
            <a:ext cx="1084924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altLang="pt-BR" sz="1600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 modelo de regressão logística obtido é apresentado abaixo</a:t>
            </a:r>
            <a:r>
              <a:rPr lang="pt-BR" altLang="pt-BR" sz="160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As covariáveis devem </a:t>
            </a:r>
            <a:r>
              <a:rPr lang="pt-BR" altLang="pt-BR" sz="1600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fazer parte do modelo? </a:t>
            </a:r>
          </a:p>
          <a:p>
            <a:r>
              <a:rPr lang="pt-BR" altLang="pt-BR" sz="160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Considere 90</a:t>
            </a:r>
            <a:r>
              <a:rPr lang="pt-BR" altLang="pt-BR" sz="1600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% de confiança.</a:t>
            </a:r>
            <a:endParaRPr lang="pt-BR" sz="1600" dirty="0">
              <a:solidFill>
                <a:srgbClr val="434343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891540D4-C9C2-42C8-AFBF-1ADD4C7EFE4F}"/>
              </a:ext>
            </a:extLst>
          </p:cNvPr>
          <p:cNvSpPr/>
          <p:nvPr/>
        </p:nvSpPr>
        <p:spPr>
          <a:xfrm>
            <a:off x="352318" y="2431795"/>
            <a:ext cx="568781" cy="258857"/>
          </a:xfrm>
          <a:prstGeom prst="ellipse">
            <a:avLst/>
          </a:prstGeom>
          <a:noFill/>
          <a:ln w="28575">
            <a:solidFill>
              <a:srgbClr val="DB7D7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DFC1DB19-53DC-48B3-9E01-0B3C2FB4F862}"/>
              </a:ext>
            </a:extLst>
          </p:cNvPr>
          <p:cNvSpPr/>
          <p:nvPr/>
        </p:nvSpPr>
        <p:spPr>
          <a:xfrm>
            <a:off x="2010677" y="2575037"/>
            <a:ext cx="2445711" cy="336332"/>
          </a:xfrm>
          <a:prstGeom prst="ellipse">
            <a:avLst/>
          </a:prstGeom>
          <a:noFill/>
          <a:ln w="28575">
            <a:solidFill>
              <a:srgbClr val="DB7D7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F3A07245-497D-45F1-9B8A-8E6B2A8ACFB7}"/>
              </a:ext>
            </a:extLst>
          </p:cNvPr>
          <p:cNvSpPr/>
          <p:nvPr/>
        </p:nvSpPr>
        <p:spPr>
          <a:xfrm>
            <a:off x="7446466" y="2358082"/>
            <a:ext cx="378239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BR" sz="1600">
                <a:solidFill>
                  <a:srgbClr val="DB887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 modelo </a:t>
            </a:r>
            <a:r>
              <a:rPr lang="pt-BR" sz="1600" dirty="0">
                <a:solidFill>
                  <a:srgbClr val="DB887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 Regressão Logística pode ser ajustado utilizando a função </a:t>
            </a:r>
            <a:r>
              <a:rPr lang="pt-BR" sz="1600" b="1" err="1">
                <a:solidFill>
                  <a:srgbClr val="DB887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glm</a:t>
            </a:r>
            <a:r>
              <a:rPr lang="pt-BR" sz="1600">
                <a:solidFill>
                  <a:srgbClr val="DB887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(“generalized linear models”), </a:t>
            </a:r>
            <a:r>
              <a:rPr lang="pt-BR" sz="1600" dirty="0">
                <a:solidFill>
                  <a:srgbClr val="DB887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 a </a:t>
            </a:r>
            <a:r>
              <a:rPr lang="pt-BR" sz="1600">
                <a:solidFill>
                  <a:srgbClr val="DB887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família </a:t>
            </a:r>
            <a:r>
              <a:rPr lang="pt-BR" sz="1600" i="1">
                <a:solidFill>
                  <a:srgbClr val="DB887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binomial </a:t>
            </a:r>
            <a:r>
              <a:rPr lang="pt-BR" sz="1600" i="1" dirty="0">
                <a:solidFill>
                  <a:srgbClr val="DB887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(link = </a:t>
            </a:r>
            <a:r>
              <a:rPr lang="pt-BR" sz="1600" i="1" err="1">
                <a:solidFill>
                  <a:srgbClr val="DB887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logit</a:t>
            </a:r>
            <a:r>
              <a:rPr lang="pt-BR" sz="1600" i="1">
                <a:solidFill>
                  <a:srgbClr val="DB887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  <a:endParaRPr lang="pt-BR" sz="1600" dirty="0">
              <a:solidFill>
                <a:srgbClr val="DB887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5" name="Espaço Reservado para Data 5">
            <a:extLst>
              <a:ext uri="{FF2B5EF4-FFF2-40B4-BE49-F238E27FC236}">
                <a16:creationId xmlns:a16="http://schemas.microsoft.com/office/drawing/2014/main" id="{6D03126D-6D32-4910-836F-7390256E64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7EECB67B-F088-4AA0-96FA-C46237E0E4B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6355275" y="6391430"/>
            <a:ext cx="1705361" cy="341672"/>
          </a:xfrm>
          <a:prstGeom prst="rect">
            <a:avLst/>
          </a:prstGeom>
        </p:spPr>
      </p:pic>
      <p:pic>
        <p:nvPicPr>
          <p:cNvPr id="17" name="Google Shape;62;p13">
            <a:extLst>
              <a:ext uri="{FF2B5EF4-FFF2-40B4-BE49-F238E27FC236}">
                <a16:creationId xmlns:a16="http://schemas.microsoft.com/office/drawing/2014/main" id="{1543318B-88A1-45FB-BEFA-8A65D91C3AFB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9542770" y="4722638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Espaço Reservado para Número de Slide 4">
            <a:extLst>
              <a:ext uri="{FF2B5EF4-FFF2-40B4-BE49-F238E27FC236}">
                <a16:creationId xmlns:a16="http://schemas.microsoft.com/office/drawing/2014/main" id="{695F9911-B973-42AF-813B-51C0352A16CF}"/>
              </a:ext>
            </a:extLst>
          </p:cNvPr>
          <p:cNvSpPr txBox="1">
            <a:spLocks/>
          </p:cNvSpPr>
          <p:nvPr/>
        </p:nvSpPr>
        <p:spPr>
          <a:xfrm>
            <a:off x="11436559" y="379620"/>
            <a:ext cx="399713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8FB8526-A7DF-44F1-A0A0-E2C9088E1528}" type="slidenum">
              <a:rPr lang="pt-BR" smtClean="0">
                <a:solidFill>
                  <a:srgbClr val="6ADBD9"/>
                </a:solidFill>
              </a:rPr>
              <a:pPr algn="ctr"/>
              <a:t>36</a:t>
            </a:fld>
            <a:endParaRPr lang="pt-BR" dirty="0">
              <a:solidFill>
                <a:srgbClr val="6ADBD9"/>
              </a:solidFill>
            </a:endParaRPr>
          </a:p>
        </p:txBody>
      </p:sp>
      <p:sp>
        <p:nvSpPr>
          <p:cNvPr id="19" name="Pentágono 18">
            <a:extLst>
              <a:ext uri="{FF2B5EF4-FFF2-40B4-BE49-F238E27FC236}">
                <a16:creationId xmlns:a16="http://schemas.microsoft.com/office/drawing/2014/main" id="{1FD1CFE9-F7C5-4D82-BCE8-0A5643AA9594}"/>
              </a:ext>
            </a:extLst>
          </p:cNvPr>
          <p:cNvSpPr/>
          <p:nvPr/>
        </p:nvSpPr>
        <p:spPr>
          <a:xfrm>
            <a:off x="11498924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6ADBD9"/>
              </a:solidFill>
            </a:endParaRPr>
          </a:p>
        </p:txBody>
      </p:sp>
      <p:sp>
        <p:nvSpPr>
          <p:cNvPr id="20" name="Title Placeholder 1">
            <a:extLst>
              <a:ext uri="{FF2B5EF4-FFF2-40B4-BE49-F238E27FC236}">
                <a16:creationId xmlns:a16="http://schemas.microsoft.com/office/drawing/2014/main" id="{89400FFC-624B-4639-BFE1-6617F76E76D9}"/>
              </a:ext>
            </a:extLst>
          </p:cNvPr>
          <p:cNvSpPr txBox="1">
            <a:spLocks/>
          </p:cNvSpPr>
          <p:nvPr/>
        </p:nvSpPr>
        <p:spPr>
          <a:xfrm>
            <a:off x="277199" y="82800"/>
            <a:ext cx="10975819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pt-BR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Case: Consórcio</a:t>
            </a:r>
            <a:endParaRPr lang="pt-BR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3.ii. </a:t>
            </a:r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REGRESSÃO LOGÍSTICA MÚLTIPLA </a:t>
            </a:r>
            <a:r>
              <a:rPr lang="en-US" sz="110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| </a:t>
            </a:r>
            <a:r>
              <a:rPr lang="pt-BR" sz="110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SELEÇÃO DE VARIÁVEIS</a:t>
            </a:r>
            <a:endParaRPr lang="en-US" sz="11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215E0DA6-94F8-4E62-9851-1FA55DA0673D}"/>
              </a:ext>
            </a:extLst>
          </p:cNvPr>
          <p:cNvSpPr/>
          <p:nvPr/>
        </p:nvSpPr>
        <p:spPr>
          <a:xfrm>
            <a:off x="385799" y="5828760"/>
            <a:ext cx="953986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140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Arquivo: Consorcio.</a:t>
            </a:r>
            <a:r>
              <a:rPr lang="pt-BR" sz="1400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xlsx</a:t>
            </a:r>
          </a:p>
        </p:txBody>
      </p:sp>
    </p:spTree>
    <p:extLst>
      <p:ext uri="{BB962C8B-B14F-4D97-AF65-F5344CB8AC3E}">
        <p14:creationId xmlns:p14="http://schemas.microsoft.com/office/powerpoint/2010/main" val="261536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6A94B26F-EABC-483B-BB43-420E0A61EA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188" y="2183478"/>
            <a:ext cx="6657975" cy="3581400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BEBA6547-118E-4F5E-AC49-57C30818DBA6}"/>
              </a:ext>
            </a:extLst>
          </p:cNvPr>
          <p:cNvSpPr/>
          <p:nvPr/>
        </p:nvSpPr>
        <p:spPr>
          <a:xfrm>
            <a:off x="7455877" y="3971903"/>
            <a:ext cx="3782394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BR" sz="1600" b="1">
                <a:solidFill>
                  <a:srgbClr val="02BAB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1º passo</a:t>
            </a:r>
          </a:p>
          <a:p>
            <a:pPr algn="r"/>
            <a:r>
              <a:rPr lang="pt-BR" sz="1600">
                <a:solidFill>
                  <a:srgbClr val="02BAB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Retirar </a:t>
            </a:r>
            <a:r>
              <a:rPr lang="pt-BR" sz="1600" dirty="0">
                <a:solidFill>
                  <a:srgbClr val="02BAB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 </a:t>
            </a:r>
            <a:r>
              <a:rPr lang="pt-BR" sz="1600">
                <a:solidFill>
                  <a:srgbClr val="02BAB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variável com </a:t>
            </a:r>
            <a:r>
              <a:rPr lang="pt-BR" sz="1600" dirty="0">
                <a:solidFill>
                  <a:srgbClr val="02BAB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maior p-valor</a:t>
            </a:r>
            <a:r>
              <a:rPr lang="pt-BR" sz="1600">
                <a:solidFill>
                  <a:srgbClr val="02BAB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caso haja alguma com p-valor &gt; 0,10 </a:t>
            </a:r>
            <a:r>
              <a:rPr lang="pt-BR" sz="1600" dirty="0">
                <a:solidFill>
                  <a:srgbClr val="02BAB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(90% de confiança).</a:t>
            </a:r>
          </a:p>
          <a:p>
            <a:pPr algn="r"/>
            <a:endParaRPr lang="pt-BR" sz="800" dirty="0">
              <a:solidFill>
                <a:srgbClr val="02BAB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r"/>
            <a:r>
              <a:rPr lang="pt-BR" sz="1600" dirty="0">
                <a:solidFill>
                  <a:srgbClr val="02BAB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Neste caso, retiramos a variável </a:t>
            </a:r>
            <a:r>
              <a:rPr lang="pt-BR" sz="1600" i="1" dirty="0">
                <a:solidFill>
                  <a:srgbClr val="02BAB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CC </a:t>
            </a:r>
            <a:r>
              <a:rPr lang="pt-BR" sz="1600">
                <a:solidFill>
                  <a:srgbClr val="02BAB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 ajustamos o </a:t>
            </a:r>
            <a:r>
              <a:rPr lang="pt-BR" sz="1600" dirty="0">
                <a:solidFill>
                  <a:srgbClr val="02BAB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modelo novamente.</a:t>
            </a:r>
          </a:p>
        </p:txBody>
      </p:sp>
      <p:sp>
        <p:nvSpPr>
          <p:cNvPr id="2" name="Elipse 1">
            <a:extLst>
              <a:ext uri="{FF2B5EF4-FFF2-40B4-BE49-F238E27FC236}">
                <a16:creationId xmlns:a16="http://schemas.microsoft.com/office/drawing/2014/main" id="{685100E4-C73D-4F2A-BFEC-510D4CE56B59}"/>
              </a:ext>
            </a:extLst>
          </p:cNvPr>
          <p:cNvSpPr/>
          <p:nvPr/>
        </p:nvSpPr>
        <p:spPr>
          <a:xfrm>
            <a:off x="5147360" y="5101252"/>
            <a:ext cx="1022213" cy="227497"/>
          </a:xfrm>
          <a:prstGeom prst="ellipse">
            <a:avLst/>
          </a:prstGeom>
          <a:noFill/>
          <a:ln w="28575">
            <a:solidFill>
              <a:srgbClr val="02BAB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Espaço Reservado para Data 5">
            <a:extLst>
              <a:ext uri="{FF2B5EF4-FFF2-40B4-BE49-F238E27FC236}">
                <a16:creationId xmlns:a16="http://schemas.microsoft.com/office/drawing/2014/main" id="{93AFC7E4-D902-43AC-9F91-39FECAEB49F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E82E3C52-2FA2-4390-B535-D9E4D0C0A8C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6355275" y="6391430"/>
            <a:ext cx="1705361" cy="341672"/>
          </a:xfrm>
          <a:prstGeom prst="rect">
            <a:avLst/>
          </a:prstGeom>
        </p:spPr>
      </p:pic>
      <p:pic>
        <p:nvPicPr>
          <p:cNvPr id="15" name="Google Shape;62;p13">
            <a:extLst>
              <a:ext uri="{FF2B5EF4-FFF2-40B4-BE49-F238E27FC236}">
                <a16:creationId xmlns:a16="http://schemas.microsoft.com/office/drawing/2014/main" id="{5D8B6D24-6210-4484-8E94-683F79C1E4AD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9542770" y="4722638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Espaço Reservado para Número de Slide 4">
            <a:extLst>
              <a:ext uri="{FF2B5EF4-FFF2-40B4-BE49-F238E27FC236}">
                <a16:creationId xmlns:a16="http://schemas.microsoft.com/office/drawing/2014/main" id="{E9A882BB-DBCE-4075-9E2C-C8C51F572E46}"/>
              </a:ext>
            </a:extLst>
          </p:cNvPr>
          <p:cNvSpPr txBox="1">
            <a:spLocks/>
          </p:cNvSpPr>
          <p:nvPr/>
        </p:nvSpPr>
        <p:spPr>
          <a:xfrm>
            <a:off x="11436559" y="379620"/>
            <a:ext cx="399713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8FB8526-A7DF-44F1-A0A0-E2C9088E1528}" type="slidenum">
              <a:rPr lang="pt-BR" smtClean="0">
                <a:solidFill>
                  <a:srgbClr val="6ADBD9"/>
                </a:solidFill>
              </a:rPr>
              <a:pPr algn="ctr"/>
              <a:t>37</a:t>
            </a:fld>
            <a:endParaRPr lang="pt-BR" dirty="0">
              <a:solidFill>
                <a:srgbClr val="6ADBD9"/>
              </a:solidFill>
            </a:endParaRPr>
          </a:p>
        </p:txBody>
      </p:sp>
      <p:sp>
        <p:nvSpPr>
          <p:cNvPr id="17" name="Pentágono 16">
            <a:extLst>
              <a:ext uri="{FF2B5EF4-FFF2-40B4-BE49-F238E27FC236}">
                <a16:creationId xmlns:a16="http://schemas.microsoft.com/office/drawing/2014/main" id="{24404238-0D42-412D-A9C8-31926A3AE396}"/>
              </a:ext>
            </a:extLst>
          </p:cNvPr>
          <p:cNvSpPr/>
          <p:nvPr/>
        </p:nvSpPr>
        <p:spPr>
          <a:xfrm>
            <a:off x="11498924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6ADBD9"/>
              </a:solidFill>
            </a:endParaRPr>
          </a:p>
        </p:txBody>
      </p:sp>
      <p:sp>
        <p:nvSpPr>
          <p:cNvPr id="21" name="Title Placeholder 1">
            <a:extLst>
              <a:ext uri="{FF2B5EF4-FFF2-40B4-BE49-F238E27FC236}">
                <a16:creationId xmlns:a16="http://schemas.microsoft.com/office/drawing/2014/main" id="{B19C9B25-5FCB-4055-AFF8-FB788FCFAA45}"/>
              </a:ext>
            </a:extLst>
          </p:cNvPr>
          <p:cNvSpPr txBox="1">
            <a:spLocks/>
          </p:cNvSpPr>
          <p:nvPr/>
        </p:nvSpPr>
        <p:spPr>
          <a:xfrm>
            <a:off x="277199" y="82800"/>
            <a:ext cx="10975819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pt-BR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Case: Consórcio</a:t>
            </a:r>
            <a:endParaRPr lang="pt-BR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3.ii. </a:t>
            </a:r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REGRESSÃO LOGÍSTICA MÚLTIPLA </a:t>
            </a:r>
            <a:r>
              <a:rPr lang="en-US" sz="110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| </a:t>
            </a:r>
            <a:r>
              <a:rPr lang="pt-BR" sz="110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SELEÇÃO DE VARIÁVEIS</a:t>
            </a:r>
            <a:endParaRPr lang="en-US" sz="11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EF4C34EB-D20C-4C4C-813E-54E8E555300F}"/>
              </a:ext>
            </a:extLst>
          </p:cNvPr>
          <p:cNvSpPr/>
          <p:nvPr/>
        </p:nvSpPr>
        <p:spPr>
          <a:xfrm>
            <a:off x="-5808" y="1149563"/>
            <a:ext cx="11254589" cy="792000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34CAB5F3-7857-4581-90AB-8A7FFC8B8AF9}"/>
              </a:ext>
            </a:extLst>
          </p:cNvPr>
          <p:cNvSpPr/>
          <p:nvPr/>
        </p:nvSpPr>
        <p:spPr>
          <a:xfrm>
            <a:off x="295531" y="1250244"/>
            <a:ext cx="1084924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altLang="pt-BR" sz="1600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 modelo de regressão logística obtido é apresentado abaixo</a:t>
            </a:r>
            <a:r>
              <a:rPr lang="pt-BR" altLang="pt-BR" sz="160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As covariáveis devem </a:t>
            </a:r>
            <a:r>
              <a:rPr lang="pt-BR" altLang="pt-BR" sz="1600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fazer parte do modelo? </a:t>
            </a:r>
          </a:p>
          <a:p>
            <a:r>
              <a:rPr lang="pt-BR" altLang="pt-BR" sz="160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Considere 90</a:t>
            </a:r>
            <a:r>
              <a:rPr lang="pt-BR" altLang="pt-BR" sz="1600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% de confiança.</a:t>
            </a:r>
            <a:endParaRPr lang="pt-BR" sz="1600" dirty="0">
              <a:solidFill>
                <a:srgbClr val="434343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A6BF90EE-253E-4B77-9F6B-AC957C3AACB7}"/>
              </a:ext>
            </a:extLst>
          </p:cNvPr>
          <p:cNvSpPr/>
          <p:nvPr/>
        </p:nvSpPr>
        <p:spPr>
          <a:xfrm>
            <a:off x="385799" y="5828760"/>
            <a:ext cx="953986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140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Arquivo: Consorcio.</a:t>
            </a:r>
            <a:r>
              <a:rPr lang="pt-BR" sz="1400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xlsx</a:t>
            </a:r>
          </a:p>
        </p:txBody>
      </p:sp>
    </p:spTree>
    <p:extLst>
      <p:ext uri="{BB962C8B-B14F-4D97-AF65-F5344CB8AC3E}">
        <p14:creationId xmlns:p14="http://schemas.microsoft.com/office/powerpoint/2010/main" val="124787802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B49820FF-F94B-451D-9CA4-22DD70A0A0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874" y="2173590"/>
            <a:ext cx="6419850" cy="3400425"/>
          </a:xfrm>
          <a:prstGeom prst="rect">
            <a:avLst/>
          </a:prstGeom>
        </p:spPr>
      </p:pic>
      <p:sp>
        <p:nvSpPr>
          <p:cNvPr id="3" name="Elipse 2">
            <a:extLst>
              <a:ext uri="{FF2B5EF4-FFF2-40B4-BE49-F238E27FC236}">
                <a16:creationId xmlns:a16="http://schemas.microsoft.com/office/drawing/2014/main" id="{B2565E3C-2AF0-4036-9366-BB09E863C98E}"/>
              </a:ext>
            </a:extLst>
          </p:cNvPr>
          <p:cNvSpPr/>
          <p:nvPr/>
        </p:nvSpPr>
        <p:spPr>
          <a:xfrm>
            <a:off x="5338916" y="4543186"/>
            <a:ext cx="914400" cy="191729"/>
          </a:xfrm>
          <a:prstGeom prst="ellipse">
            <a:avLst/>
          </a:prstGeom>
          <a:noFill/>
          <a:ln w="28575">
            <a:solidFill>
              <a:srgbClr val="02BAB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Espaço Reservado para Data 5">
            <a:extLst>
              <a:ext uri="{FF2B5EF4-FFF2-40B4-BE49-F238E27FC236}">
                <a16:creationId xmlns:a16="http://schemas.microsoft.com/office/drawing/2014/main" id="{D0DF9619-F105-491B-8B59-69EEE213321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D3B804F1-F948-4D37-8AB7-1629EFE835B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6355275" y="6391430"/>
            <a:ext cx="1705361" cy="341672"/>
          </a:xfrm>
          <a:prstGeom prst="rect">
            <a:avLst/>
          </a:prstGeom>
        </p:spPr>
      </p:pic>
      <p:pic>
        <p:nvPicPr>
          <p:cNvPr id="15" name="Google Shape;62;p13">
            <a:extLst>
              <a:ext uri="{FF2B5EF4-FFF2-40B4-BE49-F238E27FC236}">
                <a16:creationId xmlns:a16="http://schemas.microsoft.com/office/drawing/2014/main" id="{88AD2B9C-A2A0-45EA-AFD5-402E569618C1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9542770" y="4722638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Espaço Reservado para Número de Slide 4">
            <a:extLst>
              <a:ext uri="{FF2B5EF4-FFF2-40B4-BE49-F238E27FC236}">
                <a16:creationId xmlns:a16="http://schemas.microsoft.com/office/drawing/2014/main" id="{C3513EF4-81FB-4A5E-9AFD-9E5E568318B2}"/>
              </a:ext>
            </a:extLst>
          </p:cNvPr>
          <p:cNvSpPr txBox="1">
            <a:spLocks/>
          </p:cNvSpPr>
          <p:nvPr/>
        </p:nvSpPr>
        <p:spPr>
          <a:xfrm>
            <a:off x="11436559" y="379620"/>
            <a:ext cx="399713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8FB8526-A7DF-44F1-A0A0-E2C9088E1528}" type="slidenum">
              <a:rPr lang="pt-BR" smtClean="0">
                <a:solidFill>
                  <a:srgbClr val="6ADBD9"/>
                </a:solidFill>
              </a:rPr>
              <a:pPr algn="ctr"/>
              <a:t>38</a:t>
            </a:fld>
            <a:endParaRPr lang="pt-BR" dirty="0">
              <a:solidFill>
                <a:srgbClr val="6ADBD9"/>
              </a:solidFill>
            </a:endParaRPr>
          </a:p>
        </p:txBody>
      </p:sp>
      <p:sp>
        <p:nvSpPr>
          <p:cNvPr id="17" name="Pentágono 16">
            <a:extLst>
              <a:ext uri="{FF2B5EF4-FFF2-40B4-BE49-F238E27FC236}">
                <a16:creationId xmlns:a16="http://schemas.microsoft.com/office/drawing/2014/main" id="{DAC3F196-BB3E-4C2D-9FF9-38662998B310}"/>
              </a:ext>
            </a:extLst>
          </p:cNvPr>
          <p:cNvSpPr/>
          <p:nvPr/>
        </p:nvSpPr>
        <p:spPr>
          <a:xfrm>
            <a:off x="11498924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6ADBD9"/>
              </a:solidFill>
            </a:endParaRPr>
          </a:p>
        </p:txBody>
      </p:sp>
      <p:sp>
        <p:nvSpPr>
          <p:cNvPr id="19" name="Title Placeholder 1">
            <a:extLst>
              <a:ext uri="{FF2B5EF4-FFF2-40B4-BE49-F238E27FC236}">
                <a16:creationId xmlns:a16="http://schemas.microsoft.com/office/drawing/2014/main" id="{549CEAA2-587E-4D0E-A0EB-2B834A5193BC}"/>
              </a:ext>
            </a:extLst>
          </p:cNvPr>
          <p:cNvSpPr txBox="1">
            <a:spLocks/>
          </p:cNvSpPr>
          <p:nvPr/>
        </p:nvSpPr>
        <p:spPr>
          <a:xfrm>
            <a:off x="277199" y="82800"/>
            <a:ext cx="10975819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pt-BR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Case: Consórcio</a:t>
            </a:r>
            <a:endParaRPr lang="pt-BR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3.ii. </a:t>
            </a:r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REGRESSÃO LOGÍSTICA MÚLTIPLA </a:t>
            </a:r>
            <a:r>
              <a:rPr lang="en-US" sz="110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| </a:t>
            </a:r>
            <a:r>
              <a:rPr lang="pt-BR" sz="110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SELEÇÃO DE VARIÁVEIS</a:t>
            </a:r>
            <a:endParaRPr lang="en-US" sz="11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27E5518E-B22B-434B-B57B-328F0BC1F23F}"/>
              </a:ext>
            </a:extLst>
          </p:cNvPr>
          <p:cNvSpPr/>
          <p:nvPr/>
        </p:nvSpPr>
        <p:spPr>
          <a:xfrm>
            <a:off x="-5808" y="1149563"/>
            <a:ext cx="11254589" cy="792000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CBA3A053-199D-444F-800C-3AEDD393B760}"/>
              </a:ext>
            </a:extLst>
          </p:cNvPr>
          <p:cNvSpPr/>
          <p:nvPr/>
        </p:nvSpPr>
        <p:spPr>
          <a:xfrm>
            <a:off x="295531" y="1250244"/>
            <a:ext cx="1084924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altLang="pt-BR" sz="1600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 modelo de regressão logística obtido é apresentado abaixo</a:t>
            </a:r>
            <a:r>
              <a:rPr lang="pt-BR" altLang="pt-BR" sz="160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As covariáveis devem </a:t>
            </a:r>
            <a:r>
              <a:rPr lang="pt-BR" altLang="pt-BR" sz="1600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fazer parte do modelo? </a:t>
            </a:r>
          </a:p>
          <a:p>
            <a:r>
              <a:rPr lang="pt-BR" altLang="pt-BR" sz="160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Considere 90</a:t>
            </a:r>
            <a:r>
              <a:rPr lang="pt-BR" altLang="pt-BR" sz="1600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% de confiança.</a:t>
            </a:r>
            <a:endParaRPr lang="pt-BR" sz="1600" dirty="0">
              <a:solidFill>
                <a:srgbClr val="434343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3ADD44D2-62E2-4CF8-ADE7-0C0574D11B26}"/>
              </a:ext>
            </a:extLst>
          </p:cNvPr>
          <p:cNvSpPr/>
          <p:nvPr/>
        </p:nvSpPr>
        <p:spPr>
          <a:xfrm>
            <a:off x="7455877" y="3971903"/>
            <a:ext cx="378239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BR" sz="1600" b="1">
                <a:solidFill>
                  <a:srgbClr val="02BAB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2º passo</a:t>
            </a:r>
          </a:p>
          <a:p>
            <a:pPr algn="r"/>
            <a:r>
              <a:rPr lang="pt-BR" sz="1600">
                <a:solidFill>
                  <a:srgbClr val="02BAB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 ainda restar alguma variável com p-valor &gt; 0,10, retirar novamente a de maior p-valor.</a:t>
            </a:r>
            <a:endParaRPr lang="pt-BR" sz="1600" dirty="0">
              <a:solidFill>
                <a:srgbClr val="02BAB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r"/>
            <a:endParaRPr lang="pt-BR" sz="800" dirty="0">
              <a:solidFill>
                <a:srgbClr val="02BAB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r"/>
            <a:r>
              <a:rPr lang="pt-BR" sz="1600" dirty="0">
                <a:solidFill>
                  <a:srgbClr val="02BAB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Neste caso, retiramos a </a:t>
            </a:r>
            <a:r>
              <a:rPr lang="pt-BR" sz="1600">
                <a:solidFill>
                  <a:srgbClr val="02BAB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variável </a:t>
            </a:r>
            <a:r>
              <a:rPr lang="pt-BR" sz="1600" i="1">
                <a:solidFill>
                  <a:srgbClr val="02BAB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Financiamento</a:t>
            </a:r>
            <a:r>
              <a:rPr lang="pt-BR" sz="1600">
                <a:solidFill>
                  <a:srgbClr val="02BAB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e ajustamos o </a:t>
            </a:r>
            <a:r>
              <a:rPr lang="pt-BR" sz="1600" dirty="0">
                <a:solidFill>
                  <a:srgbClr val="02BAB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modelo novamente.</a:t>
            </a:r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1DDA9292-23DF-4763-8C54-358A7C2BDC33}"/>
              </a:ext>
            </a:extLst>
          </p:cNvPr>
          <p:cNvSpPr/>
          <p:nvPr/>
        </p:nvSpPr>
        <p:spPr>
          <a:xfrm>
            <a:off x="385799" y="5828760"/>
            <a:ext cx="953986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140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Arquivo: Consorcio.</a:t>
            </a:r>
            <a:r>
              <a:rPr lang="pt-BR" sz="1400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xlsx</a:t>
            </a:r>
          </a:p>
        </p:txBody>
      </p:sp>
    </p:spTree>
    <p:extLst>
      <p:ext uri="{BB962C8B-B14F-4D97-AF65-F5344CB8AC3E}">
        <p14:creationId xmlns:p14="http://schemas.microsoft.com/office/powerpoint/2010/main" val="241708214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4D9BC768-E036-45F0-A6BE-267DBB5BC5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847" y="2171516"/>
            <a:ext cx="8181975" cy="3152775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BEBA6547-118E-4F5E-AC49-57C30818DBA6}"/>
              </a:ext>
            </a:extLst>
          </p:cNvPr>
          <p:cNvSpPr/>
          <p:nvPr/>
        </p:nvSpPr>
        <p:spPr>
          <a:xfrm>
            <a:off x="6524889" y="4244509"/>
            <a:ext cx="472389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600" dirty="0">
                <a:solidFill>
                  <a:srgbClr val="02BAB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Todos os p-valores associados aos parâmetros das variáveis explicativas são </a:t>
            </a:r>
            <a:r>
              <a:rPr lang="pt-BR" sz="1600">
                <a:solidFill>
                  <a:srgbClr val="02BAB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&lt; 0,10.</a:t>
            </a:r>
            <a:endParaRPr lang="pt-BR" sz="1600" dirty="0">
              <a:solidFill>
                <a:srgbClr val="02BAB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Chave Direita 3">
            <a:extLst>
              <a:ext uri="{FF2B5EF4-FFF2-40B4-BE49-F238E27FC236}">
                <a16:creationId xmlns:a16="http://schemas.microsoft.com/office/drawing/2014/main" id="{4B2A1B20-4EA8-43A9-AC83-7B9DE10C5511}"/>
              </a:ext>
            </a:extLst>
          </p:cNvPr>
          <p:cNvSpPr/>
          <p:nvPr/>
        </p:nvSpPr>
        <p:spPr>
          <a:xfrm>
            <a:off x="6234115" y="4117485"/>
            <a:ext cx="143630" cy="817805"/>
          </a:xfrm>
          <a:prstGeom prst="rightBrace">
            <a:avLst/>
          </a:prstGeom>
          <a:ln>
            <a:solidFill>
              <a:srgbClr val="02BA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Espaço Reservado para Data 5">
            <a:extLst>
              <a:ext uri="{FF2B5EF4-FFF2-40B4-BE49-F238E27FC236}">
                <a16:creationId xmlns:a16="http://schemas.microsoft.com/office/drawing/2014/main" id="{CDD5736E-49AB-4D04-9254-C533F2CFEBD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E9A512D2-75D4-4B6F-A98D-B55D5AACF61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6355275" y="6391430"/>
            <a:ext cx="1705361" cy="341672"/>
          </a:xfrm>
          <a:prstGeom prst="rect">
            <a:avLst/>
          </a:prstGeom>
        </p:spPr>
      </p:pic>
      <p:pic>
        <p:nvPicPr>
          <p:cNvPr id="15" name="Google Shape;62;p13">
            <a:extLst>
              <a:ext uri="{FF2B5EF4-FFF2-40B4-BE49-F238E27FC236}">
                <a16:creationId xmlns:a16="http://schemas.microsoft.com/office/drawing/2014/main" id="{CBD0393F-0C8C-4805-B803-EE57D9C0BB38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9542770" y="4722638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Espaço Reservado para Número de Slide 4">
            <a:extLst>
              <a:ext uri="{FF2B5EF4-FFF2-40B4-BE49-F238E27FC236}">
                <a16:creationId xmlns:a16="http://schemas.microsoft.com/office/drawing/2014/main" id="{0BA9FBA2-4B42-48C0-86D7-118E7C789192}"/>
              </a:ext>
            </a:extLst>
          </p:cNvPr>
          <p:cNvSpPr txBox="1">
            <a:spLocks/>
          </p:cNvSpPr>
          <p:nvPr/>
        </p:nvSpPr>
        <p:spPr>
          <a:xfrm>
            <a:off x="11436559" y="379620"/>
            <a:ext cx="399713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8FB8526-A7DF-44F1-A0A0-E2C9088E1528}" type="slidenum">
              <a:rPr lang="pt-BR" smtClean="0">
                <a:solidFill>
                  <a:srgbClr val="6ADBD9"/>
                </a:solidFill>
              </a:rPr>
              <a:pPr algn="ctr"/>
              <a:t>39</a:t>
            </a:fld>
            <a:endParaRPr lang="pt-BR" dirty="0">
              <a:solidFill>
                <a:srgbClr val="6ADBD9"/>
              </a:solidFill>
            </a:endParaRPr>
          </a:p>
        </p:txBody>
      </p:sp>
      <p:sp>
        <p:nvSpPr>
          <p:cNvPr id="17" name="Pentágono 16">
            <a:extLst>
              <a:ext uri="{FF2B5EF4-FFF2-40B4-BE49-F238E27FC236}">
                <a16:creationId xmlns:a16="http://schemas.microsoft.com/office/drawing/2014/main" id="{FF93251A-5D52-47A1-8F4E-DFBDE791E489}"/>
              </a:ext>
            </a:extLst>
          </p:cNvPr>
          <p:cNvSpPr/>
          <p:nvPr/>
        </p:nvSpPr>
        <p:spPr>
          <a:xfrm>
            <a:off x="11498924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6ADBD9"/>
              </a:solidFill>
            </a:endParaRPr>
          </a:p>
        </p:txBody>
      </p:sp>
      <p:sp>
        <p:nvSpPr>
          <p:cNvPr id="23" name="Title Placeholder 1">
            <a:extLst>
              <a:ext uri="{FF2B5EF4-FFF2-40B4-BE49-F238E27FC236}">
                <a16:creationId xmlns:a16="http://schemas.microsoft.com/office/drawing/2014/main" id="{8BA14597-91C8-43DA-ADF1-F83927843639}"/>
              </a:ext>
            </a:extLst>
          </p:cNvPr>
          <p:cNvSpPr txBox="1">
            <a:spLocks/>
          </p:cNvSpPr>
          <p:nvPr/>
        </p:nvSpPr>
        <p:spPr>
          <a:xfrm>
            <a:off x="277199" y="82800"/>
            <a:ext cx="10975819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pt-BR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Case: Consórcio</a:t>
            </a:r>
            <a:endParaRPr lang="pt-BR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3.ii. </a:t>
            </a:r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REGRESSÃO LOGÍSTICA MÚLTIPLA </a:t>
            </a:r>
            <a:r>
              <a:rPr lang="en-US" sz="110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| </a:t>
            </a:r>
            <a:r>
              <a:rPr lang="pt-BR" sz="110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SELEÇÃO DE VARIÁVEIS</a:t>
            </a:r>
            <a:endParaRPr lang="en-US" sz="11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84EB0538-B221-460E-AE7E-EE7E4BC5330E}"/>
              </a:ext>
            </a:extLst>
          </p:cNvPr>
          <p:cNvSpPr/>
          <p:nvPr/>
        </p:nvSpPr>
        <p:spPr>
          <a:xfrm>
            <a:off x="-5808" y="1149563"/>
            <a:ext cx="11254589" cy="792000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649E32A1-E2F6-4642-97AD-ABE56CF25F0D}"/>
              </a:ext>
            </a:extLst>
          </p:cNvPr>
          <p:cNvSpPr/>
          <p:nvPr/>
        </p:nvSpPr>
        <p:spPr>
          <a:xfrm>
            <a:off x="295531" y="1250244"/>
            <a:ext cx="1084924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altLang="pt-BR" sz="1600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 modelo de regressão logística obtido é apresentado abaixo</a:t>
            </a:r>
            <a:r>
              <a:rPr lang="pt-BR" altLang="pt-BR" sz="160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As covariáveis devem </a:t>
            </a:r>
            <a:r>
              <a:rPr lang="pt-BR" altLang="pt-BR" sz="1600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fazer parte do modelo? </a:t>
            </a:r>
          </a:p>
          <a:p>
            <a:r>
              <a:rPr lang="pt-BR" altLang="pt-BR" sz="160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Considere 90</a:t>
            </a:r>
            <a:r>
              <a:rPr lang="pt-BR" altLang="pt-BR" sz="1600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% de confiança.</a:t>
            </a:r>
            <a:endParaRPr lang="pt-BR" sz="1600" dirty="0">
              <a:solidFill>
                <a:srgbClr val="434343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B3F3BF48-997B-4A97-9959-767425C93B0A}"/>
              </a:ext>
            </a:extLst>
          </p:cNvPr>
          <p:cNvSpPr/>
          <p:nvPr/>
        </p:nvSpPr>
        <p:spPr>
          <a:xfrm>
            <a:off x="385799" y="5828760"/>
            <a:ext cx="953986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140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Arquivo: Consorcio.</a:t>
            </a:r>
            <a:r>
              <a:rPr lang="pt-BR" sz="1400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xlsx</a:t>
            </a:r>
          </a:p>
        </p:txBody>
      </p:sp>
    </p:spTree>
    <p:extLst>
      <p:ext uri="{BB962C8B-B14F-4D97-AF65-F5344CB8AC3E}">
        <p14:creationId xmlns:p14="http://schemas.microsoft.com/office/powerpoint/2010/main" val="9212335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>
            <a:extLst>
              <a:ext uri="{FF2B5EF4-FFF2-40B4-BE49-F238E27FC236}">
                <a16:creationId xmlns:a16="http://schemas.microsoft.com/office/drawing/2014/main" id="{DFCD4E80-B3C3-4C02-BE52-6A1E40E35098}"/>
              </a:ext>
            </a:extLst>
          </p:cNvPr>
          <p:cNvSpPr/>
          <p:nvPr/>
        </p:nvSpPr>
        <p:spPr>
          <a:xfrm>
            <a:off x="4337198" y="562182"/>
            <a:ext cx="7093121" cy="2554545"/>
          </a:xfrm>
          <a:prstGeom prst="rect">
            <a:avLst/>
          </a:prstGeom>
          <a:solidFill>
            <a:schemeClr val="bg1"/>
          </a:solidFill>
        </p:spPr>
        <p:txBody>
          <a:bodyPr wrap="square" anchor="t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pt-BR" sz="16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Introdução</a:t>
            </a:r>
          </a:p>
          <a:p>
            <a:pPr marL="342900" indent="-342900">
              <a:buFont typeface="+mj-lt"/>
              <a:buAutoNum type="arabicPeriod"/>
            </a:pPr>
            <a:endParaRPr lang="pt-BR" sz="16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pt-BR" sz="1600" dirty="0">
                <a:solidFill>
                  <a:srgbClr val="434343"/>
                </a:solidFill>
                <a:latin typeface="Open Sans" panose="020B0604020202020204" charset="0"/>
              </a:rPr>
              <a:t>Regressão Logística Simples</a:t>
            </a:r>
          </a:p>
          <a:p>
            <a:pPr marL="342900" indent="-342900">
              <a:buFont typeface="+mj-lt"/>
              <a:buAutoNum type="arabicPeriod"/>
            </a:pPr>
            <a:endParaRPr lang="pt-BR" sz="1600" dirty="0">
              <a:solidFill>
                <a:srgbClr val="434343"/>
              </a:solidFill>
              <a:latin typeface="Open Sans" panose="020B060402020202020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pt-BR" sz="16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Regressão Logística Múltipla</a:t>
            </a:r>
          </a:p>
          <a:p>
            <a:pPr marL="800100" lvl="1" indent="-342900">
              <a:buFont typeface="+mj-lt"/>
              <a:buAutoNum type="romanLcPeriod"/>
            </a:pPr>
            <a:r>
              <a:rPr lang="pt-BR" sz="16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Teste de </a:t>
            </a:r>
            <a:r>
              <a:rPr lang="pt-BR" sz="160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hipótese sobre </a:t>
            </a:r>
            <a:r>
              <a:rPr lang="pt-BR" sz="16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os parâmetros</a:t>
            </a:r>
          </a:p>
          <a:p>
            <a:pPr marL="800100" lvl="1" indent="-342900">
              <a:buFont typeface="+mj-lt"/>
              <a:buAutoNum type="romanLcPeriod"/>
            </a:pPr>
            <a:r>
              <a:rPr lang="pt-BR" sz="16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Seleção de variáveis</a:t>
            </a:r>
          </a:p>
          <a:p>
            <a:pPr marL="800100" lvl="1" indent="-342900">
              <a:buFont typeface="+mj-lt"/>
              <a:buAutoNum type="romanLcPeriod"/>
            </a:pPr>
            <a:r>
              <a:rPr lang="pt-BR" sz="16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 de desempenho</a:t>
            </a:r>
          </a:p>
          <a:p>
            <a:pPr lvl="1"/>
            <a:endParaRPr lang="pt-BR" sz="1600" dirty="0">
              <a:solidFill>
                <a:srgbClr val="434343"/>
              </a:solidFill>
              <a:latin typeface="Open Sans" panose="020B0604020202020204"/>
            </a:endParaRPr>
          </a:p>
          <a:p>
            <a:pPr marL="342900" indent="-342900">
              <a:buFont typeface="+mj-lt"/>
              <a:buAutoNum type="arabicPeriod"/>
            </a:pPr>
            <a:r>
              <a:rPr lang="pt-BR" sz="1600" dirty="0">
                <a:solidFill>
                  <a:srgbClr val="434343"/>
                </a:solidFill>
                <a:latin typeface="Open Sans" panose="020B0604020202020204"/>
              </a:rPr>
              <a:t>Exercícios</a:t>
            </a:r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E366D41B-C93F-47E9-8910-B3ED36B5B583}"/>
              </a:ext>
            </a:extLst>
          </p:cNvPr>
          <p:cNvSpPr txBox="1">
            <a:spLocks/>
          </p:cNvSpPr>
          <p:nvPr/>
        </p:nvSpPr>
        <p:spPr>
          <a:xfrm>
            <a:off x="895843" y="456896"/>
            <a:ext cx="2798149" cy="4987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2400" dirty="0">
                <a:solidFill>
                  <a:srgbClr val="6ADBD9"/>
                </a:solidFill>
                <a:latin typeface="Open Sans" panose="020B0604020202020204" charset="0"/>
              </a:rPr>
              <a:t>Conteúdo</a:t>
            </a:r>
            <a:r>
              <a:rPr lang="en-US" sz="2400" dirty="0">
                <a:solidFill>
                  <a:srgbClr val="6ADBD9"/>
                </a:solidFill>
                <a:latin typeface="Open Sans" panose="020B0604020202020204" charset="0"/>
              </a:rPr>
              <a:t> da Aula</a:t>
            </a:r>
          </a:p>
        </p:txBody>
      </p: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F7930CF3-BFC0-49B5-B624-FCF47341D5DC}"/>
              </a:ext>
            </a:extLst>
          </p:cNvPr>
          <p:cNvCxnSpPr>
            <a:cxnSpLocks/>
          </p:cNvCxnSpPr>
          <p:nvPr/>
        </p:nvCxnSpPr>
        <p:spPr>
          <a:xfrm>
            <a:off x="4039566" y="671168"/>
            <a:ext cx="0" cy="2190019"/>
          </a:xfrm>
          <a:prstGeom prst="line">
            <a:avLst/>
          </a:prstGeom>
          <a:ln>
            <a:solidFill>
              <a:srgbClr val="43434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Elipse 12">
            <a:extLst>
              <a:ext uri="{FF2B5EF4-FFF2-40B4-BE49-F238E27FC236}">
                <a16:creationId xmlns:a16="http://schemas.microsoft.com/office/drawing/2014/main" id="{3FAE197E-B230-43A7-BFD6-755E781038C3}"/>
              </a:ext>
            </a:extLst>
          </p:cNvPr>
          <p:cNvSpPr/>
          <p:nvPr/>
        </p:nvSpPr>
        <p:spPr>
          <a:xfrm>
            <a:off x="3966710" y="633391"/>
            <a:ext cx="145712" cy="145774"/>
          </a:xfrm>
          <a:prstGeom prst="ellipse">
            <a:avLst/>
          </a:prstGeom>
          <a:solidFill>
            <a:schemeClr val="bg1"/>
          </a:solidFill>
          <a:ln w="25400"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43901B07-45B4-4E86-84D2-99A00E832B84}"/>
              </a:ext>
            </a:extLst>
          </p:cNvPr>
          <p:cNvSpPr/>
          <p:nvPr/>
        </p:nvSpPr>
        <p:spPr>
          <a:xfrm>
            <a:off x="3966710" y="1157523"/>
            <a:ext cx="145712" cy="145774"/>
          </a:xfrm>
          <a:prstGeom prst="ellipse">
            <a:avLst/>
          </a:prstGeom>
          <a:solidFill>
            <a:schemeClr val="bg1"/>
          </a:solidFill>
          <a:ln w="25400"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6E71B8F3-6326-4C0C-A58D-B01B7517A5E8}"/>
              </a:ext>
            </a:extLst>
          </p:cNvPr>
          <p:cNvSpPr/>
          <p:nvPr/>
        </p:nvSpPr>
        <p:spPr>
          <a:xfrm>
            <a:off x="3984606" y="2812810"/>
            <a:ext cx="145712" cy="145774"/>
          </a:xfrm>
          <a:prstGeom prst="ellipse">
            <a:avLst/>
          </a:prstGeom>
          <a:solidFill>
            <a:schemeClr val="bg1"/>
          </a:solidFill>
          <a:ln w="25400"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DB6EB9D9-7F35-4C56-9960-B08A84F9FE06}"/>
              </a:ext>
            </a:extLst>
          </p:cNvPr>
          <p:cNvSpPr/>
          <p:nvPr/>
        </p:nvSpPr>
        <p:spPr>
          <a:xfrm>
            <a:off x="3966710" y="1637413"/>
            <a:ext cx="145712" cy="145774"/>
          </a:xfrm>
          <a:prstGeom prst="ellipse">
            <a:avLst/>
          </a:prstGeom>
          <a:solidFill>
            <a:schemeClr val="bg1"/>
          </a:solidFill>
          <a:ln w="25400"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4" name="Espaço Reservado para Data 5">
            <a:extLst>
              <a:ext uri="{FF2B5EF4-FFF2-40B4-BE49-F238E27FC236}">
                <a16:creationId xmlns:a16="http://schemas.microsoft.com/office/drawing/2014/main" id="{5AB07ED1-0251-45A2-929F-06513E2274D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7AA94A34-BEE0-4149-BDC2-F73D7C79885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6355275" y="6391430"/>
            <a:ext cx="1705361" cy="341672"/>
          </a:xfrm>
          <a:prstGeom prst="rect">
            <a:avLst/>
          </a:prstGeom>
        </p:spPr>
      </p:pic>
      <p:pic>
        <p:nvPicPr>
          <p:cNvPr id="17" name="Google Shape;62;p13">
            <a:extLst>
              <a:ext uri="{FF2B5EF4-FFF2-40B4-BE49-F238E27FC236}">
                <a16:creationId xmlns:a16="http://schemas.microsoft.com/office/drawing/2014/main" id="{05006BE9-C236-4C9D-9883-DAF480A49C0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9542770" y="4722638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Espaço Reservado para Número de Slide 4">
            <a:extLst>
              <a:ext uri="{FF2B5EF4-FFF2-40B4-BE49-F238E27FC236}">
                <a16:creationId xmlns:a16="http://schemas.microsoft.com/office/drawing/2014/main" id="{6FFAADC8-869D-4BD8-96BA-75A5AAF3BCCF}"/>
              </a:ext>
            </a:extLst>
          </p:cNvPr>
          <p:cNvSpPr txBox="1">
            <a:spLocks/>
          </p:cNvSpPr>
          <p:nvPr/>
        </p:nvSpPr>
        <p:spPr>
          <a:xfrm>
            <a:off x="11436559" y="379620"/>
            <a:ext cx="399713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8FB8526-A7DF-44F1-A0A0-E2C9088E1528}" type="slidenum">
              <a:rPr lang="pt-BR" smtClean="0">
                <a:solidFill>
                  <a:srgbClr val="6ADBD9"/>
                </a:solidFill>
              </a:rPr>
              <a:pPr algn="ctr"/>
              <a:t>4</a:t>
            </a:fld>
            <a:endParaRPr lang="pt-BR" dirty="0">
              <a:solidFill>
                <a:srgbClr val="6ADBD9"/>
              </a:solidFill>
            </a:endParaRPr>
          </a:p>
        </p:txBody>
      </p:sp>
      <p:sp>
        <p:nvSpPr>
          <p:cNvPr id="20" name="Pentágono 19">
            <a:extLst>
              <a:ext uri="{FF2B5EF4-FFF2-40B4-BE49-F238E27FC236}">
                <a16:creationId xmlns:a16="http://schemas.microsoft.com/office/drawing/2014/main" id="{943D7A5F-CF9A-483C-842E-ADD74C7DD2EB}"/>
              </a:ext>
            </a:extLst>
          </p:cNvPr>
          <p:cNvSpPr/>
          <p:nvPr/>
        </p:nvSpPr>
        <p:spPr>
          <a:xfrm>
            <a:off x="11498924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6ADBD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975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ixaDeTexto 3">
                <a:extLst>
                  <a:ext uri="{FF2B5EF4-FFF2-40B4-BE49-F238E27FC236}">
                    <a16:creationId xmlns:a16="http://schemas.microsoft.com/office/drawing/2014/main" id="{FB37A690-5603-4B34-8AB3-C6821606F9C8}"/>
                  </a:ext>
                </a:extLst>
              </p:cNvPr>
              <p:cNvSpPr txBox="1"/>
              <p:nvPr/>
            </p:nvSpPr>
            <p:spPr>
              <a:xfrm>
                <a:off x="1203206" y="2135362"/>
                <a:ext cx="8784976" cy="8615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0" i="1" smtClean="0">
                          <a:solidFill>
                            <a:srgbClr val="434343"/>
                          </a:solidFill>
                          <a:latin typeface="Cambria Math"/>
                        </a:rPr>
                        <m:t>𝑝</m:t>
                      </m:r>
                      <m:r>
                        <a:rPr lang="pt-BR" sz="2400" b="0" i="1" smtClean="0">
                          <a:solidFill>
                            <a:srgbClr val="434343"/>
                          </a:solidFill>
                          <a:latin typeface="Cambria Math"/>
                        </a:rPr>
                        <m:t>= </m:t>
                      </m:r>
                      <m:f>
                        <m:fPr>
                          <m:ctrlPr>
                            <a:rPr lang="pt-BR" sz="2400" b="0" i="1" smtClean="0">
                              <a:solidFill>
                                <a:srgbClr val="434343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pt-BR" sz="2400" b="0" i="1" smtClean="0">
                                  <a:solidFill>
                                    <a:srgbClr val="43434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2400" b="0" i="1" smtClean="0">
                                  <a:solidFill>
                                    <a:srgbClr val="434343"/>
                                  </a:solidFill>
                                  <a:latin typeface="Cambria Math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pt-BR" sz="2400" i="1">
                                  <a:solidFill>
                                    <a:srgbClr val="434343"/>
                                  </a:solidFill>
                                  <a:latin typeface="Cambria Math"/>
                                </a:rPr>
                                <m:t>−2,3707−0</m:t>
                              </m:r>
                              <m:r>
                                <a:rPr lang="pt-BR" sz="2400" b="0" i="1" smtClean="0">
                                  <a:solidFill>
                                    <a:srgbClr val="434343"/>
                                  </a:solidFill>
                                  <a:latin typeface="Cambria Math"/>
                                </a:rPr>
                                <m:t>,</m:t>
                              </m:r>
                              <m:r>
                                <a:rPr lang="pt-BR" sz="2400" i="1">
                                  <a:solidFill>
                                    <a:srgbClr val="434343"/>
                                  </a:solidFill>
                                  <a:latin typeface="Cambria Math"/>
                                </a:rPr>
                                <m:t>0000047</m:t>
                              </m:r>
                              <m:r>
                                <a:rPr lang="pt-BR" sz="2400" b="0" i="1" smtClean="0">
                                  <a:solidFill>
                                    <a:srgbClr val="434343"/>
                                  </a:solidFill>
                                  <a:latin typeface="Cambria Math"/>
                                </a:rPr>
                                <m:t>∗</m:t>
                              </m:r>
                              <m:r>
                                <a:rPr lang="pt-BR" sz="2400" i="1">
                                  <a:solidFill>
                                    <a:srgbClr val="434343"/>
                                  </a:solidFill>
                                  <a:latin typeface="Cambria Math"/>
                                </a:rPr>
                                <m:t>𝐷𝐼</m:t>
                              </m:r>
                              <m:r>
                                <a:rPr lang="pt-BR" sz="2400" i="1">
                                  <a:solidFill>
                                    <a:srgbClr val="434343"/>
                                  </a:solidFill>
                                  <a:latin typeface="Cambria Math"/>
                                </a:rPr>
                                <m:t>+0,0000717∗</m:t>
                              </m:r>
                              <m:r>
                                <a:rPr lang="pt-BR" sz="2400" i="1">
                                  <a:solidFill>
                                    <a:srgbClr val="434343"/>
                                  </a:solidFill>
                                  <a:latin typeface="Cambria Math"/>
                                </a:rPr>
                                <m:t>𝑃𝑜𝑢𝑝𝑎𝑛</m:t>
                              </m:r>
                              <m:r>
                                <a:rPr lang="pt-BR" sz="2400" i="1">
                                  <a:solidFill>
                                    <a:srgbClr val="434343"/>
                                  </a:solidFill>
                                  <a:latin typeface="Cambria Math"/>
                                </a:rPr>
                                <m:t>ç</m:t>
                              </m:r>
                              <m:r>
                                <a:rPr lang="pt-BR" sz="2400" i="1">
                                  <a:solidFill>
                                    <a:srgbClr val="434343"/>
                                  </a:solidFill>
                                  <a:latin typeface="Cambria Math"/>
                                </a:rPr>
                                <m:t>𝑎</m:t>
                              </m:r>
                              <m:r>
                                <a:rPr lang="pt-BR" sz="2400" i="1">
                                  <a:solidFill>
                                    <a:srgbClr val="434343"/>
                                  </a:solidFill>
                                  <a:latin typeface="Cambria Math"/>
                                </a:rPr>
                                <m:t>+0,0001016∗</m:t>
                              </m:r>
                              <m:r>
                                <a:rPr lang="pt-BR" sz="2400" b="0" i="1" smtClean="0">
                                  <a:solidFill>
                                    <a:srgbClr val="434343"/>
                                  </a:solidFill>
                                  <a:latin typeface="Cambria Math"/>
                                </a:rPr>
                                <m:t>𝑆𝑎𝑙</m:t>
                              </m:r>
                              <m:r>
                                <a:rPr lang="pt-BR" sz="2400" b="0" i="1" smtClean="0">
                                  <a:solidFill>
                                    <a:srgbClr val="434343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pt-BR" sz="2400" b="0" i="1" smtClean="0">
                                  <a:solidFill>
                                    <a:srgbClr val="434343"/>
                                  </a:solidFill>
                                  <a:latin typeface="Cambria Math"/>
                                </a:rPr>
                                <m:t>𝑟𝑖𝑜</m:t>
                              </m:r>
                            </m:sup>
                          </m:sSup>
                        </m:num>
                        <m:den>
                          <m:r>
                            <a:rPr lang="pt-BR" sz="2400" b="0" i="1" smtClean="0">
                              <a:solidFill>
                                <a:srgbClr val="434343"/>
                              </a:solidFill>
                              <a:latin typeface="Cambria Math"/>
                            </a:rPr>
                            <m:t>1+</m:t>
                          </m:r>
                          <m:sSup>
                            <m:sSupPr>
                              <m:ctrlPr>
                                <a:rPr lang="pt-BR" sz="2400" i="1">
                                  <a:solidFill>
                                    <a:srgbClr val="43434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2400" i="1">
                                  <a:solidFill>
                                    <a:srgbClr val="434343"/>
                                  </a:solidFill>
                                  <a:latin typeface="Cambria Math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pt-BR" sz="2400" i="1">
                                  <a:solidFill>
                                    <a:srgbClr val="434343"/>
                                  </a:solidFill>
                                  <a:latin typeface="Cambria Math"/>
                                </a:rPr>
                                <m:t>−2,3707−0,0000047∗</m:t>
                              </m:r>
                              <m:r>
                                <a:rPr lang="pt-BR" sz="2400" i="1">
                                  <a:solidFill>
                                    <a:srgbClr val="434343"/>
                                  </a:solidFill>
                                  <a:latin typeface="Cambria Math"/>
                                </a:rPr>
                                <m:t>𝐷𝐼</m:t>
                              </m:r>
                              <m:r>
                                <a:rPr lang="pt-BR" sz="2400" i="1">
                                  <a:solidFill>
                                    <a:srgbClr val="434343"/>
                                  </a:solidFill>
                                  <a:latin typeface="Cambria Math"/>
                                </a:rPr>
                                <m:t>+0,0000717∗</m:t>
                              </m:r>
                              <m:r>
                                <a:rPr lang="pt-BR" sz="2400" i="1">
                                  <a:solidFill>
                                    <a:srgbClr val="434343"/>
                                  </a:solidFill>
                                  <a:latin typeface="Cambria Math"/>
                                </a:rPr>
                                <m:t>𝑃𝑜𝑢𝑝𝑎𝑛</m:t>
                              </m:r>
                              <m:r>
                                <a:rPr lang="pt-BR" sz="2400" i="1">
                                  <a:solidFill>
                                    <a:srgbClr val="434343"/>
                                  </a:solidFill>
                                  <a:latin typeface="Cambria Math"/>
                                </a:rPr>
                                <m:t>ç</m:t>
                              </m:r>
                              <m:r>
                                <a:rPr lang="pt-BR" sz="2400" i="1">
                                  <a:solidFill>
                                    <a:srgbClr val="434343"/>
                                  </a:solidFill>
                                  <a:latin typeface="Cambria Math"/>
                                </a:rPr>
                                <m:t>𝑎</m:t>
                              </m:r>
                              <m:r>
                                <a:rPr lang="pt-BR" sz="2400" i="1">
                                  <a:solidFill>
                                    <a:srgbClr val="434343"/>
                                  </a:solidFill>
                                  <a:latin typeface="Cambria Math"/>
                                </a:rPr>
                                <m:t>+0,0001016∗</m:t>
                              </m:r>
                              <m:r>
                                <a:rPr lang="pt-BR" sz="2400" i="1">
                                  <a:solidFill>
                                    <a:srgbClr val="434343"/>
                                  </a:solidFill>
                                  <a:latin typeface="Cambria Math"/>
                                </a:rPr>
                                <m:t>𝑆𝑎𝑙𝑎𝑟𝑖𝑜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pt-BR" sz="2400" dirty="0">
                  <a:solidFill>
                    <a:srgbClr val="434343"/>
                  </a:solidFill>
                </a:endParaRPr>
              </a:p>
            </p:txBody>
          </p:sp>
        </mc:Choice>
        <mc:Fallback xmlns="">
          <p:sp>
            <p:nvSpPr>
              <p:cNvPr id="4" name="CaixaDeTexto 3">
                <a:extLst>
                  <a:ext uri="{FF2B5EF4-FFF2-40B4-BE49-F238E27FC236}">
                    <a16:creationId xmlns:a16="http://schemas.microsoft.com/office/drawing/2014/main" id="{FB37A690-5603-4B34-8AB3-C6821606F9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3206" y="2135362"/>
                <a:ext cx="8784976" cy="86158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Espaço Reservado para Data 5">
            <a:extLst>
              <a:ext uri="{FF2B5EF4-FFF2-40B4-BE49-F238E27FC236}">
                <a16:creationId xmlns:a16="http://schemas.microsoft.com/office/drawing/2014/main" id="{26649F5D-A3E4-4AC5-BADB-C07471544C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E1E31094-0F08-409B-B7E6-21CA7E133D0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6355275" y="6391430"/>
            <a:ext cx="1705361" cy="341672"/>
          </a:xfrm>
          <a:prstGeom prst="rect">
            <a:avLst/>
          </a:prstGeom>
        </p:spPr>
      </p:pic>
      <p:pic>
        <p:nvPicPr>
          <p:cNvPr id="15" name="Google Shape;62;p13">
            <a:extLst>
              <a:ext uri="{FF2B5EF4-FFF2-40B4-BE49-F238E27FC236}">
                <a16:creationId xmlns:a16="http://schemas.microsoft.com/office/drawing/2014/main" id="{A4D95436-741B-4678-BCF5-AD9B67C6B790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9542770" y="4722638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Espaço Reservado para Número de Slide 4">
            <a:extLst>
              <a:ext uri="{FF2B5EF4-FFF2-40B4-BE49-F238E27FC236}">
                <a16:creationId xmlns:a16="http://schemas.microsoft.com/office/drawing/2014/main" id="{2C6338EB-DE4A-4F83-A2EA-3B64EDDCAFA6}"/>
              </a:ext>
            </a:extLst>
          </p:cNvPr>
          <p:cNvSpPr txBox="1">
            <a:spLocks/>
          </p:cNvSpPr>
          <p:nvPr/>
        </p:nvSpPr>
        <p:spPr>
          <a:xfrm>
            <a:off x="11436559" y="379620"/>
            <a:ext cx="399713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8FB8526-A7DF-44F1-A0A0-E2C9088E1528}" type="slidenum">
              <a:rPr lang="pt-BR" smtClean="0">
                <a:solidFill>
                  <a:srgbClr val="6ADBD9"/>
                </a:solidFill>
              </a:rPr>
              <a:pPr algn="ctr"/>
              <a:t>40</a:t>
            </a:fld>
            <a:endParaRPr lang="pt-BR" dirty="0">
              <a:solidFill>
                <a:srgbClr val="6ADBD9"/>
              </a:solidFill>
            </a:endParaRPr>
          </a:p>
        </p:txBody>
      </p:sp>
      <p:sp>
        <p:nvSpPr>
          <p:cNvPr id="17" name="Pentágono 16">
            <a:extLst>
              <a:ext uri="{FF2B5EF4-FFF2-40B4-BE49-F238E27FC236}">
                <a16:creationId xmlns:a16="http://schemas.microsoft.com/office/drawing/2014/main" id="{932C9F47-7323-418D-A0BF-A5316025E286}"/>
              </a:ext>
            </a:extLst>
          </p:cNvPr>
          <p:cNvSpPr/>
          <p:nvPr/>
        </p:nvSpPr>
        <p:spPr>
          <a:xfrm>
            <a:off x="11498924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6ADBD9"/>
              </a:solidFill>
            </a:endParaRPr>
          </a:p>
        </p:txBody>
      </p:sp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E5FFE7F2-B8E3-4D10-907B-1DD21E11C80E}"/>
              </a:ext>
            </a:extLst>
          </p:cNvPr>
          <p:cNvSpPr txBox="1">
            <a:spLocks/>
          </p:cNvSpPr>
          <p:nvPr/>
        </p:nvSpPr>
        <p:spPr>
          <a:xfrm>
            <a:off x="277199" y="82800"/>
            <a:ext cx="10975819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pt-BR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Case: Consórcio</a:t>
            </a:r>
            <a:endParaRPr lang="pt-BR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3</a:t>
            </a:r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 REGRESSÃO LOGÍSTICA MÚLTIPLA | </a:t>
            </a:r>
            <a:r>
              <a:rPr lang="pt-BR" sz="11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CASE</a:t>
            </a:r>
            <a:endParaRPr lang="en-US" sz="11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36348B35-C1BF-4C88-BF0F-CAA3D8628D10}"/>
              </a:ext>
            </a:extLst>
          </p:cNvPr>
          <p:cNvSpPr/>
          <p:nvPr/>
        </p:nvSpPr>
        <p:spPr>
          <a:xfrm>
            <a:off x="-5807" y="1149563"/>
            <a:ext cx="10295436" cy="557737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3F564087-D8BD-4D58-9F7D-665CD8C0D797}"/>
              </a:ext>
            </a:extLst>
          </p:cNvPr>
          <p:cNvSpPr/>
          <p:nvPr/>
        </p:nvSpPr>
        <p:spPr>
          <a:xfrm>
            <a:off x="288807" y="1257724"/>
            <a:ext cx="992464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60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 probabilidade de um cliente contratar o consórcio é dada por:</a:t>
            </a:r>
            <a:endParaRPr lang="pt-BR" sz="1600" dirty="0">
              <a:solidFill>
                <a:srgbClr val="434343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72734D63-DFE9-4391-9F27-D4ABAD2B5D17}"/>
              </a:ext>
            </a:extLst>
          </p:cNvPr>
          <p:cNvSpPr/>
          <p:nvPr/>
        </p:nvSpPr>
        <p:spPr>
          <a:xfrm>
            <a:off x="385799" y="5828760"/>
            <a:ext cx="953986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140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Arquivo: Consorcio.</a:t>
            </a:r>
            <a:r>
              <a:rPr lang="pt-BR" sz="1400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xlsx</a:t>
            </a:r>
          </a:p>
        </p:txBody>
      </p:sp>
    </p:spTree>
    <p:extLst>
      <p:ext uri="{BB962C8B-B14F-4D97-AF65-F5344CB8AC3E}">
        <p14:creationId xmlns:p14="http://schemas.microsoft.com/office/powerpoint/2010/main" val="122433451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ela 6">
            <a:extLst>
              <a:ext uri="{FF2B5EF4-FFF2-40B4-BE49-F238E27FC236}">
                <a16:creationId xmlns:a16="http://schemas.microsoft.com/office/drawing/2014/main" id="{A59283BB-D9EA-4788-99AF-66CD2D3C93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8229354"/>
              </p:ext>
            </p:extLst>
          </p:nvPr>
        </p:nvGraphicFramePr>
        <p:xfrm>
          <a:off x="278297" y="2028775"/>
          <a:ext cx="10959974" cy="1630342"/>
        </p:xfrm>
        <a:graphic>
          <a:graphicData uri="http://schemas.openxmlformats.org/drawingml/2006/table">
            <a:tbl>
              <a:tblPr/>
              <a:tblGrid>
                <a:gridCol w="825289">
                  <a:extLst>
                    <a:ext uri="{9D8B030D-6E8A-4147-A177-3AD203B41FA5}">
                      <a16:colId xmlns:a16="http://schemas.microsoft.com/office/drawing/2014/main" val="295527308"/>
                    </a:ext>
                  </a:extLst>
                </a:gridCol>
                <a:gridCol w="1208690">
                  <a:extLst>
                    <a:ext uri="{9D8B030D-6E8A-4147-A177-3AD203B41FA5}">
                      <a16:colId xmlns:a16="http://schemas.microsoft.com/office/drawing/2014/main" val="141699939"/>
                    </a:ext>
                  </a:extLst>
                </a:gridCol>
                <a:gridCol w="1408386">
                  <a:extLst>
                    <a:ext uri="{9D8B030D-6E8A-4147-A177-3AD203B41FA5}">
                      <a16:colId xmlns:a16="http://schemas.microsoft.com/office/drawing/2014/main" val="2768455928"/>
                    </a:ext>
                  </a:extLst>
                </a:gridCol>
                <a:gridCol w="1166648">
                  <a:extLst>
                    <a:ext uri="{9D8B030D-6E8A-4147-A177-3AD203B41FA5}">
                      <a16:colId xmlns:a16="http://schemas.microsoft.com/office/drawing/2014/main" val="2535055701"/>
                    </a:ext>
                  </a:extLst>
                </a:gridCol>
                <a:gridCol w="1303283">
                  <a:extLst>
                    <a:ext uri="{9D8B030D-6E8A-4147-A177-3AD203B41FA5}">
                      <a16:colId xmlns:a16="http://schemas.microsoft.com/office/drawing/2014/main" val="958068241"/>
                    </a:ext>
                  </a:extLst>
                </a:gridCol>
                <a:gridCol w="1082566">
                  <a:extLst>
                    <a:ext uri="{9D8B030D-6E8A-4147-A177-3AD203B41FA5}">
                      <a16:colId xmlns:a16="http://schemas.microsoft.com/office/drawing/2014/main" val="2083117218"/>
                    </a:ext>
                  </a:extLst>
                </a:gridCol>
                <a:gridCol w="1397875">
                  <a:extLst>
                    <a:ext uri="{9D8B030D-6E8A-4147-A177-3AD203B41FA5}">
                      <a16:colId xmlns:a16="http://schemas.microsoft.com/office/drawing/2014/main" val="3192555611"/>
                    </a:ext>
                  </a:extLst>
                </a:gridCol>
                <a:gridCol w="263004">
                  <a:extLst>
                    <a:ext uri="{9D8B030D-6E8A-4147-A177-3AD203B41FA5}">
                      <a16:colId xmlns:a16="http://schemas.microsoft.com/office/drawing/2014/main" val="425001270"/>
                    </a:ext>
                  </a:extLst>
                </a:gridCol>
                <a:gridCol w="1085221">
                  <a:extLst>
                    <a:ext uri="{9D8B030D-6E8A-4147-A177-3AD203B41FA5}">
                      <a16:colId xmlns:a16="http://schemas.microsoft.com/office/drawing/2014/main" val="2507760108"/>
                    </a:ext>
                  </a:extLst>
                </a:gridCol>
                <a:gridCol w="1219012">
                  <a:extLst>
                    <a:ext uri="{9D8B030D-6E8A-4147-A177-3AD203B41FA5}">
                      <a16:colId xmlns:a16="http://schemas.microsoft.com/office/drawing/2014/main" val="3770404997"/>
                    </a:ext>
                  </a:extLst>
                </a:gridCol>
              </a:tblGrid>
              <a:tr h="232906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1" i="0" u="none" strike="noStrike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</a:rPr>
                        <a:t>Contratou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AD9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1" i="0" u="none" strike="noStrike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</a:rPr>
                        <a:t>DI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AD9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1" i="0" u="none" strike="noStrike" dirty="0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</a:rPr>
                        <a:t>Financiamento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AD9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1" i="0" u="none" strike="noStrike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</a:rPr>
                        <a:t>Poupança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AD9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1" i="0" u="none" strike="noStrike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</a:rPr>
                        <a:t>Salário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AD9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1" i="0" u="none" strike="noStrike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</a:rPr>
                        <a:t>CC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AD9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1" i="0" u="none" strike="noStrike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</a:rPr>
                        <a:t>Prob. Estimada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AD9D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57383919"/>
                  </a:ext>
                </a:extLst>
              </a:tr>
              <a:tr h="232906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</a:rPr>
                        <a:t>R$ 29.537,63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</a:rPr>
                        <a:t>R$ 4.923.797,68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</a:rPr>
                        <a:t>R$ 648,68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</a:rPr>
                        <a:t>R$ 90.943,36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</a:rPr>
                        <a:t>R$ 5.390,57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0" i="0" u="none" strike="noStrike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</a:rPr>
                        <a:t>0,99887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200" b="1" i="0" u="none" strike="noStrike" dirty="0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</a:rPr>
                        <a:t>Variável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ADB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1" i="0" u="none" strike="noStrike" dirty="0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</a:rPr>
                        <a:t>Estimativa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ADB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5242957"/>
                  </a:ext>
                </a:extLst>
              </a:tr>
              <a:tr h="232906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</a:rPr>
                        <a:t>R$ 196.755,37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</a:rPr>
                        <a:t>R$ 4.006.518,12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</a:rPr>
                        <a:t>R$ 2.208,24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</a:rPr>
                        <a:t>R$ 81.735,48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</a:rPr>
                        <a:t>R$ 4.632,16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0" i="0" u="none" strike="noStrike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</a:rPr>
                        <a:t>0,99430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200" b="0" i="0" u="none" strike="noStrike" dirty="0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</a:rPr>
                        <a:t>(</a:t>
                      </a:r>
                      <a:r>
                        <a:rPr lang="pt-BR" sz="1200" b="0" i="0" u="none" strike="noStrike" dirty="0" err="1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</a:rPr>
                        <a:t>Intercept</a:t>
                      </a:r>
                      <a:r>
                        <a:rPr lang="pt-BR" sz="1200" b="0" i="0" u="none" strike="noStrike" dirty="0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</a:rPr>
                        <a:t>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 dirty="0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</a:rPr>
                        <a:t>-2,370693277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1102461"/>
                  </a:ext>
                </a:extLst>
              </a:tr>
              <a:tr h="232906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</a:rPr>
                        <a:t>R$ 120.872,58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</a:rPr>
                        <a:t>R$ 3.583.136,88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</a:rPr>
                        <a:t>R$ 7.747,86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</a:rPr>
                        <a:t>R$ 85.892,78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</a:rPr>
                        <a:t>R$ 5.808,67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0" i="0" u="none" strike="noStrike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</a:rPr>
                        <a:t>0,99824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200" b="0" i="0" u="none" strike="noStrike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</a:rPr>
                        <a:t>DI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</a:rPr>
                        <a:t>-0,000004758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58267852"/>
                  </a:ext>
                </a:extLst>
              </a:tr>
              <a:tr h="232906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</a:rPr>
                        <a:t>R$ 215.312,00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</a:rPr>
                        <a:t>R$ 3.516.259,70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</a:rPr>
                        <a:t>R$ 5.584,00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</a:rPr>
                        <a:t>R$ 3.770,16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</a:rPr>
                        <a:t>R$ 3.622,61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0" i="0" u="none" strike="noStrike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</a:rPr>
                        <a:t>0,06843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200" b="0" i="0" u="none" strike="noStrike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</a:rPr>
                        <a:t>Poupança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</a:rPr>
                        <a:t>0,000071786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7659803"/>
                  </a:ext>
                </a:extLst>
              </a:tr>
              <a:tr h="232906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</a:rPr>
                        <a:t>R$ 738.038,14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</a:rPr>
                        <a:t>R$ 3.248.257,80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</a:rPr>
                        <a:t>R$ 67.986,18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</a:rPr>
                        <a:t>R$ 1.317,92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</a:rPr>
                        <a:t>R$ 9.560,52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0" i="0" u="none" strike="noStrike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</a:rPr>
                        <a:t>0,29570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200" b="0" i="0" u="none" strike="noStrike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</a:rPr>
                        <a:t>Salário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</a:rPr>
                        <a:t>0,000101665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48703382"/>
                  </a:ext>
                </a:extLst>
              </a:tr>
              <a:tr h="232906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</a:rPr>
                        <a:t>R$ 626.747,30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</a:rPr>
                        <a:t>R$ 3.146.135,04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</a:rPr>
                        <a:t>R$ 99.229,76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</a:rPr>
                        <a:t>R$ 22.481,71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</a:rPr>
                        <a:t>R$ 7.166,84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0" i="0" u="none" strike="noStrike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</a:rPr>
                        <a:t>0,98298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4510721"/>
                  </a:ext>
                </a:extLst>
              </a:tr>
            </a:tbl>
          </a:graphicData>
        </a:graphic>
      </p:graphicFrame>
      <p:sp>
        <p:nvSpPr>
          <p:cNvPr id="13" name="Espaço Reservado para Data 5">
            <a:extLst>
              <a:ext uri="{FF2B5EF4-FFF2-40B4-BE49-F238E27FC236}">
                <a16:creationId xmlns:a16="http://schemas.microsoft.com/office/drawing/2014/main" id="{A5BA2BD3-D44A-4D27-B734-8A244A9A00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3E86C017-64FA-4B90-BA52-7668C460EDB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6355275" y="6391430"/>
            <a:ext cx="1705361" cy="341672"/>
          </a:xfrm>
          <a:prstGeom prst="rect">
            <a:avLst/>
          </a:prstGeom>
        </p:spPr>
      </p:pic>
      <p:pic>
        <p:nvPicPr>
          <p:cNvPr id="15" name="Google Shape;62;p13">
            <a:extLst>
              <a:ext uri="{FF2B5EF4-FFF2-40B4-BE49-F238E27FC236}">
                <a16:creationId xmlns:a16="http://schemas.microsoft.com/office/drawing/2014/main" id="{1010EC3B-BECF-4CF0-9DEC-382CC4F826A6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9542770" y="4722638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Espaço Reservado para Número de Slide 4">
            <a:extLst>
              <a:ext uri="{FF2B5EF4-FFF2-40B4-BE49-F238E27FC236}">
                <a16:creationId xmlns:a16="http://schemas.microsoft.com/office/drawing/2014/main" id="{AB231ABE-9D8C-4A9E-A759-07BCA75F8B21}"/>
              </a:ext>
            </a:extLst>
          </p:cNvPr>
          <p:cNvSpPr txBox="1">
            <a:spLocks/>
          </p:cNvSpPr>
          <p:nvPr/>
        </p:nvSpPr>
        <p:spPr>
          <a:xfrm>
            <a:off x="11436559" y="379620"/>
            <a:ext cx="399713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8FB8526-A7DF-44F1-A0A0-E2C9088E1528}" type="slidenum">
              <a:rPr lang="pt-BR" smtClean="0">
                <a:solidFill>
                  <a:srgbClr val="6ADBD9"/>
                </a:solidFill>
              </a:rPr>
              <a:pPr algn="ctr"/>
              <a:t>41</a:t>
            </a:fld>
            <a:endParaRPr lang="pt-BR" dirty="0">
              <a:solidFill>
                <a:srgbClr val="6ADBD9"/>
              </a:solidFill>
            </a:endParaRPr>
          </a:p>
        </p:txBody>
      </p:sp>
      <p:sp>
        <p:nvSpPr>
          <p:cNvPr id="17" name="Pentágono 16">
            <a:extLst>
              <a:ext uri="{FF2B5EF4-FFF2-40B4-BE49-F238E27FC236}">
                <a16:creationId xmlns:a16="http://schemas.microsoft.com/office/drawing/2014/main" id="{9F6133D5-02C6-439C-8625-033916F6E449}"/>
              </a:ext>
            </a:extLst>
          </p:cNvPr>
          <p:cNvSpPr/>
          <p:nvPr/>
        </p:nvSpPr>
        <p:spPr>
          <a:xfrm>
            <a:off x="11498924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6ADBD9"/>
              </a:solidFill>
            </a:endParaRPr>
          </a:p>
        </p:txBody>
      </p:sp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DECBC222-1CF4-43A9-8DE9-48D6254FE1C9}"/>
              </a:ext>
            </a:extLst>
          </p:cNvPr>
          <p:cNvSpPr txBox="1">
            <a:spLocks/>
          </p:cNvSpPr>
          <p:nvPr/>
        </p:nvSpPr>
        <p:spPr>
          <a:xfrm>
            <a:off x="277199" y="82800"/>
            <a:ext cx="10975819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pt-BR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Case: Consórcio</a:t>
            </a:r>
            <a:endParaRPr lang="pt-BR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3</a:t>
            </a:r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 REGRESSÃO LOGÍSTICA MÚLTIPLA | </a:t>
            </a:r>
            <a:r>
              <a:rPr lang="pt-BR" sz="11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CASE</a:t>
            </a:r>
            <a:endParaRPr lang="en-US" sz="11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540194A0-FB67-468D-8BD0-0892DB484732}"/>
              </a:ext>
            </a:extLst>
          </p:cNvPr>
          <p:cNvSpPr/>
          <p:nvPr/>
        </p:nvSpPr>
        <p:spPr>
          <a:xfrm>
            <a:off x="-5807" y="1149563"/>
            <a:ext cx="10295436" cy="557737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4A83EA20-6784-4689-B43E-31C0EACEA0E6}"/>
              </a:ext>
            </a:extLst>
          </p:cNvPr>
          <p:cNvSpPr/>
          <p:nvPr/>
        </p:nvSpPr>
        <p:spPr>
          <a:xfrm>
            <a:off x="288807" y="1257724"/>
            <a:ext cx="992464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60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Cálculo da probabilidade estimada no </a:t>
            </a:r>
            <a:r>
              <a:rPr lang="pt-BR" sz="1600" b="1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Excel</a:t>
            </a:r>
            <a:r>
              <a:rPr lang="pt-BR" sz="160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</a:t>
            </a:r>
            <a:endParaRPr lang="pt-BR" sz="1600" dirty="0">
              <a:solidFill>
                <a:srgbClr val="434343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3AFE1A84-721F-455F-96AB-43B252483FE8}"/>
              </a:ext>
            </a:extLst>
          </p:cNvPr>
          <p:cNvSpPr/>
          <p:nvPr/>
        </p:nvSpPr>
        <p:spPr>
          <a:xfrm>
            <a:off x="385799" y="5828760"/>
            <a:ext cx="953986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140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Arquivo: Consorcio.xlsx; aba “Cálculo da Probabilidade”</a:t>
            </a:r>
            <a:endParaRPr lang="pt-BR" sz="1400" dirty="0">
              <a:solidFill>
                <a:srgbClr val="434343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180677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14D71DA0-5963-4F97-84A9-3A1671CE71DE}"/>
              </a:ext>
            </a:extLst>
          </p:cNvPr>
          <p:cNvSpPr/>
          <p:nvPr/>
        </p:nvSpPr>
        <p:spPr>
          <a:xfrm>
            <a:off x="287709" y="4546363"/>
            <a:ext cx="1084924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altLang="pt-BR" sz="1600" dirty="0">
                <a:solidFill>
                  <a:srgbClr val="434343"/>
                </a:solidFill>
                <a:latin typeface="Open Sans" panose="020B0604020202020204"/>
              </a:rPr>
              <a:t>Deve-se definir um critério de </a:t>
            </a:r>
            <a:r>
              <a:rPr lang="pt-BR" altLang="pt-BR" sz="1600">
                <a:solidFill>
                  <a:srgbClr val="434343"/>
                </a:solidFill>
                <a:latin typeface="Open Sans" panose="020B0604020202020204"/>
              </a:rPr>
              <a:t>alocação dos indivíduos nos grupos </a:t>
            </a:r>
            <a:r>
              <a:rPr lang="pt-BR" altLang="pt-BR" sz="1600" i="1">
                <a:solidFill>
                  <a:srgbClr val="434343"/>
                </a:solidFill>
                <a:latin typeface="Open Sans" panose="020B0604020202020204"/>
              </a:rPr>
              <a:t>“contratou consórcio” </a:t>
            </a:r>
            <a:r>
              <a:rPr lang="pt-BR" altLang="pt-BR" sz="1600" dirty="0">
                <a:solidFill>
                  <a:srgbClr val="434343"/>
                </a:solidFill>
                <a:latin typeface="Open Sans" panose="020B0604020202020204"/>
              </a:rPr>
              <a:t>(Y=1) </a:t>
            </a:r>
            <a:r>
              <a:rPr lang="pt-BR" altLang="pt-BR" sz="1600">
                <a:solidFill>
                  <a:srgbClr val="434343"/>
                </a:solidFill>
                <a:latin typeface="Open Sans" panose="020B0604020202020204"/>
              </a:rPr>
              <a:t>e </a:t>
            </a:r>
            <a:r>
              <a:rPr lang="pt-BR" altLang="pt-BR" sz="1600" i="1">
                <a:solidFill>
                  <a:srgbClr val="434343"/>
                </a:solidFill>
                <a:latin typeface="Open Sans" panose="020B0604020202020204"/>
              </a:rPr>
              <a:t>“não contratou consórcio” </a:t>
            </a:r>
            <a:r>
              <a:rPr lang="pt-BR" altLang="pt-BR" sz="1600" dirty="0">
                <a:solidFill>
                  <a:srgbClr val="434343"/>
                </a:solidFill>
                <a:latin typeface="Open Sans" panose="020B0604020202020204"/>
              </a:rPr>
              <a:t>(Y=0</a:t>
            </a:r>
            <a:r>
              <a:rPr lang="pt-BR" altLang="pt-BR" sz="1600">
                <a:solidFill>
                  <a:srgbClr val="434343"/>
                </a:solidFill>
                <a:latin typeface="Open Sans" panose="020B0604020202020204"/>
              </a:rPr>
              <a:t>). Será considerando como ponto de corte a probabilidade estimada </a:t>
            </a:r>
            <a:r>
              <a:rPr lang="pt-BR" altLang="pt-BR" sz="1600" b="1">
                <a:solidFill>
                  <a:srgbClr val="434343"/>
                </a:solidFill>
                <a:latin typeface="Open Sans" panose="020B0604020202020204"/>
              </a:rPr>
              <a:t>p &gt; 0,5</a:t>
            </a:r>
            <a:r>
              <a:rPr lang="pt-BR" altLang="pt-BR" sz="1600">
                <a:solidFill>
                  <a:srgbClr val="434343"/>
                </a:solidFill>
                <a:latin typeface="Open Sans" panose="020B0604020202020204"/>
              </a:rPr>
              <a:t>.</a:t>
            </a:r>
            <a:endParaRPr lang="pt-BR" altLang="pt-BR" sz="1600" dirty="0">
              <a:solidFill>
                <a:srgbClr val="434343"/>
              </a:solidFill>
              <a:latin typeface="Open Sans" panose="020B0604020202020204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E4EA615A-8B42-4891-93EE-43A925D7DD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808" y="1991832"/>
            <a:ext cx="9406694" cy="2384952"/>
          </a:xfrm>
          <a:prstGeom prst="rect">
            <a:avLst/>
          </a:prstGeom>
        </p:spPr>
      </p:pic>
      <p:sp>
        <p:nvSpPr>
          <p:cNvPr id="13" name="Espaço Reservado para Data 5">
            <a:extLst>
              <a:ext uri="{FF2B5EF4-FFF2-40B4-BE49-F238E27FC236}">
                <a16:creationId xmlns:a16="http://schemas.microsoft.com/office/drawing/2014/main" id="{EC79D614-FD8E-47F0-BBBD-70DDC65A253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D56BF297-B36F-42B3-AFE1-CBE50624CF5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6355275" y="6391430"/>
            <a:ext cx="1705361" cy="341672"/>
          </a:xfrm>
          <a:prstGeom prst="rect">
            <a:avLst/>
          </a:prstGeom>
        </p:spPr>
      </p:pic>
      <p:pic>
        <p:nvPicPr>
          <p:cNvPr id="15" name="Google Shape;62;p13">
            <a:extLst>
              <a:ext uri="{FF2B5EF4-FFF2-40B4-BE49-F238E27FC236}">
                <a16:creationId xmlns:a16="http://schemas.microsoft.com/office/drawing/2014/main" id="{04587F85-3E46-4508-A7E3-73B4234D2F64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9542770" y="4722638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Espaço Reservado para Número de Slide 4">
            <a:extLst>
              <a:ext uri="{FF2B5EF4-FFF2-40B4-BE49-F238E27FC236}">
                <a16:creationId xmlns:a16="http://schemas.microsoft.com/office/drawing/2014/main" id="{F4D9182E-4557-499A-9B55-4589F4548C35}"/>
              </a:ext>
            </a:extLst>
          </p:cNvPr>
          <p:cNvSpPr txBox="1">
            <a:spLocks/>
          </p:cNvSpPr>
          <p:nvPr/>
        </p:nvSpPr>
        <p:spPr>
          <a:xfrm>
            <a:off x="11436559" y="379620"/>
            <a:ext cx="399713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8FB8526-A7DF-44F1-A0A0-E2C9088E1528}" type="slidenum">
              <a:rPr lang="pt-BR" smtClean="0">
                <a:solidFill>
                  <a:srgbClr val="6ADBD9"/>
                </a:solidFill>
              </a:rPr>
              <a:pPr algn="ctr"/>
              <a:t>42</a:t>
            </a:fld>
            <a:endParaRPr lang="pt-BR" dirty="0">
              <a:solidFill>
                <a:srgbClr val="6ADBD9"/>
              </a:solidFill>
            </a:endParaRPr>
          </a:p>
        </p:txBody>
      </p:sp>
      <p:sp>
        <p:nvSpPr>
          <p:cNvPr id="17" name="Pentágono 16">
            <a:extLst>
              <a:ext uri="{FF2B5EF4-FFF2-40B4-BE49-F238E27FC236}">
                <a16:creationId xmlns:a16="http://schemas.microsoft.com/office/drawing/2014/main" id="{A63E3C98-2BA9-4C80-B25F-FB6A66DF0D55}"/>
              </a:ext>
            </a:extLst>
          </p:cNvPr>
          <p:cNvSpPr/>
          <p:nvPr/>
        </p:nvSpPr>
        <p:spPr>
          <a:xfrm>
            <a:off x="11498924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6ADBD9"/>
              </a:solidFill>
            </a:endParaRPr>
          </a:p>
        </p:txBody>
      </p:sp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7B014E41-E041-4F26-A204-0E9FA8683DCE}"/>
              </a:ext>
            </a:extLst>
          </p:cNvPr>
          <p:cNvSpPr txBox="1">
            <a:spLocks/>
          </p:cNvSpPr>
          <p:nvPr/>
        </p:nvSpPr>
        <p:spPr>
          <a:xfrm>
            <a:off x="277199" y="82800"/>
            <a:ext cx="10975819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pt-BR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Case: Consórcio</a:t>
            </a:r>
            <a:endParaRPr lang="pt-BR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3</a:t>
            </a:r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 REGRESSÃO LOGÍSTICA MÚLTIPLA | </a:t>
            </a:r>
            <a:r>
              <a:rPr lang="pt-BR" sz="11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CASE</a:t>
            </a:r>
            <a:endParaRPr lang="en-US" sz="11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A4D5C7B4-9B04-4D76-90F0-AB8AC8EA30AA}"/>
              </a:ext>
            </a:extLst>
          </p:cNvPr>
          <p:cNvSpPr/>
          <p:nvPr/>
        </p:nvSpPr>
        <p:spPr>
          <a:xfrm>
            <a:off x="-5807" y="1149563"/>
            <a:ext cx="10295436" cy="557737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AB05B19F-62D4-4BD0-B408-63F2EEA83CC3}"/>
              </a:ext>
            </a:extLst>
          </p:cNvPr>
          <p:cNvSpPr/>
          <p:nvPr/>
        </p:nvSpPr>
        <p:spPr>
          <a:xfrm>
            <a:off x="288807" y="1257724"/>
            <a:ext cx="992464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60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Cálculo da probabilidade estimada no </a:t>
            </a:r>
            <a:r>
              <a:rPr lang="pt-BR" sz="1600" b="1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</a:t>
            </a:r>
            <a:r>
              <a:rPr lang="pt-BR" sz="160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utilizando </a:t>
            </a:r>
            <a:r>
              <a:rPr lang="pt-BR" sz="1600" i="1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predict(modelo, base, type = “response”)</a:t>
            </a:r>
            <a:endParaRPr lang="pt-BR" sz="1600" i="1" dirty="0">
              <a:solidFill>
                <a:srgbClr val="434343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1FCA807D-E31E-45F7-B756-E5F3658771ED}"/>
              </a:ext>
            </a:extLst>
          </p:cNvPr>
          <p:cNvSpPr/>
          <p:nvPr/>
        </p:nvSpPr>
        <p:spPr>
          <a:xfrm>
            <a:off x="385799" y="5828760"/>
            <a:ext cx="953986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140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Arquivo: Consorcio.</a:t>
            </a:r>
            <a:r>
              <a:rPr lang="pt-BR" sz="1400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xlsx</a:t>
            </a:r>
          </a:p>
        </p:txBody>
      </p:sp>
    </p:spTree>
    <p:extLst>
      <p:ext uri="{BB962C8B-B14F-4D97-AF65-F5344CB8AC3E}">
        <p14:creationId xmlns:p14="http://schemas.microsoft.com/office/powerpoint/2010/main" val="381277920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>
            <a:extLst>
              <a:ext uri="{FF2B5EF4-FFF2-40B4-BE49-F238E27FC236}">
                <a16:creationId xmlns:a16="http://schemas.microsoft.com/office/drawing/2014/main" id="{E054CC88-681D-43D7-8B5A-2870D32A14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348"/>
          <a:stretch/>
        </p:blipFill>
        <p:spPr>
          <a:xfrm>
            <a:off x="204726" y="2211575"/>
            <a:ext cx="6732882" cy="1708787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2C0CF172-2AE5-42AE-9EC4-D3445828DC35}"/>
              </a:ext>
            </a:extLst>
          </p:cNvPr>
          <p:cNvSpPr/>
          <p:nvPr/>
        </p:nvSpPr>
        <p:spPr>
          <a:xfrm>
            <a:off x="278297" y="1995976"/>
            <a:ext cx="19288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600" b="1" dirty="0">
                <a:solidFill>
                  <a:srgbClr val="434343"/>
                </a:solidFill>
                <a:latin typeface="Open Sans" panose="020B0604020202020204"/>
              </a:rPr>
              <a:t>Output do R:</a:t>
            </a:r>
          </a:p>
        </p:txBody>
      </p:sp>
      <p:sp>
        <p:nvSpPr>
          <p:cNvPr id="13" name="Espaço Reservado para Data 5">
            <a:extLst>
              <a:ext uri="{FF2B5EF4-FFF2-40B4-BE49-F238E27FC236}">
                <a16:creationId xmlns:a16="http://schemas.microsoft.com/office/drawing/2014/main" id="{3B833027-88DC-489A-B51D-83CEEADC1E9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DAE9F66E-4F8A-42A1-85A1-BB8E8A35E9C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6355275" y="6391430"/>
            <a:ext cx="1705361" cy="341672"/>
          </a:xfrm>
          <a:prstGeom prst="rect">
            <a:avLst/>
          </a:prstGeom>
        </p:spPr>
      </p:pic>
      <p:pic>
        <p:nvPicPr>
          <p:cNvPr id="15" name="Google Shape;62;p13">
            <a:extLst>
              <a:ext uri="{FF2B5EF4-FFF2-40B4-BE49-F238E27FC236}">
                <a16:creationId xmlns:a16="http://schemas.microsoft.com/office/drawing/2014/main" id="{D946A16F-C466-423E-BC16-A8CD9719679A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9542770" y="4722638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Espaço Reservado para Número de Slide 4">
            <a:extLst>
              <a:ext uri="{FF2B5EF4-FFF2-40B4-BE49-F238E27FC236}">
                <a16:creationId xmlns:a16="http://schemas.microsoft.com/office/drawing/2014/main" id="{19770D97-577B-40BE-B1EF-718CE19F0AA5}"/>
              </a:ext>
            </a:extLst>
          </p:cNvPr>
          <p:cNvSpPr txBox="1">
            <a:spLocks/>
          </p:cNvSpPr>
          <p:nvPr/>
        </p:nvSpPr>
        <p:spPr>
          <a:xfrm>
            <a:off x="11436559" y="379620"/>
            <a:ext cx="399713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8FB8526-A7DF-44F1-A0A0-E2C9088E1528}" type="slidenum">
              <a:rPr lang="pt-BR" smtClean="0">
                <a:solidFill>
                  <a:srgbClr val="6ADBD9"/>
                </a:solidFill>
              </a:rPr>
              <a:pPr algn="ctr"/>
              <a:t>43</a:t>
            </a:fld>
            <a:endParaRPr lang="pt-BR" dirty="0">
              <a:solidFill>
                <a:srgbClr val="6ADBD9"/>
              </a:solidFill>
            </a:endParaRPr>
          </a:p>
        </p:txBody>
      </p:sp>
      <p:sp>
        <p:nvSpPr>
          <p:cNvPr id="17" name="Pentágono 16">
            <a:extLst>
              <a:ext uri="{FF2B5EF4-FFF2-40B4-BE49-F238E27FC236}">
                <a16:creationId xmlns:a16="http://schemas.microsoft.com/office/drawing/2014/main" id="{80B7EF72-ED09-438F-8828-99E591131B29}"/>
              </a:ext>
            </a:extLst>
          </p:cNvPr>
          <p:cNvSpPr/>
          <p:nvPr/>
        </p:nvSpPr>
        <p:spPr>
          <a:xfrm>
            <a:off x="11498924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6ADBD9"/>
              </a:solidFill>
            </a:endParaRPr>
          </a:p>
        </p:txBody>
      </p:sp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5E353BE1-6D16-4FC7-81C7-363DF47DE11B}"/>
              </a:ext>
            </a:extLst>
          </p:cNvPr>
          <p:cNvSpPr txBox="1">
            <a:spLocks/>
          </p:cNvSpPr>
          <p:nvPr/>
        </p:nvSpPr>
        <p:spPr>
          <a:xfrm>
            <a:off x="277199" y="82800"/>
            <a:ext cx="10975819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pt-BR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Case: Consórcio</a:t>
            </a:r>
            <a:endParaRPr lang="pt-BR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3.iii. </a:t>
            </a:r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REGRESSÃO LOGÍSTICA MÚLTIPLA </a:t>
            </a:r>
            <a:r>
              <a:rPr lang="en-US" sz="110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| </a:t>
            </a:r>
            <a:r>
              <a:rPr lang="pt-BR" sz="110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 DE DESEMPENHO</a:t>
            </a:r>
            <a:endParaRPr lang="en-US" sz="11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E790A88D-33C7-4177-A717-A9BFF3221C1E}"/>
              </a:ext>
            </a:extLst>
          </p:cNvPr>
          <p:cNvSpPr/>
          <p:nvPr/>
        </p:nvSpPr>
        <p:spPr>
          <a:xfrm>
            <a:off x="-5807" y="1149563"/>
            <a:ext cx="10295436" cy="557737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5E0416ED-E943-4B78-8307-9732EC35AE89}"/>
              </a:ext>
            </a:extLst>
          </p:cNvPr>
          <p:cNvSpPr/>
          <p:nvPr/>
        </p:nvSpPr>
        <p:spPr>
          <a:xfrm>
            <a:off x="288807" y="1257724"/>
            <a:ext cx="992464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altLang="pt-BR" sz="1600">
                <a:solidFill>
                  <a:srgbClr val="434343"/>
                </a:solidFill>
                <a:latin typeface="Open Sans" panose="020B0604020202020204"/>
              </a:rPr>
              <a:t>Após a obtenção da probabilidade de contratação, é importante obter a </a:t>
            </a:r>
            <a:r>
              <a:rPr lang="pt-BR" altLang="pt-BR" sz="1600" b="1">
                <a:solidFill>
                  <a:srgbClr val="434343"/>
                </a:solidFill>
                <a:latin typeface="Open Sans" panose="020B0604020202020204"/>
              </a:rPr>
              <a:t>tabela de classificação</a:t>
            </a:r>
            <a:r>
              <a:rPr lang="pt-BR" altLang="pt-BR" sz="1600">
                <a:solidFill>
                  <a:srgbClr val="434343"/>
                </a:solidFill>
                <a:latin typeface="Open Sans" panose="020B0604020202020204"/>
              </a:rPr>
              <a:t>.</a:t>
            </a:r>
            <a:endParaRPr lang="pt-BR" altLang="pt-BR" sz="1600" dirty="0">
              <a:solidFill>
                <a:srgbClr val="434343"/>
              </a:solidFill>
              <a:latin typeface="Open Sans" panose="020B0604020202020204"/>
            </a:endParaRP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BF3B7816-4BDF-4AE6-8657-325808A75534}"/>
              </a:ext>
            </a:extLst>
          </p:cNvPr>
          <p:cNvSpPr/>
          <p:nvPr/>
        </p:nvSpPr>
        <p:spPr>
          <a:xfrm>
            <a:off x="385799" y="5828760"/>
            <a:ext cx="953986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140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Arquivo: Consorcio.</a:t>
            </a:r>
            <a:r>
              <a:rPr lang="pt-BR" sz="1400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xlsx</a:t>
            </a:r>
          </a:p>
        </p:txBody>
      </p:sp>
    </p:spTree>
    <p:extLst>
      <p:ext uri="{BB962C8B-B14F-4D97-AF65-F5344CB8AC3E}">
        <p14:creationId xmlns:p14="http://schemas.microsoft.com/office/powerpoint/2010/main" val="239993252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aixaDeTexto 15">
            <a:extLst>
              <a:ext uri="{FF2B5EF4-FFF2-40B4-BE49-F238E27FC236}">
                <a16:creationId xmlns:a16="http://schemas.microsoft.com/office/drawing/2014/main" id="{DF519A98-E11A-4CD1-BBC0-37AFCD34E3BF}"/>
              </a:ext>
            </a:extLst>
          </p:cNvPr>
          <p:cNvSpPr txBox="1"/>
          <p:nvPr/>
        </p:nvSpPr>
        <p:spPr>
          <a:xfrm>
            <a:off x="7060809" y="2611043"/>
            <a:ext cx="429096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altLang="pt-BR" sz="1600">
                <a:solidFill>
                  <a:srgbClr val="02BAB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44 indivíduos que </a:t>
            </a:r>
            <a:r>
              <a:rPr lang="pt-BR" altLang="pt-BR" sz="1600" u="sng">
                <a:solidFill>
                  <a:srgbClr val="02BAB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contrataram</a:t>
            </a:r>
            <a:r>
              <a:rPr lang="pt-BR" altLang="pt-BR" sz="1600">
                <a:solidFill>
                  <a:srgbClr val="02BAB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t-BR" altLang="pt-BR" sz="1600" dirty="0">
                <a:solidFill>
                  <a:srgbClr val="02BAB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foram </a:t>
            </a:r>
            <a:r>
              <a:rPr lang="pt-BR" altLang="pt-BR" sz="1600">
                <a:solidFill>
                  <a:srgbClr val="02BAB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classificados </a:t>
            </a:r>
            <a:r>
              <a:rPr lang="pt-BR" altLang="pt-BR" sz="1600" b="1">
                <a:solidFill>
                  <a:srgbClr val="02BAB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corretamente</a:t>
            </a:r>
            <a:r>
              <a:rPr lang="pt-BR" altLang="pt-BR" sz="1600">
                <a:solidFill>
                  <a:srgbClr val="02BAB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pt-BR" sz="800" b="1">
              <a:solidFill>
                <a:srgbClr val="02BAB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altLang="pt-BR" sz="1600">
                <a:solidFill>
                  <a:srgbClr val="DB7D7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5 indivíduos que </a:t>
            </a:r>
            <a:r>
              <a:rPr lang="pt-BR" altLang="pt-BR" sz="1600" u="sng">
                <a:solidFill>
                  <a:srgbClr val="DB7D7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contrataram</a:t>
            </a:r>
            <a:r>
              <a:rPr lang="pt-BR" altLang="pt-BR" sz="1600">
                <a:solidFill>
                  <a:srgbClr val="DB7D7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foram classificados </a:t>
            </a:r>
            <a:r>
              <a:rPr lang="pt-BR" altLang="pt-BR" sz="1600" b="1">
                <a:solidFill>
                  <a:srgbClr val="DB7D7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incorretamente</a:t>
            </a:r>
            <a:r>
              <a:rPr lang="pt-BR" altLang="pt-BR" sz="1600">
                <a:solidFill>
                  <a:srgbClr val="DB7D7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sp>
        <p:nvSpPr>
          <p:cNvPr id="14" name="Espaço Reservado para Data 5">
            <a:extLst>
              <a:ext uri="{FF2B5EF4-FFF2-40B4-BE49-F238E27FC236}">
                <a16:creationId xmlns:a16="http://schemas.microsoft.com/office/drawing/2014/main" id="{8F1BE0E7-7C99-4673-8FC3-32CF6CC697B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37B13BA3-6F63-466A-B380-96DCB519309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6355275" y="6391430"/>
            <a:ext cx="1705361" cy="341672"/>
          </a:xfrm>
          <a:prstGeom prst="rect">
            <a:avLst/>
          </a:prstGeom>
        </p:spPr>
      </p:pic>
      <p:pic>
        <p:nvPicPr>
          <p:cNvPr id="17" name="Google Shape;62;p13">
            <a:extLst>
              <a:ext uri="{FF2B5EF4-FFF2-40B4-BE49-F238E27FC236}">
                <a16:creationId xmlns:a16="http://schemas.microsoft.com/office/drawing/2014/main" id="{72DCF74D-782B-4707-BBA1-AC82DCBEBA3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9542770" y="4722638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Espaço Reservado para Número de Slide 4">
            <a:extLst>
              <a:ext uri="{FF2B5EF4-FFF2-40B4-BE49-F238E27FC236}">
                <a16:creationId xmlns:a16="http://schemas.microsoft.com/office/drawing/2014/main" id="{3F45ACA8-636E-4AB6-BC72-F911BF83A168}"/>
              </a:ext>
            </a:extLst>
          </p:cNvPr>
          <p:cNvSpPr txBox="1">
            <a:spLocks/>
          </p:cNvSpPr>
          <p:nvPr/>
        </p:nvSpPr>
        <p:spPr>
          <a:xfrm>
            <a:off x="11436559" y="379620"/>
            <a:ext cx="399713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8FB8526-A7DF-44F1-A0A0-E2C9088E1528}" type="slidenum">
              <a:rPr lang="pt-BR" smtClean="0">
                <a:solidFill>
                  <a:srgbClr val="6ADBD9"/>
                </a:solidFill>
              </a:rPr>
              <a:pPr algn="ctr"/>
              <a:t>44</a:t>
            </a:fld>
            <a:endParaRPr lang="pt-BR" dirty="0">
              <a:solidFill>
                <a:srgbClr val="6ADBD9"/>
              </a:solidFill>
            </a:endParaRPr>
          </a:p>
        </p:txBody>
      </p:sp>
      <p:sp>
        <p:nvSpPr>
          <p:cNvPr id="19" name="Pentágono 18">
            <a:extLst>
              <a:ext uri="{FF2B5EF4-FFF2-40B4-BE49-F238E27FC236}">
                <a16:creationId xmlns:a16="http://schemas.microsoft.com/office/drawing/2014/main" id="{6EB26B8C-7C0B-4863-B6AF-876DD4229067}"/>
              </a:ext>
            </a:extLst>
          </p:cNvPr>
          <p:cNvSpPr/>
          <p:nvPr/>
        </p:nvSpPr>
        <p:spPr>
          <a:xfrm>
            <a:off x="11498924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6ADBD9"/>
              </a:solidFill>
            </a:endParaRPr>
          </a:p>
        </p:txBody>
      </p:sp>
      <p:sp>
        <p:nvSpPr>
          <p:cNvPr id="22" name="Title Placeholder 1">
            <a:extLst>
              <a:ext uri="{FF2B5EF4-FFF2-40B4-BE49-F238E27FC236}">
                <a16:creationId xmlns:a16="http://schemas.microsoft.com/office/drawing/2014/main" id="{14FFF851-8FD8-44F5-8781-E4F360561F19}"/>
              </a:ext>
            </a:extLst>
          </p:cNvPr>
          <p:cNvSpPr txBox="1">
            <a:spLocks/>
          </p:cNvSpPr>
          <p:nvPr/>
        </p:nvSpPr>
        <p:spPr>
          <a:xfrm>
            <a:off x="277199" y="82800"/>
            <a:ext cx="10975819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pt-BR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Case: Consórcio</a:t>
            </a:r>
            <a:endParaRPr lang="pt-BR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3.iii. </a:t>
            </a:r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REGRESSÃO LOGÍSTICA MÚLTIPLA </a:t>
            </a:r>
            <a:r>
              <a:rPr lang="en-US" sz="110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| </a:t>
            </a:r>
            <a:r>
              <a:rPr lang="pt-BR" sz="110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 DE DESEMPENHO</a:t>
            </a:r>
            <a:endParaRPr lang="en-US" sz="11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8D0A6034-B6D6-4CB2-999A-C4BF71BDDD3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3348"/>
          <a:stretch/>
        </p:blipFill>
        <p:spPr>
          <a:xfrm>
            <a:off x="204726" y="2211575"/>
            <a:ext cx="6732882" cy="1708787"/>
          </a:xfrm>
          <a:prstGeom prst="rect">
            <a:avLst/>
          </a:prstGeom>
        </p:spPr>
      </p:pic>
      <p:sp>
        <p:nvSpPr>
          <p:cNvPr id="21" name="Retângulo 20">
            <a:extLst>
              <a:ext uri="{FF2B5EF4-FFF2-40B4-BE49-F238E27FC236}">
                <a16:creationId xmlns:a16="http://schemas.microsoft.com/office/drawing/2014/main" id="{FAD64221-9EB5-4E0D-9C6F-A9048199B614}"/>
              </a:ext>
            </a:extLst>
          </p:cNvPr>
          <p:cNvSpPr/>
          <p:nvPr/>
        </p:nvSpPr>
        <p:spPr>
          <a:xfrm>
            <a:off x="278297" y="1995976"/>
            <a:ext cx="19288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600" b="1" dirty="0">
                <a:solidFill>
                  <a:srgbClr val="434343"/>
                </a:solidFill>
                <a:latin typeface="Open Sans" panose="020B0604020202020204"/>
              </a:rPr>
              <a:t>Output do R:</a:t>
            </a:r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6C5A3F37-EAE5-4E5A-95D0-4DC86E71C925}"/>
              </a:ext>
            </a:extLst>
          </p:cNvPr>
          <p:cNvSpPr/>
          <p:nvPr/>
        </p:nvSpPr>
        <p:spPr>
          <a:xfrm>
            <a:off x="-5807" y="1149563"/>
            <a:ext cx="10295436" cy="557737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056EE67F-479B-43A6-9F20-1C66072DFEB7}"/>
              </a:ext>
            </a:extLst>
          </p:cNvPr>
          <p:cNvSpPr/>
          <p:nvPr/>
        </p:nvSpPr>
        <p:spPr>
          <a:xfrm>
            <a:off x="288807" y="1257724"/>
            <a:ext cx="992464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altLang="pt-BR" sz="1600">
                <a:solidFill>
                  <a:srgbClr val="434343"/>
                </a:solidFill>
                <a:latin typeface="Open Sans" panose="020B0604020202020204"/>
              </a:rPr>
              <a:t>Após a obtenção da probabilidade de contratação, é importante obter a </a:t>
            </a:r>
            <a:r>
              <a:rPr lang="pt-BR" altLang="pt-BR" sz="1600" b="1">
                <a:solidFill>
                  <a:srgbClr val="434343"/>
                </a:solidFill>
                <a:latin typeface="Open Sans" panose="020B0604020202020204"/>
              </a:rPr>
              <a:t>tabela de classificação</a:t>
            </a:r>
            <a:r>
              <a:rPr lang="pt-BR" altLang="pt-BR" sz="1600">
                <a:solidFill>
                  <a:srgbClr val="434343"/>
                </a:solidFill>
                <a:latin typeface="Open Sans" panose="020B0604020202020204"/>
              </a:rPr>
              <a:t>.</a:t>
            </a:r>
            <a:endParaRPr lang="pt-BR" altLang="pt-BR" sz="1600" dirty="0">
              <a:solidFill>
                <a:srgbClr val="434343"/>
              </a:solidFill>
              <a:latin typeface="Open Sans" panose="020B0604020202020204"/>
            </a:endParaRPr>
          </a:p>
        </p:txBody>
      </p:sp>
      <p:sp>
        <p:nvSpPr>
          <p:cNvPr id="2" name="Elipse 1">
            <a:extLst>
              <a:ext uri="{FF2B5EF4-FFF2-40B4-BE49-F238E27FC236}">
                <a16:creationId xmlns:a16="http://schemas.microsoft.com/office/drawing/2014/main" id="{A2E016EE-6778-4749-AA83-3261FC0CCF10}"/>
              </a:ext>
            </a:extLst>
          </p:cNvPr>
          <p:cNvSpPr/>
          <p:nvPr/>
        </p:nvSpPr>
        <p:spPr>
          <a:xfrm>
            <a:off x="5486400" y="3363310"/>
            <a:ext cx="609600" cy="336331"/>
          </a:xfrm>
          <a:prstGeom prst="ellipse">
            <a:avLst/>
          </a:prstGeom>
          <a:noFill/>
          <a:ln w="19050">
            <a:solidFill>
              <a:srgbClr val="DB7D7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C26922C1-D3A6-4CBC-BE94-C93217A16397}"/>
              </a:ext>
            </a:extLst>
          </p:cNvPr>
          <p:cNvSpPr/>
          <p:nvPr/>
        </p:nvSpPr>
        <p:spPr>
          <a:xfrm>
            <a:off x="6117020" y="3365935"/>
            <a:ext cx="609600" cy="336331"/>
          </a:xfrm>
          <a:prstGeom prst="ellipse">
            <a:avLst/>
          </a:prstGeom>
          <a:noFill/>
          <a:ln w="19050">
            <a:solidFill>
              <a:srgbClr val="02BAB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tângulo 25">
            <a:extLst>
              <a:ext uri="{FF2B5EF4-FFF2-40B4-BE49-F238E27FC236}">
                <a16:creationId xmlns:a16="http://schemas.microsoft.com/office/drawing/2014/main" id="{8BF9D981-2672-4DCE-BE36-1AF006729809}"/>
              </a:ext>
            </a:extLst>
          </p:cNvPr>
          <p:cNvSpPr/>
          <p:nvPr/>
        </p:nvSpPr>
        <p:spPr>
          <a:xfrm>
            <a:off x="385799" y="5828760"/>
            <a:ext cx="953986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140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Arquivo: Consorcio.</a:t>
            </a:r>
            <a:r>
              <a:rPr lang="pt-BR" sz="1400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xlsx</a:t>
            </a:r>
          </a:p>
        </p:txBody>
      </p:sp>
    </p:spTree>
    <p:extLst>
      <p:ext uri="{BB962C8B-B14F-4D97-AF65-F5344CB8AC3E}">
        <p14:creationId xmlns:p14="http://schemas.microsoft.com/office/powerpoint/2010/main" val="128451936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aixaDeTexto 15">
            <a:extLst>
              <a:ext uri="{FF2B5EF4-FFF2-40B4-BE49-F238E27FC236}">
                <a16:creationId xmlns:a16="http://schemas.microsoft.com/office/drawing/2014/main" id="{DF519A98-E11A-4CD1-BBC0-37AFCD34E3BF}"/>
              </a:ext>
            </a:extLst>
          </p:cNvPr>
          <p:cNvSpPr txBox="1"/>
          <p:nvPr/>
        </p:nvSpPr>
        <p:spPr>
          <a:xfrm>
            <a:off x="7060809" y="2611043"/>
            <a:ext cx="429096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altLang="pt-BR" sz="1600">
                <a:solidFill>
                  <a:srgbClr val="02BAB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37 indivíduos que </a:t>
            </a:r>
            <a:r>
              <a:rPr lang="pt-BR" altLang="pt-BR" sz="1600" u="sng">
                <a:solidFill>
                  <a:srgbClr val="02BAB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não contrataram</a:t>
            </a:r>
            <a:r>
              <a:rPr lang="pt-BR" altLang="pt-BR" sz="1600">
                <a:solidFill>
                  <a:srgbClr val="02BAB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t-BR" altLang="pt-BR" sz="1600" dirty="0">
                <a:solidFill>
                  <a:srgbClr val="02BAB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foram </a:t>
            </a:r>
            <a:r>
              <a:rPr lang="pt-BR" altLang="pt-BR" sz="1600">
                <a:solidFill>
                  <a:srgbClr val="02BAB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classificados </a:t>
            </a:r>
            <a:r>
              <a:rPr lang="pt-BR" altLang="pt-BR" sz="1600" b="1">
                <a:solidFill>
                  <a:srgbClr val="02BAB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corretamente</a:t>
            </a:r>
            <a:r>
              <a:rPr lang="pt-BR" altLang="pt-BR" sz="1600">
                <a:solidFill>
                  <a:srgbClr val="02BAB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pt-BR" sz="800" b="1">
              <a:solidFill>
                <a:srgbClr val="02BAB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altLang="pt-BR" sz="1600">
                <a:solidFill>
                  <a:srgbClr val="DB7D7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 indivíduos que </a:t>
            </a:r>
            <a:r>
              <a:rPr lang="pt-BR" altLang="pt-BR" sz="1600" u="sng">
                <a:solidFill>
                  <a:srgbClr val="DB7D7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não contrataram</a:t>
            </a:r>
            <a:r>
              <a:rPr lang="pt-BR" altLang="pt-BR" sz="1600">
                <a:solidFill>
                  <a:srgbClr val="DB7D7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foram classificados </a:t>
            </a:r>
            <a:r>
              <a:rPr lang="pt-BR" altLang="pt-BR" sz="1600" b="1">
                <a:solidFill>
                  <a:srgbClr val="DB7D7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incorretamente</a:t>
            </a:r>
            <a:r>
              <a:rPr lang="pt-BR" altLang="pt-BR" sz="1600">
                <a:solidFill>
                  <a:srgbClr val="DB7D7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sp>
        <p:nvSpPr>
          <p:cNvPr id="14" name="Espaço Reservado para Data 5">
            <a:extLst>
              <a:ext uri="{FF2B5EF4-FFF2-40B4-BE49-F238E27FC236}">
                <a16:creationId xmlns:a16="http://schemas.microsoft.com/office/drawing/2014/main" id="{8F1BE0E7-7C99-4673-8FC3-32CF6CC697B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37B13BA3-6F63-466A-B380-96DCB519309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6355275" y="6391430"/>
            <a:ext cx="1705361" cy="341672"/>
          </a:xfrm>
          <a:prstGeom prst="rect">
            <a:avLst/>
          </a:prstGeom>
        </p:spPr>
      </p:pic>
      <p:pic>
        <p:nvPicPr>
          <p:cNvPr id="17" name="Google Shape;62;p13">
            <a:extLst>
              <a:ext uri="{FF2B5EF4-FFF2-40B4-BE49-F238E27FC236}">
                <a16:creationId xmlns:a16="http://schemas.microsoft.com/office/drawing/2014/main" id="{72DCF74D-782B-4707-BBA1-AC82DCBEBA3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9542770" y="4722638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Espaço Reservado para Número de Slide 4">
            <a:extLst>
              <a:ext uri="{FF2B5EF4-FFF2-40B4-BE49-F238E27FC236}">
                <a16:creationId xmlns:a16="http://schemas.microsoft.com/office/drawing/2014/main" id="{3F45ACA8-636E-4AB6-BC72-F911BF83A168}"/>
              </a:ext>
            </a:extLst>
          </p:cNvPr>
          <p:cNvSpPr txBox="1">
            <a:spLocks/>
          </p:cNvSpPr>
          <p:nvPr/>
        </p:nvSpPr>
        <p:spPr>
          <a:xfrm>
            <a:off x="11436559" y="379620"/>
            <a:ext cx="399713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8FB8526-A7DF-44F1-A0A0-E2C9088E1528}" type="slidenum">
              <a:rPr lang="pt-BR" smtClean="0">
                <a:solidFill>
                  <a:srgbClr val="6ADBD9"/>
                </a:solidFill>
              </a:rPr>
              <a:pPr algn="ctr"/>
              <a:t>45</a:t>
            </a:fld>
            <a:endParaRPr lang="pt-BR" dirty="0">
              <a:solidFill>
                <a:srgbClr val="6ADBD9"/>
              </a:solidFill>
            </a:endParaRPr>
          </a:p>
        </p:txBody>
      </p:sp>
      <p:sp>
        <p:nvSpPr>
          <p:cNvPr id="19" name="Pentágono 18">
            <a:extLst>
              <a:ext uri="{FF2B5EF4-FFF2-40B4-BE49-F238E27FC236}">
                <a16:creationId xmlns:a16="http://schemas.microsoft.com/office/drawing/2014/main" id="{6EB26B8C-7C0B-4863-B6AF-876DD4229067}"/>
              </a:ext>
            </a:extLst>
          </p:cNvPr>
          <p:cNvSpPr/>
          <p:nvPr/>
        </p:nvSpPr>
        <p:spPr>
          <a:xfrm>
            <a:off x="11498924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6ADBD9"/>
              </a:solidFill>
            </a:endParaRPr>
          </a:p>
        </p:txBody>
      </p:sp>
      <p:sp>
        <p:nvSpPr>
          <p:cNvPr id="22" name="Title Placeholder 1">
            <a:extLst>
              <a:ext uri="{FF2B5EF4-FFF2-40B4-BE49-F238E27FC236}">
                <a16:creationId xmlns:a16="http://schemas.microsoft.com/office/drawing/2014/main" id="{14FFF851-8FD8-44F5-8781-E4F360561F19}"/>
              </a:ext>
            </a:extLst>
          </p:cNvPr>
          <p:cNvSpPr txBox="1">
            <a:spLocks/>
          </p:cNvSpPr>
          <p:nvPr/>
        </p:nvSpPr>
        <p:spPr>
          <a:xfrm>
            <a:off x="277199" y="82800"/>
            <a:ext cx="10975819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pt-BR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Case: Consórcio</a:t>
            </a:r>
            <a:endParaRPr lang="pt-BR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3.iii. </a:t>
            </a:r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REGRESSÃO LOGÍSTICA MÚLTIPLA </a:t>
            </a:r>
            <a:r>
              <a:rPr lang="en-US" sz="110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| </a:t>
            </a:r>
            <a:r>
              <a:rPr lang="pt-BR" sz="110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 DE DESEMPENHO</a:t>
            </a:r>
            <a:endParaRPr lang="en-US" sz="11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8D0A6034-B6D6-4CB2-999A-C4BF71BDDD3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3348"/>
          <a:stretch/>
        </p:blipFill>
        <p:spPr>
          <a:xfrm>
            <a:off x="204726" y="2211575"/>
            <a:ext cx="6732882" cy="1708787"/>
          </a:xfrm>
          <a:prstGeom prst="rect">
            <a:avLst/>
          </a:prstGeom>
        </p:spPr>
      </p:pic>
      <p:sp>
        <p:nvSpPr>
          <p:cNvPr id="21" name="Retângulo 20">
            <a:extLst>
              <a:ext uri="{FF2B5EF4-FFF2-40B4-BE49-F238E27FC236}">
                <a16:creationId xmlns:a16="http://schemas.microsoft.com/office/drawing/2014/main" id="{FAD64221-9EB5-4E0D-9C6F-A9048199B614}"/>
              </a:ext>
            </a:extLst>
          </p:cNvPr>
          <p:cNvSpPr/>
          <p:nvPr/>
        </p:nvSpPr>
        <p:spPr>
          <a:xfrm>
            <a:off x="278297" y="1995976"/>
            <a:ext cx="19288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600" b="1" dirty="0">
                <a:solidFill>
                  <a:srgbClr val="434343"/>
                </a:solidFill>
                <a:latin typeface="Open Sans" panose="020B0604020202020204"/>
              </a:rPr>
              <a:t>Output do R:</a:t>
            </a:r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6C5A3F37-EAE5-4E5A-95D0-4DC86E71C925}"/>
              </a:ext>
            </a:extLst>
          </p:cNvPr>
          <p:cNvSpPr/>
          <p:nvPr/>
        </p:nvSpPr>
        <p:spPr>
          <a:xfrm>
            <a:off x="-5807" y="1149563"/>
            <a:ext cx="10295436" cy="557737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056EE67F-479B-43A6-9F20-1C66072DFEB7}"/>
              </a:ext>
            </a:extLst>
          </p:cNvPr>
          <p:cNvSpPr/>
          <p:nvPr/>
        </p:nvSpPr>
        <p:spPr>
          <a:xfrm>
            <a:off x="288807" y="1257724"/>
            <a:ext cx="992464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altLang="pt-BR" sz="1600">
                <a:solidFill>
                  <a:srgbClr val="434343"/>
                </a:solidFill>
                <a:latin typeface="Open Sans" panose="020B0604020202020204"/>
              </a:rPr>
              <a:t>Após a obtenção da probabilidade de contratação, é importante obter a </a:t>
            </a:r>
            <a:r>
              <a:rPr lang="pt-BR" altLang="pt-BR" sz="1600" b="1">
                <a:solidFill>
                  <a:srgbClr val="434343"/>
                </a:solidFill>
                <a:latin typeface="Open Sans" panose="020B0604020202020204"/>
              </a:rPr>
              <a:t>tabela de classificação</a:t>
            </a:r>
            <a:r>
              <a:rPr lang="pt-BR" altLang="pt-BR" sz="1600">
                <a:solidFill>
                  <a:srgbClr val="434343"/>
                </a:solidFill>
                <a:latin typeface="Open Sans" panose="020B0604020202020204"/>
              </a:rPr>
              <a:t>.</a:t>
            </a:r>
            <a:endParaRPr lang="pt-BR" altLang="pt-BR" sz="1600" dirty="0">
              <a:solidFill>
                <a:srgbClr val="434343"/>
              </a:solidFill>
              <a:latin typeface="Open Sans" panose="020B0604020202020204"/>
            </a:endParaRPr>
          </a:p>
        </p:txBody>
      </p:sp>
      <p:sp>
        <p:nvSpPr>
          <p:cNvPr id="2" name="Elipse 1">
            <a:extLst>
              <a:ext uri="{FF2B5EF4-FFF2-40B4-BE49-F238E27FC236}">
                <a16:creationId xmlns:a16="http://schemas.microsoft.com/office/drawing/2014/main" id="{A2E016EE-6778-4749-AA83-3261FC0CCF10}"/>
              </a:ext>
            </a:extLst>
          </p:cNvPr>
          <p:cNvSpPr/>
          <p:nvPr/>
        </p:nvSpPr>
        <p:spPr>
          <a:xfrm>
            <a:off x="5496910" y="3121574"/>
            <a:ext cx="609600" cy="336331"/>
          </a:xfrm>
          <a:prstGeom prst="ellipse">
            <a:avLst/>
          </a:prstGeom>
          <a:noFill/>
          <a:ln w="19050">
            <a:solidFill>
              <a:srgbClr val="02BAB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C26922C1-D3A6-4CBC-BE94-C93217A16397}"/>
              </a:ext>
            </a:extLst>
          </p:cNvPr>
          <p:cNvSpPr/>
          <p:nvPr/>
        </p:nvSpPr>
        <p:spPr>
          <a:xfrm>
            <a:off x="6127530" y="3124199"/>
            <a:ext cx="609600" cy="336331"/>
          </a:xfrm>
          <a:prstGeom prst="ellipse">
            <a:avLst/>
          </a:prstGeom>
          <a:noFill/>
          <a:ln w="19050">
            <a:solidFill>
              <a:srgbClr val="DB7D7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tângulo 25">
            <a:extLst>
              <a:ext uri="{FF2B5EF4-FFF2-40B4-BE49-F238E27FC236}">
                <a16:creationId xmlns:a16="http://schemas.microsoft.com/office/drawing/2014/main" id="{239098FA-EA76-4D0D-9C7F-C7EFCCCD8733}"/>
              </a:ext>
            </a:extLst>
          </p:cNvPr>
          <p:cNvSpPr/>
          <p:nvPr/>
        </p:nvSpPr>
        <p:spPr>
          <a:xfrm>
            <a:off x="385799" y="5828760"/>
            <a:ext cx="953986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140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Arquivo: Consorcio.</a:t>
            </a:r>
            <a:r>
              <a:rPr lang="pt-BR" sz="1400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xlsx</a:t>
            </a:r>
          </a:p>
        </p:txBody>
      </p:sp>
    </p:spTree>
    <p:extLst>
      <p:ext uri="{BB962C8B-B14F-4D97-AF65-F5344CB8AC3E}">
        <p14:creationId xmlns:p14="http://schemas.microsoft.com/office/powerpoint/2010/main" val="9156774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Espaço Reservado para Data 5">
            <a:extLst>
              <a:ext uri="{FF2B5EF4-FFF2-40B4-BE49-F238E27FC236}">
                <a16:creationId xmlns:a16="http://schemas.microsoft.com/office/drawing/2014/main" id="{8F1BE0E7-7C99-4673-8FC3-32CF6CC697B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37B13BA3-6F63-466A-B380-96DCB519309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6355275" y="6391430"/>
            <a:ext cx="1705361" cy="341672"/>
          </a:xfrm>
          <a:prstGeom prst="rect">
            <a:avLst/>
          </a:prstGeom>
        </p:spPr>
      </p:pic>
      <p:pic>
        <p:nvPicPr>
          <p:cNvPr id="17" name="Google Shape;62;p13">
            <a:extLst>
              <a:ext uri="{FF2B5EF4-FFF2-40B4-BE49-F238E27FC236}">
                <a16:creationId xmlns:a16="http://schemas.microsoft.com/office/drawing/2014/main" id="{72DCF74D-782B-4707-BBA1-AC82DCBEBA3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9542770" y="4722638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Espaço Reservado para Número de Slide 4">
            <a:extLst>
              <a:ext uri="{FF2B5EF4-FFF2-40B4-BE49-F238E27FC236}">
                <a16:creationId xmlns:a16="http://schemas.microsoft.com/office/drawing/2014/main" id="{3F45ACA8-636E-4AB6-BC72-F911BF83A168}"/>
              </a:ext>
            </a:extLst>
          </p:cNvPr>
          <p:cNvSpPr txBox="1">
            <a:spLocks/>
          </p:cNvSpPr>
          <p:nvPr/>
        </p:nvSpPr>
        <p:spPr>
          <a:xfrm>
            <a:off x="11436559" y="379620"/>
            <a:ext cx="399713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8FB8526-A7DF-44F1-A0A0-E2C9088E1528}" type="slidenum">
              <a:rPr lang="pt-BR" smtClean="0">
                <a:solidFill>
                  <a:srgbClr val="6ADBD9"/>
                </a:solidFill>
              </a:rPr>
              <a:pPr algn="ctr"/>
              <a:t>46</a:t>
            </a:fld>
            <a:endParaRPr lang="pt-BR" dirty="0">
              <a:solidFill>
                <a:srgbClr val="6ADBD9"/>
              </a:solidFill>
            </a:endParaRPr>
          </a:p>
        </p:txBody>
      </p:sp>
      <p:sp>
        <p:nvSpPr>
          <p:cNvPr id="19" name="Pentágono 18">
            <a:extLst>
              <a:ext uri="{FF2B5EF4-FFF2-40B4-BE49-F238E27FC236}">
                <a16:creationId xmlns:a16="http://schemas.microsoft.com/office/drawing/2014/main" id="{6EB26B8C-7C0B-4863-B6AF-876DD4229067}"/>
              </a:ext>
            </a:extLst>
          </p:cNvPr>
          <p:cNvSpPr/>
          <p:nvPr/>
        </p:nvSpPr>
        <p:spPr>
          <a:xfrm>
            <a:off x="11498924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6ADBD9"/>
              </a:solidFill>
            </a:endParaRPr>
          </a:p>
        </p:txBody>
      </p:sp>
      <p:sp>
        <p:nvSpPr>
          <p:cNvPr id="22" name="Title Placeholder 1">
            <a:extLst>
              <a:ext uri="{FF2B5EF4-FFF2-40B4-BE49-F238E27FC236}">
                <a16:creationId xmlns:a16="http://schemas.microsoft.com/office/drawing/2014/main" id="{14FFF851-8FD8-44F5-8781-E4F360561F19}"/>
              </a:ext>
            </a:extLst>
          </p:cNvPr>
          <p:cNvSpPr txBox="1">
            <a:spLocks/>
          </p:cNvSpPr>
          <p:nvPr/>
        </p:nvSpPr>
        <p:spPr>
          <a:xfrm>
            <a:off x="277199" y="82800"/>
            <a:ext cx="10975819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pt-BR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Case: Consórcio</a:t>
            </a:r>
            <a:endParaRPr lang="pt-BR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3.iii. </a:t>
            </a:r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REGRESSÃO LOGÍSTICA MÚLTIPLA </a:t>
            </a:r>
            <a:r>
              <a:rPr lang="en-US" sz="110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| </a:t>
            </a:r>
            <a:r>
              <a:rPr lang="pt-BR" sz="110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 DE DESEMPENHO</a:t>
            </a:r>
            <a:endParaRPr lang="en-US" sz="11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8D0A6034-B6D6-4CB2-999A-C4BF71BDDD3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3348"/>
          <a:stretch/>
        </p:blipFill>
        <p:spPr>
          <a:xfrm>
            <a:off x="204726" y="2211575"/>
            <a:ext cx="6732882" cy="1708787"/>
          </a:xfrm>
          <a:prstGeom prst="rect">
            <a:avLst/>
          </a:prstGeom>
        </p:spPr>
      </p:pic>
      <p:sp>
        <p:nvSpPr>
          <p:cNvPr id="21" name="Retângulo 20">
            <a:extLst>
              <a:ext uri="{FF2B5EF4-FFF2-40B4-BE49-F238E27FC236}">
                <a16:creationId xmlns:a16="http://schemas.microsoft.com/office/drawing/2014/main" id="{FAD64221-9EB5-4E0D-9C6F-A9048199B614}"/>
              </a:ext>
            </a:extLst>
          </p:cNvPr>
          <p:cNvSpPr/>
          <p:nvPr/>
        </p:nvSpPr>
        <p:spPr>
          <a:xfrm>
            <a:off x="278297" y="1995976"/>
            <a:ext cx="19288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600" b="1" dirty="0">
                <a:solidFill>
                  <a:srgbClr val="434343"/>
                </a:solidFill>
                <a:latin typeface="Open Sans" panose="020B0604020202020204"/>
              </a:rPr>
              <a:t>Output do R:</a:t>
            </a:r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6C5A3F37-EAE5-4E5A-95D0-4DC86E71C925}"/>
              </a:ext>
            </a:extLst>
          </p:cNvPr>
          <p:cNvSpPr/>
          <p:nvPr/>
        </p:nvSpPr>
        <p:spPr>
          <a:xfrm>
            <a:off x="-5807" y="1149563"/>
            <a:ext cx="10295436" cy="557737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056EE67F-479B-43A6-9F20-1C66072DFEB7}"/>
              </a:ext>
            </a:extLst>
          </p:cNvPr>
          <p:cNvSpPr/>
          <p:nvPr/>
        </p:nvSpPr>
        <p:spPr>
          <a:xfrm>
            <a:off x="288807" y="1257724"/>
            <a:ext cx="992464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altLang="pt-BR" sz="1600">
                <a:solidFill>
                  <a:srgbClr val="434343"/>
                </a:solidFill>
                <a:latin typeface="Open Sans" panose="020B0604020202020204"/>
              </a:rPr>
              <a:t>Após a obtenção da probabilidade de contratação, é importante obter a </a:t>
            </a:r>
            <a:r>
              <a:rPr lang="pt-BR" altLang="pt-BR" sz="1600" b="1">
                <a:solidFill>
                  <a:srgbClr val="434343"/>
                </a:solidFill>
                <a:latin typeface="Open Sans" panose="020B0604020202020204"/>
              </a:rPr>
              <a:t>tabela de classificação</a:t>
            </a:r>
            <a:r>
              <a:rPr lang="pt-BR" altLang="pt-BR" sz="1600">
                <a:solidFill>
                  <a:srgbClr val="434343"/>
                </a:solidFill>
                <a:latin typeface="Open Sans" panose="020B0604020202020204"/>
              </a:rPr>
              <a:t>.</a:t>
            </a:r>
            <a:endParaRPr lang="pt-BR" altLang="pt-BR" sz="1600" dirty="0">
              <a:solidFill>
                <a:srgbClr val="434343"/>
              </a:solidFill>
              <a:latin typeface="Open Sans" panose="020B0604020202020204"/>
            </a:endParaRPr>
          </a:p>
        </p:txBody>
      </p:sp>
      <p:sp>
        <p:nvSpPr>
          <p:cNvPr id="26" name="Retângulo 25">
            <a:extLst>
              <a:ext uri="{FF2B5EF4-FFF2-40B4-BE49-F238E27FC236}">
                <a16:creationId xmlns:a16="http://schemas.microsoft.com/office/drawing/2014/main" id="{789EF986-B5E2-4145-8D5D-7F7897DF74C1}"/>
              </a:ext>
            </a:extLst>
          </p:cNvPr>
          <p:cNvSpPr/>
          <p:nvPr/>
        </p:nvSpPr>
        <p:spPr>
          <a:xfrm>
            <a:off x="260669" y="4419958"/>
            <a:ext cx="699146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600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 percentual global de classificação correta (ou </a:t>
            </a:r>
            <a:r>
              <a:rPr lang="pt-BR" sz="1600" b="1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acurácia</a:t>
            </a:r>
            <a:r>
              <a:rPr lang="pt-BR" sz="1600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 é dado por: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CaixaDeTexto 26">
                <a:extLst>
                  <a:ext uri="{FF2B5EF4-FFF2-40B4-BE49-F238E27FC236}">
                    <a16:creationId xmlns:a16="http://schemas.microsoft.com/office/drawing/2014/main" id="{40C26A0D-5149-43D4-9439-15B84FFC2E63}"/>
                  </a:ext>
                </a:extLst>
              </p:cNvPr>
              <p:cNvSpPr txBox="1"/>
              <p:nvPr/>
            </p:nvSpPr>
            <p:spPr>
              <a:xfrm>
                <a:off x="6910421" y="4269818"/>
                <a:ext cx="3200528" cy="6173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b="1" i="1" smtClean="0">
                              <a:solidFill>
                                <a:srgbClr val="434343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1" i="1" smtClean="0">
                              <a:solidFill>
                                <a:srgbClr val="434343"/>
                              </a:solidFill>
                              <a:latin typeface="Cambria Math"/>
                            </a:rPr>
                            <m:t>𝟑𝟕</m:t>
                          </m:r>
                          <m:r>
                            <a:rPr lang="pt-BR" b="1" i="1" smtClean="0">
                              <a:solidFill>
                                <a:srgbClr val="434343"/>
                              </a:solidFill>
                              <a:latin typeface="Cambria Math"/>
                            </a:rPr>
                            <m:t>+</m:t>
                          </m:r>
                          <m:r>
                            <a:rPr lang="pt-BR" b="1" i="1" smtClean="0">
                              <a:solidFill>
                                <a:srgbClr val="434343"/>
                              </a:solidFill>
                              <a:latin typeface="Cambria Math"/>
                            </a:rPr>
                            <m:t>𝟒𝟒</m:t>
                          </m:r>
                        </m:num>
                        <m:den>
                          <m:r>
                            <a:rPr lang="pt-BR" b="1" i="1" smtClean="0">
                              <a:solidFill>
                                <a:srgbClr val="434343"/>
                              </a:solidFill>
                              <a:latin typeface="Cambria Math"/>
                            </a:rPr>
                            <m:t>𝟑𝟕</m:t>
                          </m:r>
                          <m:r>
                            <a:rPr lang="pt-BR" b="1" i="1" smtClean="0">
                              <a:solidFill>
                                <a:srgbClr val="434343"/>
                              </a:solidFill>
                              <a:latin typeface="Cambria Math"/>
                            </a:rPr>
                            <m:t>+</m:t>
                          </m:r>
                          <m:r>
                            <a:rPr lang="pt-BR" b="1" i="1" smtClean="0">
                              <a:solidFill>
                                <a:srgbClr val="434343"/>
                              </a:solidFill>
                              <a:latin typeface="Cambria Math"/>
                            </a:rPr>
                            <m:t>𝟑</m:t>
                          </m:r>
                          <m:r>
                            <a:rPr lang="pt-BR" b="1" i="1" smtClean="0">
                              <a:solidFill>
                                <a:srgbClr val="434343"/>
                              </a:solidFill>
                              <a:latin typeface="Cambria Math"/>
                            </a:rPr>
                            <m:t>+</m:t>
                          </m:r>
                          <m:r>
                            <a:rPr lang="pt-BR" b="1" i="1" smtClean="0">
                              <a:solidFill>
                                <a:srgbClr val="434343"/>
                              </a:solidFill>
                              <a:latin typeface="Cambria Math"/>
                            </a:rPr>
                            <m:t>𝟓</m:t>
                          </m:r>
                          <m:r>
                            <a:rPr lang="pt-BR" b="1" i="1" smtClean="0">
                              <a:solidFill>
                                <a:srgbClr val="434343"/>
                              </a:solidFill>
                              <a:latin typeface="Cambria Math"/>
                            </a:rPr>
                            <m:t>+</m:t>
                          </m:r>
                          <m:r>
                            <a:rPr lang="pt-BR" b="1" i="1" smtClean="0">
                              <a:solidFill>
                                <a:srgbClr val="434343"/>
                              </a:solidFill>
                              <a:latin typeface="Cambria Math"/>
                            </a:rPr>
                            <m:t>𝟒𝟒</m:t>
                          </m:r>
                        </m:den>
                      </m:f>
                      <m:r>
                        <a:rPr lang="pt-BR" b="1" i="1" smtClean="0">
                          <a:solidFill>
                            <a:srgbClr val="434343"/>
                          </a:solidFill>
                          <a:latin typeface="Cambria Math"/>
                        </a:rPr>
                        <m:t>=</m:t>
                      </m:r>
                      <m:r>
                        <a:rPr lang="pt-BR" b="1" i="1" smtClean="0">
                          <a:solidFill>
                            <a:srgbClr val="434343"/>
                          </a:solidFill>
                          <a:latin typeface="Cambria Math"/>
                        </a:rPr>
                        <m:t>𝟗𝟏</m:t>
                      </m:r>
                      <m:r>
                        <a:rPr lang="pt-BR" b="1" i="1" smtClean="0">
                          <a:solidFill>
                            <a:srgbClr val="434343"/>
                          </a:solidFill>
                          <a:latin typeface="Cambria Math"/>
                        </a:rPr>
                        <m:t>,</m:t>
                      </m:r>
                      <m:r>
                        <a:rPr lang="pt-BR" b="1" i="1" smtClean="0">
                          <a:solidFill>
                            <a:srgbClr val="434343"/>
                          </a:solidFill>
                          <a:latin typeface="Cambria Math"/>
                        </a:rPr>
                        <m:t>𝟎𝟏</m:t>
                      </m:r>
                      <m:r>
                        <a:rPr lang="pt-BR" b="1" i="1" smtClean="0">
                          <a:solidFill>
                            <a:srgbClr val="434343"/>
                          </a:solidFill>
                          <a:latin typeface="Cambria Math"/>
                        </a:rPr>
                        <m:t>%</m:t>
                      </m:r>
                    </m:oMath>
                  </m:oMathPara>
                </a14:m>
                <a:endParaRPr lang="pt-BR" b="1" dirty="0">
                  <a:solidFill>
                    <a:srgbClr val="434343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27" name="CaixaDeTexto 26">
                <a:extLst>
                  <a:ext uri="{FF2B5EF4-FFF2-40B4-BE49-F238E27FC236}">
                    <a16:creationId xmlns:a16="http://schemas.microsoft.com/office/drawing/2014/main" id="{40C26A0D-5149-43D4-9439-15B84FFC2E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0421" y="4269818"/>
                <a:ext cx="3200528" cy="61734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tângulo 15">
            <a:extLst>
              <a:ext uri="{FF2B5EF4-FFF2-40B4-BE49-F238E27FC236}">
                <a16:creationId xmlns:a16="http://schemas.microsoft.com/office/drawing/2014/main" id="{AAA87F0E-735D-44D6-813A-04D72973A6F2}"/>
              </a:ext>
            </a:extLst>
          </p:cNvPr>
          <p:cNvSpPr/>
          <p:nvPr/>
        </p:nvSpPr>
        <p:spPr>
          <a:xfrm>
            <a:off x="385799" y="5828760"/>
            <a:ext cx="953986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140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Arquivo: Consorcio.</a:t>
            </a:r>
            <a:r>
              <a:rPr lang="pt-BR" sz="1400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xlsx</a:t>
            </a:r>
          </a:p>
        </p:txBody>
      </p:sp>
    </p:spTree>
    <p:extLst>
      <p:ext uri="{BB962C8B-B14F-4D97-AF65-F5344CB8AC3E}">
        <p14:creationId xmlns:p14="http://schemas.microsoft.com/office/powerpoint/2010/main" val="141657636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ângulo 15">
            <a:extLst>
              <a:ext uri="{FF2B5EF4-FFF2-40B4-BE49-F238E27FC236}">
                <a16:creationId xmlns:a16="http://schemas.microsoft.com/office/drawing/2014/main" id="{4B86500E-77DF-42C8-9C54-40DDFC3C2940}"/>
              </a:ext>
            </a:extLst>
          </p:cNvPr>
          <p:cNvSpPr/>
          <p:nvPr/>
        </p:nvSpPr>
        <p:spPr>
          <a:xfrm>
            <a:off x="277200" y="2695731"/>
            <a:ext cx="87630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pt-B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4020202020204"/>
                <a:ea typeface="Tahoma" pitchFamily="34" charset="0"/>
                <a:cs typeface="Tahoma" pitchFamily="34" charset="0"/>
              </a:rPr>
              <a:t>Tabela </a:t>
            </a:r>
            <a:r>
              <a:rPr lang="pt-BR" sz="1600" b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4020202020204"/>
                <a:ea typeface="Tahoma" pitchFamily="34" charset="0"/>
                <a:cs typeface="Tahoma" pitchFamily="34" charset="0"/>
              </a:rPr>
              <a:t>de classificação</a:t>
            </a:r>
            <a:r>
              <a:rPr lang="pt-BR" sz="16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4020202020204"/>
                <a:ea typeface="Tahoma" pitchFamily="34" charset="0"/>
                <a:cs typeface="Tahoma" pitchFamily="34" charset="0"/>
              </a:rPr>
              <a:t>, avaliada </a:t>
            </a:r>
            <a:r>
              <a:rPr lang="pt-B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4020202020204"/>
                <a:ea typeface="Tahoma" pitchFamily="34" charset="0"/>
                <a:cs typeface="Tahoma" pitchFamily="34" charset="0"/>
              </a:rPr>
              <a:t>no ponto de corte:</a:t>
            </a:r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64C5B364-6B5E-4B96-B8C8-79B828C0D639}"/>
              </a:ext>
            </a:extLst>
          </p:cNvPr>
          <p:cNvSpPr/>
          <p:nvPr/>
        </p:nvSpPr>
        <p:spPr>
          <a:xfrm>
            <a:off x="0" y="1148236"/>
            <a:ext cx="10279626" cy="1213409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ectangle 5">
            <a:extLst>
              <a:ext uri="{FF2B5EF4-FFF2-40B4-BE49-F238E27FC236}">
                <a16:creationId xmlns:a16="http://schemas.microsoft.com/office/drawing/2014/main" id="{47B6A7BE-A49E-456F-B620-47D3797E38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7200" y="1270865"/>
            <a:ext cx="9884439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indent="457200" algn="l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571500" algn="l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algn="l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algn="l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algn="l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indent="0">
              <a:spcBef>
                <a:spcPct val="50000"/>
              </a:spcBef>
            </a:pPr>
            <a:r>
              <a:rPr lang="pt-BR" sz="160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 </a:t>
            </a:r>
            <a:r>
              <a:rPr lang="pt-BR" sz="1600" b="1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</a:t>
            </a:r>
            <a:r>
              <a:rPr lang="pt-BR" sz="1600" b="1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abela de classificação </a:t>
            </a:r>
            <a:r>
              <a:rPr lang="pt-BR" sz="1600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apresenta o cruzamento da variável resposta </a:t>
            </a:r>
            <a:r>
              <a:rPr lang="pt-BR" sz="160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observada com a </a:t>
            </a:r>
            <a:r>
              <a:rPr lang="pt-BR" sz="1600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variável resposta predita pelo modelo. Ela também é conhecida </a:t>
            </a:r>
            <a:r>
              <a:rPr lang="pt-BR" sz="160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como </a:t>
            </a:r>
            <a:r>
              <a:rPr lang="pt-BR" sz="1600" b="1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</a:t>
            </a:r>
            <a:r>
              <a:rPr lang="pt-BR" sz="1600" b="1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atriz de confusão</a:t>
            </a:r>
            <a:r>
              <a:rPr lang="pt-BR" sz="1600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  <a:p>
            <a:pPr indent="0">
              <a:spcBef>
                <a:spcPct val="50000"/>
              </a:spcBef>
            </a:pPr>
            <a:r>
              <a:rPr lang="pt-BR" sz="1600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Um bom ajuste de modelo apresenta grande concentração de casos na </a:t>
            </a:r>
            <a:r>
              <a:rPr lang="pt-BR" sz="1600" u="sng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diagonal principal</a:t>
            </a:r>
            <a:r>
              <a:rPr lang="pt-BR" sz="1600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sp>
        <p:nvSpPr>
          <p:cNvPr id="14" name="Espaço Reservado para Data 5">
            <a:extLst>
              <a:ext uri="{FF2B5EF4-FFF2-40B4-BE49-F238E27FC236}">
                <a16:creationId xmlns:a16="http://schemas.microsoft.com/office/drawing/2014/main" id="{107C7E35-6D89-4082-AC8D-E49768A87E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EA2A1554-5B1B-4057-B20B-713BADF1133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6355275" y="6391430"/>
            <a:ext cx="1705361" cy="341672"/>
          </a:xfrm>
          <a:prstGeom prst="rect">
            <a:avLst/>
          </a:prstGeom>
        </p:spPr>
      </p:pic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F9D2EB68-2344-493E-9371-5735F4F25FA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9542770" y="4722638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Espaço Reservado para Número de Slide 4">
            <a:extLst>
              <a:ext uri="{FF2B5EF4-FFF2-40B4-BE49-F238E27FC236}">
                <a16:creationId xmlns:a16="http://schemas.microsoft.com/office/drawing/2014/main" id="{173A0434-14C4-4606-A25D-4FF5E5EC7C18}"/>
              </a:ext>
            </a:extLst>
          </p:cNvPr>
          <p:cNvSpPr txBox="1">
            <a:spLocks/>
          </p:cNvSpPr>
          <p:nvPr/>
        </p:nvSpPr>
        <p:spPr>
          <a:xfrm>
            <a:off x="11436559" y="379620"/>
            <a:ext cx="399713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8FB8526-A7DF-44F1-A0A0-E2C9088E1528}" type="slidenum">
              <a:rPr lang="pt-BR" smtClean="0">
                <a:solidFill>
                  <a:srgbClr val="6ADBD9"/>
                </a:solidFill>
              </a:rPr>
              <a:pPr algn="ctr"/>
              <a:t>47</a:t>
            </a:fld>
            <a:endParaRPr lang="pt-BR" dirty="0">
              <a:solidFill>
                <a:srgbClr val="6ADBD9"/>
              </a:solidFill>
            </a:endParaRPr>
          </a:p>
        </p:txBody>
      </p:sp>
      <p:sp>
        <p:nvSpPr>
          <p:cNvPr id="26" name="Pentágono 25">
            <a:extLst>
              <a:ext uri="{FF2B5EF4-FFF2-40B4-BE49-F238E27FC236}">
                <a16:creationId xmlns:a16="http://schemas.microsoft.com/office/drawing/2014/main" id="{A4133E47-E65F-449C-A204-C7F612D9A2A6}"/>
              </a:ext>
            </a:extLst>
          </p:cNvPr>
          <p:cNvSpPr/>
          <p:nvPr/>
        </p:nvSpPr>
        <p:spPr>
          <a:xfrm>
            <a:off x="11498924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6ADBD9"/>
              </a:solidFill>
            </a:endParaRPr>
          </a:p>
        </p:txBody>
      </p:sp>
      <p:sp>
        <p:nvSpPr>
          <p:cNvPr id="28" name="Title Placeholder 1">
            <a:extLst>
              <a:ext uri="{FF2B5EF4-FFF2-40B4-BE49-F238E27FC236}">
                <a16:creationId xmlns:a16="http://schemas.microsoft.com/office/drawing/2014/main" id="{CD25A0CB-4A30-4C0C-98F6-9B00C3D692AE}"/>
              </a:ext>
            </a:extLst>
          </p:cNvPr>
          <p:cNvSpPr txBox="1">
            <a:spLocks/>
          </p:cNvSpPr>
          <p:nvPr/>
        </p:nvSpPr>
        <p:spPr>
          <a:xfrm>
            <a:off x="277199" y="82800"/>
            <a:ext cx="10975819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pt-BR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 de Desempenho</a:t>
            </a:r>
            <a:endParaRPr lang="pt-BR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3.iii. </a:t>
            </a:r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REGRESSÃO LOGÍSTICA MÚLTIPLA </a:t>
            </a:r>
            <a:r>
              <a:rPr lang="en-US" sz="110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| </a:t>
            </a:r>
            <a:r>
              <a:rPr lang="pt-BR" sz="110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 DE DESEMPENHO</a:t>
            </a:r>
            <a:endParaRPr lang="en-US" sz="11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pic>
        <p:nvPicPr>
          <p:cNvPr id="27" name="Imagem 26">
            <a:extLst>
              <a:ext uri="{FF2B5EF4-FFF2-40B4-BE49-F238E27FC236}">
                <a16:creationId xmlns:a16="http://schemas.microsoft.com/office/drawing/2014/main" id="{3603DE43-D3CE-409D-AAD3-8023A68F67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299" y="3187967"/>
            <a:ext cx="6045634" cy="222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Retângulo 28">
            <a:extLst>
              <a:ext uri="{FF2B5EF4-FFF2-40B4-BE49-F238E27FC236}">
                <a16:creationId xmlns:a16="http://schemas.microsoft.com/office/drawing/2014/main" id="{77D436F3-6F72-4453-8807-6095A6F013BD}"/>
              </a:ext>
            </a:extLst>
          </p:cNvPr>
          <p:cNvSpPr/>
          <p:nvPr/>
        </p:nvSpPr>
        <p:spPr>
          <a:xfrm>
            <a:off x="1009771" y="5604043"/>
            <a:ext cx="604563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pt-BR" sz="11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4020202020204"/>
                <a:ea typeface="Tahoma" pitchFamily="34" charset="0"/>
                <a:cs typeface="Tahoma" pitchFamily="34" charset="0"/>
              </a:rPr>
              <a:t>VP = verdadeiro positivo; VN = verdadeiro negativo; FP = falso positivo; FN = falso negativo</a:t>
            </a:r>
            <a:endParaRPr lang="pt-BR" sz="1100" dirty="0">
              <a:solidFill>
                <a:schemeClr val="tx1">
                  <a:lumMod val="75000"/>
                  <a:lumOff val="25000"/>
                </a:schemeClr>
              </a:solidFill>
              <a:latin typeface="Open Sans" panose="020B0604020202020204"/>
              <a:ea typeface="Tahoma" pitchFamily="34" charset="0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98652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Espaço Reservado para Data 5">
            <a:extLst>
              <a:ext uri="{FF2B5EF4-FFF2-40B4-BE49-F238E27FC236}">
                <a16:creationId xmlns:a16="http://schemas.microsoft.com/office/drawing/2014/main" id="{C49586EF-21D7-48B5-AC14-27CBB449A27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29" name="Imagem 28">
            <a:extLst>
              <a:ext uri="{FF2B5EF4-FFF2-40B4-BE49-F238E27FC236}">
                <a16:creationId xmlns:a16="http://schemas.microsoft.com/office/drawing/2014/main" id="{3570860B-6C04-48E2-9FAC-EC1A6934B9A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6355275" y="6391430"/>
            <a:ext cx="1705361" cy="341672"/>
          </a:xfrm>
          <a:prstGeom prst="rect">
            <a:avLst/>
          </a:prstGeom>
        </p:spPr>
      </p:pic>
      <p:pic>
        <p:nvPicPr>
          <p:cNvPr id="30" name="Google Shape;62;p13">
            <a:extLst>
              <a:ext uri="{FF2B5EF4-FFF2-40B4-BE49-F238E27FC236}">
                <a16:creationId xmlns:a16="http://schemas.microsoft.com/office/drawing/2014/main" id="{15EACC91-BA8A-4158-A57B-77E4D4BAC79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9542770" y="4722638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Espaço Reservado para Número de Slide 4">
            <a:extLst>
              <a:ext uri="{FF2B5EF4-FFF2-40B4-BE49-F238E27FC236}">
                <a16:creationId xmlns:a16="http://schemas.microsoft.com/office/drawing/2014/main" id="{0F325E7C-45F0-43D9-B415-03E751693DD2}"/>
              </a:ext>
            </a:extLst>
          </p:cNvPr>
          <p:cNvSpPr txBox="1">
            <a:spLocks/>
          </p:cNvSpPr>
          <p:nvPr/>
        </p:nvSpPr>
        <p:spPr>
          <a:xfrm>
            <a:off x="11436559" y="379620"/>
            <a:ext cx="399713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8FB8526-A7DF-44F1-A0A0-E2C9088E1528}" type="slidenum">
              <a:rPr lang="pt-BR" smtClean="0">
                <a:solidFill>
                  <a:srgbClr val="6ADBD9"/>
                </a:solidFill>
              </a:rPr>
              <a:pPr algn="ctr"/>
              <a:t>48</a:t>
            </a:fld>
            <a:endParaRPr lang="pt-BR" dirty="0">
              <a:solidFill>
                <a:srgbClr val="6ADBD9"/>
              </a:solidFill>
            </a:endParaRPr>
          </a:p>
        </p:txBody>
      </p:sp>
      <p:sp>
        <p:nvSpPr>
          <p:cNvPr id="32" name="Pentágono 31">
            <a:extLst>
              <a:ext uri="{FF2B5EF4-FFF2-40B4-BE49-F238E27FC236}">
                <a16:creationId xmlns:a16="http://schemas.microsoft.com/office/drawing/2014/main" id="{0F5ED4FB-63EA-4598-B6CA-A6F511A8BE83}"/>
              </a:ext>
            </a:extLst>
          </p:cNvPr>
          <p:cNvSpPr/>
          <p:nvPr/>
        </p:nvSpPr>
        <p:spPr>
          <a:xfrm>
            <a:off x="11498924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6ADBD9"/>
              </a:solidFill>
            </a:endParaRPr>
          </a:p>
        </p:txBody>
      </p:sp>
      <p:sp>
        <p:nvSpPr>
          <p:cNvPr id="34" name="Title Placeholder 1">
            <a:extLst>
              <a:ext uri="{FF2B5EF4-FFF2-40B4-BE49-F238E27FC236}">
                <a16:creationId xmlns:a16="http://schemas.microsoft.com/office/drawing/2014/main" id="{E6E26F51-0615-4AB6-BE6C-F1E40DA59121}"/>
              </a:ext>
            </a:extLst>
          </p:cNvPr>
          <p:cNvSpPr txBox="1">
            <a:spLocks/>
          </p:cNvSpPr>
          <p:nvPr/>
        </p:nvSpPr>
        <p:spPr>
          <a:xfrm>
            <a:off x="277199" y="82800"/>
            <a:ext cx="10975819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pt-BR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 de Desempenho</a:t>
            </a:r>
            <a:endParaRPr lang="pt-BR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3.iii. </a:t>
            </a:r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REGRESSÃO LOGÍSTICA MÚLTIPLA </a:t>
            </a:r>
            <a:r>
              <a:rPr lang="en-US" sz="110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| </a:t>
            </a:r>
            <a:r>
              <a:rPr lang="pt-BR" sz="110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 DE DESEMPENHO</a:t>
            </a:r>
            <a:endParaRPr lang="en-US" sz="11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24" name="Rectangle 3">
            <a:extLst>
              <a:ext uri="{FF2B5EF4-FFF2-40B4-BE49-F238E27FC236}">
                <a16:creationId xmlns:a16="http://schemas.microsoft.com/office/drawing/2014/main" id="{612520F7-2991-485D-8A4E-BC1F1F42B17D}"/>
              </a:ext>
            </a:extLst>
          </p:cNvPr>
          <p:cNvSpPr txBox="1">
            <a:spLocks noChangeArrowheads="1"/>
          </p:cNvSpPr>
          <p:nvPr/>
        </p:nvSpPr>
        <p:spPr>
          <a:xfrm>
            <a:off x="1887909" y="4558404"/>
            <a:ext cx="1611229" cy="283257"/>
          </a:xfrm>
          <a:prstGeom prst="rect">
            <a:avLst/>
          </a:prstGeom>
        </p:spPr>
        <p:txBody>
          <a:bodyPr/>
          <a:lstStyle/>
          <a:p>
            <a:pPr marR="0" lvl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pt-BR" sz="1400" b="1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Open Sans" panose="020B0604020202020204"/>
                <a:ea typeface="Tahoma" pitchFamily="34" charset="0"/>
                <a:cs typeface="Tahoma" pitchFamily="34" charset="0"/>
              </a:rPr>
              <a:t>Acurácia </a:t>
            </a:r>
            <a:endParaRPr kumimoji="0" lang="pt-BR" sz="1400" b="1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Open Sans" panose="020B0604020202020204"/>
              <a:ea typeface="Tahoma" pitchFamily="34" charset="0"/>
              <a:cs typeface="Tahoma" pitchFamily="34" charset="0"/>
            </a:endParaRPr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72B34FF6-17D6-47F3-AE40-7D1057B201BB}"/>
              </a:ext>
            </a:extLst>
          </p:cNvPr>
          <p:cNvSpPr/>
          <p:nvPr/>
        </p:nvSpPr>
        <p:spPr>
          <a:xfrm>
            <a:off x="8244928" y="1167157"/>
            <a:ext cx="3949197" cy="3302860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ctangle 5">
            <a:extLst>
              <a:ext uri="{FF2B5EF4-FFF2-40B4-BE49-F238E27FC236}">
                <a16:creationId xmlns:a16="http://schemas.microsoft.com/office/drawing/2014/main" id="{6EC39646-884E-47E3-AC3C-C8DCF6558E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76230" y="1261207"/>
            <a:ext cx="3642225" cy="3170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indent="457200" algn="l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571500" algn="l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algn="l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algn="l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algn="l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indent="0" algn="ctr">
              <a:spcBef>
                <a:spcPct val="50000"/>
              </a:spcBef>
            </a:pPr>
            <a:r>
              <a:rPr lang="pt-BR" sz="1600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Os índices de </a:t>
            </a:r>
            <a:r>
              <a:rPr lang="pt-BR" sz="1600" b="1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acurácia</a:t>
            </a:r>
            <a:r>
              <a:rPr lang="pt-BR" sz="1600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pt-BR" sz="1600" b="1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sensibilidade</a:t>
            </a:r>
            <a:r>
              <a:rPr lang="pt-BR" sz="1600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e </a:t>
            </a:r>
            <a:r>
              <a:rPr lang="pt-BR" sz="1600" b="1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especificidade</a:t>
            </a:r>
            <a:r>
              <a:rPr lang="pt-BR" sz="1600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variam de 0 a 1 (ou de 0% a 100%). </a:t>
            </a:r>
          </a:p>
          <a:p>
            <a:pPr indent="0" algn="just">
              <a:spcBef>
                <a:spcPct val="50000"/>
              </a:spcBef>
            </a:pPr>
            <a:r>
              <a:rPr lang="pt-BR" sz="1600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Considerando que um evento tenha probabilidade de ocorrência de 50%. Valores acima de 50% indicam acerto superior ao aleatório (ausência de modelo). Valores acima de 60% são considerados índices satisfatórios. Já valores acima de 70%-75% indicam ótimo desempenho.</a:t>
            </a:r>
          </a:p>
        </p:txBody>
      </p:sp>
      <p:sp>
        <p:nvSpPr>
          <p:cNvPr id="35" name="Retângulo 34">
            <a:extLst>
              <a:ext uri="{FF2B5EF4-FFF2-40B4-BE49-F238E27FC236}">
                <a16:creationId xmlns:a16="http://schemas.microsoft.com/office/drawing/2014/main" id="{AC2511F4-1DD3-4D25-846A-79BF9E9696DD}"/>
              </a:ext>
            </a:extLst>
          </p:cNvPr>
          <p:cNvSpPr/>
          <p:nvPr/>
        </p:nvSpPr>
        <p:spPr>
          <a:xfrm>
            <a:off x="463235" y="1015091"/>
            <a:ext cx="8763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pt-B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4020202020204"/>
                <a:ea typeface="Tahoma" pitchFamily="34" charset="0"/>
                <a:cs typeface="Tahoma" pitchFamily="34" charset="0"/>
              </a:rPr>
              <a:t>Tabela </a:t>
            </a:r>
            <a:r>
              <a:rPr lang="pt-BR" sz="1400" b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4020202020204"/>
                <a:ea typeface="Tahoma" pitchFamily="34" charset="0"/>
                <a:cs typeface="Tahoma" pitchFamily="34" charset="0"/>
              </a:rPr>
              <a:t>de classificação </a:t>
            </a:r>
            <a:r>
              <a:rPr lang="pt-B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4020202020204"/>
                <a:ea typeface="Tahoma" pitchFamily="34" charset="0"/>
                <a:cs typeface="Tahoma" pitchFamily="34" charset="0"/>
              </a:rPr>
              <a:t>avaliada no ponto de corte:</a:t>
            </a:r>
          </a:p>
        </p:txBody>
      </p:sp>
      <p:pic>
        <p:nvPicPr>
          <p:cNvPr id="36" name="Imagem 35">
            <a:extLst>
              <a:ext uri="{FF2B5EF4-FFF2-40B4-BE49-F238E27FC236}">
                <a16:creationId xmlns:a16="http://schemas.microsoft.com/office/drawing/2014/main" id="{959A4DA7-66F5-44DF-AD9D-00339C0387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763" y="1516822"/>
            <a:ext cx="6045634" cy="222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Retângulo 36">
            <a:extLst>
              <a:ext uri="{FF2B5EF4-FFF2-40B4-BE49-F238E27FC236}">
                <a16:creationId xmlns:a16="http://schemas.microsoft.com/office/drawing/2014/main" id="{1D94FD4D-3880-4AA4-9FDA-B6384692008B}"/>
              </a:ext>
            </a:extLst>
          </p:cNvPr>
          <p:cNvSpPr/>
          <p:nvPr/>
        </p:nvSpPr>
        <p:spPr>
          <a:xfrm>
            <a:off x="463235" y="3932898"/>
            <a:ext cx="604563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pt-BR" sz="11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4020202020204"/>
                <a:ea typeface="Tahoma" pitchFamily="34" charset="0"/>
                <a:cs typeface="Tahoma" pitchFamily="34" charset="0"/>
              </a:rPr>
              <a:t>VP = verdadeiro positivo; VN = verdadeiro negativo; FP = falso positivo; FN = falso negativo</a:t>
            </a:r>
            <a:endParaRPr lang="pt-BR" sz="1100" dirty="0">
              <a:solidFill>
                <a:schemeClr val="tx1">
                  <a:lumMod val="75000"/>
                  <a:lumOff val="25000"/>
                </a:schemeClr>
              </a:solidFill>
              <a:latin typeface="Open Sans" panose="020B0604020202020204"/>
              <a:ea typeface="Tahoma" pitchFamily="34" charset="0"/>
              <a:cs typeface="Tahoma" pitchFamily="34" charset="0"/>
            </a:endParaRPr>
          </a:p>
        </p:txBody>
      </p:sp>
      <p:sp>
        <p:nvSpPr>
          <p:cNvPr id="38" name="Rectangle 3">
            <a:extLst>
              <a:ext uri="{FF2B5EF4-FFF2-40B4-BE49-F238E27FC236}">
                <a16:creationId xmlns:a16="http://schemas.microsoft.com/office/drawing/2014/main" id="{6746DFC3-82A7-4684-A60E-0EC731065895}"/>
              </a:ext>
            </a:extLst>
          </p:cNvPr>
          <p:cNvSpPr txBox="1">
            <a:spLocks noChangeArrowheads="1"/>
          </p:cNvSpPr>
          <p:nvPr/>
        </p:nvSpPr>
        <p:spPr>
          <a:xfrm>
            <a:off x="5400329" y="4553641"/>
            <a:ext cx="1611229" cy="283257"/>
          </a:xfrm>
          <a:prstGeom prst="rect">
            <a:avLst/>
          </a:prstGeom>
        </p:spPr>
        <p:txBody>
          <a:bodyPr/>
          <a:lstStyle/>
          <a:p>
            <a:pPr marR="0" lvl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pt-BR" sz="1400" b="1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Open Sans" panose="020B0604020202020204"/>
                <a:ea typeface="Tahoma" pitchFamily="34" charset="0"/>
                <a:cs typeface="Tahoma" pitchFamily="34" charset="0"/>
              </a:rPr>
              <a:t>Sensibilidade</a:t>
            </a:r>
            <a:endParaRPr kumimoji="0" lang="pt-BR" sz="1400" b="1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Open Sans" panose="020B0604020202020204"/>
              <a:ea typeface="Tahoma" pitchFamily="34" charset="0"/>
              <a:cs typeface="Tahoma" pitchFamily="34" charset="0"/>
            </a:endParaRPr>
          </a:p>
        </p:txBody>
      </p:sp>
      <p:sp>
        <p:nvSpPr>
          <p:cNvPr id="39" name="Rectangle 3">
            <a:extLst>
              <a:ext uri="{FF2B5EF4-FFF2-40B4-BE49-F238E27FC236}">
                <a16:creationId xmlns:a16="http://schemas.microsoft.com/office/drawing/2014/main" id="{63665CFA-B03C-4DD6-8390-F993B059DCBE}"/>
              </a:ext>
            </a:extLst>
          </p:cNvPr>
          <p:cNvSpPr txBox="1">
            <a:spLocks noChangeArrowheads="1"/>
          </p:cNvSpPr>
          <p:nvPr/>
        </p:nvSpPr>
        <p:spPr>
          <a:xfrm>
            <a:off x="8387236" y="4570918"/>
            <a:ext cx="1611229" cy="283257"/>
          </a:xfrm>
          <a:prstGeom prst="rect">
            <a:avLst/>
          </a:prstGeom>
        </p:spPr>
        <p:txBody>
          <a:bodyPr/>
          <a:lstStyle/>
          <a:p>
            <a:pPr marR="0" lvl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pt-BR" sz="1400" b="1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Open Sans" panose="020B0604020202020204"/>
                <a:ea typeface="Tahoma" pitchFamily="34" charset="0"/>
                <a:cs typeface="Tahoma" pitchFamily="34" charset="0"/>
              </a:rPr>
              <a:t>Especificidade</a:t>
            </a:r>
            <a:endParaRPr kumimoji="0" lang="pt-BR" sz="1400" b="1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Open Sans" panose="020B0604020202020204"/>
              <a:ea typeface="Tahoma" pitchFamily="34" charset="0"/>
              <a:cs typeface="Tahoma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CaixaDeTexto 39">
                <a:extLst>
                  <a:ext uri="{FF2B5EF4-FFF2-40B4-BE49-F238E27FC236}">
                    <a16:creationId xmlns:a16="http://schemas.microsoft.com/office/drawing/2014/main" id="{43C31BBA-022B-4645-86CA-F6182F0B0A41}"/>
                  </a:ext>
                </a:extLst>
              </p:cNvPr>
              <p:cNvSpPr txBox="1"/>
              <p:nvPr/>
            </p:nvSpPr>
            <p:spPr>
              <a:xfrm>
                <a:off x="1220171" y="4996851"/>
                <a:ext cx="2946704" cy="5231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𝐴𝑐𝑢𝑟</m:t>
                      </m:r>
                      <m:r>
                        <a:rPr lang="pt-BR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𝑉𝑃</m:t>
                          </m:r>
                          <m:r>
                            <a:rPr lang="pt-BR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pt-BR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𝑉𝑁</m:t>
                          </m:r>
                        </m:num>
                        <m:den>
                          <m:r>
                            <a:rPr lang="pt-BR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𝑉𝑃</m:t>
                          </m:r>
                          <m:r>
                            <a:rPr lang="pt-BR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pt-BR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𝑉𝑁</m:t>
                          </m:r>
                          <m:r>
                            <a:rPr lang="pt-BR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pt-BR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𝐹𝑃</m:t>
                          </m:r>
                          <m:r>
                            <a:rPr lang="pt-BR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pt-BR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𝐹𝑁</m:t>
                          </m:r>
                        </m:den>
                      </m:f>
                    </m:oMath>
                  </m:oMathPara>
                </a14:m>
                <a:endParaRPr 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0" name="CaixaDeTexto 39">
                <a:extLst>
                  <a:ext uri="{FF2B5EF4-FFF2-40B4-BE49-F238E27FC236}">
                    <a16:creationId xmlns:a16="http://schemas.microsoft.com/office/drawing/2014/main" id="{43C31BBA-022B-4645-86CA-F6182F0B0A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0171" y="4996851"/>
                <a:ext cx="2946704" cy="52315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CaixaDeTexto 40">
                <a:extLst>
                  <a:ext uri="{FF2B5EF4-FFF2-40B4-BE49-F238E27FC236}">
                    <a16:creationId xmlns:a16="http://schemas.microsoft.com/office/drawing/2014/main" id="{CD61E6D2-E73C-40FD-B2D4-B469F3F44D09}"/>
                  </a:ext>
                </a:extLst>
              </p:cNvPr>
              <p:cNvSpPr txBox="1"/>
              <p:nvPr/>
            </p:nvSpPr>
            <p:spPr>
              <a:xfrm>
                <a:off x="5221530" y="4996851"/>
                <a:ext cx="1968809" cy="5231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𝑆𝑒𝑛𝑠𝑖𝑏</m:t>
                      </m:r>
                      <m:r>
                        <a:rPr lang="pt-BR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𝑉𝑃</m:t>
                          </m:r>
                        </m:num>
                        <m:den>
                          <m:r>
                            <a:rPr lang="pt-BR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𝑉𝑃</m:t>
                          </m:r>
                          <m:r>
                            <a:rPr lang="pt-BR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pt-BR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𝐹𝑁</m:t>
                          </m:r>
                        </m:den>
                      </m:f>
                    </m:oMath>
                  </m:oMathPara>
                </a14:m>
                <a:endParaRPr 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1" name="CaixaDeTexto 40">
                <a:extLst>
                  <a:ext uri="{FF2B5EF4-FFF2-40B4-BE49-F238E27FC236}">
                    <a16:creationId xmlns:a16="http://schemas.microsoft.com/office/drawing/2014/main" id="{CD61E6D2-E73C-40FD-B2D4-B469F3F44D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1530" y="4996851"/>
                <a:ext cx="1968809" cy="52315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CaixaDeTexto 41">
                <a:extLst>
                  <a:ext uri="{FF2B5EF4-FFF2-40B4-BE49-F238E27FC236}">
                    <a16:creationId xmlns:a16="http://schemas.microsoft.com/office/drawing/2014/main" id="{27422557-8BFB-4C8C-8A21-83A543B5778D}"/>
                  </a:ext>
                </a:extLst>
              </p:cNvPr>
              <p:cNvSpPr txBox="1"/>
              <p:nvPr/>
            </p:nvSpPr>
            <p:spPr>
              <a:xfrm>
                <a:off x="8244994" y="4996851"/>
                <a:ext cx="1895712" cy="5231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𝐸𝑠𝑝𝑒𝑐</m:t>
                      </m:r>
                      <m:r>
                        <a:rPr lang="pt-BR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𝑉𝑁</m:t>
                          </m:r>
                        </m:num>
                        <m:den>
                          <m:r>
                            <a:rPr lang="pt-BR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𝐹𝑃</m:t>
                          </m:r>
                          <m:r>
                            <a:rPr lang="pt-BR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pt-BR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𝑉𝑁</m:t>
                          </m:r>
                        </m:den>
                      </m:f>
                    </m:oMath>
                  </m:oMathPara>
                </a14:m>
                <a:endParaRPr 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2" name="CaixaDeTexto 41">
                <a:extLst>
                  <a:ext uri="{FF2B5EF4-FFF2-40B4-BE49-F238E27FC236}">
                    <a16:creationId xmlns:a16="http://schemas.microsoft.com/office/drawing/2014/main" id="{27422557-8BFB-4C8C-8A21-83A543B577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4994" y="4996851"/>
                <a:ext cx="1895712" cy="52315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5178690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Espaço Reservado para Data 5">
            <a:extLst>
              <a:ext uri="{FF2B5EF4-FFF2-40B4-BE49-F238E27FC236}">
                <a16:creationId xmlns:a16="http://schemas.microsoft.com/office/drawing/2014/main" id="{32B0946D-EFA0-4A57-8743-CF43DDAFD72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22" name="Imagem 21">
            <a:extLst>
              <a:ext uri="{FF2B5EF4-FFF2-40B4-BE49-F238E27FC236}">
                <a16:creationId xmlns:a16="http://schemas.microsoft.com/office/drawing/2014/main" id="{785CAEB6-20A1-4532-A202-906EA48719A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6355275" y="6391430"/>
            <a:ext cx="1705361" cy="341672"/>
          </a:xfrm>
          <a:prstGeom prst="rect">
            <a:avLst/>
          </a:prstGeom>
        </p:spPr>
      </p:pic>
      <p:pic>
        <p:nvPicPr>
          <p:cNvPr id="23" name="Google Shape;62;p13">
            <a:extLst>
              <a:ext uri="{FF2B5EF4-FFF2-40B4-BE49-F238E27FC236}">
                <a16:creationId xmlns:a16="http://schemas.microsoft.com/office/drawing/2014/main" id="{F98D0F83-641D-41C0-B336-29694F72D3E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9542770" y="4722638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Espaço Reservado para Número de Slide 4">
            <a:extLst>
              <a:ext uri="{FF2B5EF4-FFF2-40B4-BE49-F238E27FC236}">
                <a16:creationId xmlns:a16="http://schemas.microsoft.com/office/drawing/2014/main" id="{A03B5F73-49E7-4DDD-8604-CA2E8A8E1AF9}"/>
              </a:ext>
            </a:extLst>
          </p:cNvPr>
          <p:cNvSpPr txBox="1">
            <a:spLocks/>
          </p:cNvSpPr>
          <p:nvPr/>
        </p:nvSpPr>
        <p:spPr>
          <a:xfrm>
            <a:off x="11436559" y="379620"/>
            <a:ext cx="399713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8FB8526-A7DF-44F1-A0A0-E2C9088E1528}" type="slidenum">
              <a:rPr lang="pt-BR" smtClean="0">
                <a:solidFill>
                  <a:srgbClr val="6ADBD9"/>
                </a:solidFill>
              </a:rPr>
              <a:pPr algn="ctr"/>
              <a:t>49</a:t>
            </a:fld>
            <a:endParaRPr lang="pt-BR" dirty="0">
              <a:solidFill>
                <a:srgbClr val="6ADBD9"/>
              </a:solidFill>
            </a:endParaRPr>
          </a:p>
        </p:txBody>
      </p:sp>
      <p:sp>
        <p:nvSpPr>
          <p:cNvPr id="27" name="Pentágono 26">
            <a:extLst>
              <a:ext uri="{FF2B5EF4-FFF2-40B4-BE49-F238E27FC236}">
                <a16:creationId xmlns:a16="http://schemas.microsoft.com/office/drawing/2014/main" id="{6A6FD75B-0435-44E0-BA01-109DAFFF9C18}"/>
              </a:ext>
            </a:extLst>
          </p:cNvPr>
          <p:cNvSpPr/>
          <p:nvPr/>
        </p:nvSpPr>
        <p:spPr>
          <a:xfrm>
            <a:off x="11498924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6ADBD9"/>
              </a:solidFill>
            </a:endParaRPr>
          </a:p>
        </p:txBody>
      </p:sp>
      <p:sp>
        <p:nvSpPr>
          <p:cNvPr id="29" name="Title Placeholder 1">
            <a:extLst>
              <a:ext uri="{FF2B5EF4-FFF2-40B4-BE49-F238E27FC236}">
                <a16:creationId xmlns:a16="http://schemas.microsoft.com/office/drawing/2014/main" id="{0DA601A6-4063-4B94-A47A-AEFA3CAF576B}"/>
              </a:ext>
            </a:extLst>
          </p:cNvPr>
          <p:cNvSpPr txBox="1">
            <a:spLocks/>
          </p:cNvSpPr>
          <p:nvPr/>
        </p:nvSpPr>
        <p:spPr>
          <a:xfrm>
            <a:off x="277199" y="82800"/>
            <a:ext cx="10975819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pt-BR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 de Desempenho</a:t>
            </a:r>
            <a:endParaRPr lang="pt-BR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3.iii. </a:t>
            </a:r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REGRESSÃO LOGÍSTICA MÚLTIPLA </a:t>
            </a:r>
            <a:r>
              <a:rPr lang="en-US" sz="110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| </a:t>
            </a:r>
            <a:r>
              <a:rPr lang="pt-BR" sz="110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 DE DESEMPENHO</a:t>
            </a:r>
            <a:endParaRPr lang="en-US" sz="11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28" name="Rectangle 3">
            <a:extLst>
              <a:ext uri="{FF2B5EF4-FFF2-40B4-BE49-F238E27FC236}">
                <a16:creationId xmlns:a16="http://schemas.microsoft.com/office/drawing/2014/main" id="{3DEC5EDA-1401-467D-9C28-8709102ECC6C}"/>
              </a:ext>
            </a:extLst>
          </p:cNvPr>
          <p:cNvSpPr txBox="1">
            <a:spLocks noChangeArrowheads="1"/>
          </p:cNvSpPr>
          <p:nvPr/>
        </p:nvSpPr>
        <p:spPr>
          <a:xfrm>
            <a:off x="8366712" y="1714290"/>
            <a:ext cx="1611229" cy="283257"/>
          </a:xfrm>
          <a:prstGeom prst="rect">
            <a:avLst/>
          </a:prstGeom>
        </p:spPr>
        <p:txBody>
          <a:bodyPr/>
          <a:lstStyle/>
          <a:p>
            <a:pPr marR="0" lvl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pt-BR" sz="1400" b="1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Open Sans" panose="020B0604020202020204"/>
                <a:ea typeface="Tahoma" pitchFamily="34" charset="0"/>
                <a:cs typeface="Tahoma" pitchFamily="34" charset="0"/>
              </a:rPr>
              <a:t>Acurácia </a:t>
            </a:r>
            <a:endParaRPr kumimoji="0" lang="pt-BR" sz="1400" b="1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Open Sans" panose="020B0604020202020204"/>
              <a:ea typeface="Tahoma" pitchFamily="34" charset="0"/>
              <a:cs typeface="Tahoma" pitchFamily="34" charset="0"/>
            </a:endParaRPr>
          </a:p>
        </p:txBody>
      </p:sp>
      <p:sp>
        <p:nvSpPr>
          <p:cNvPr id="32" name="Retângulo 31">
            <a:extLst>
              <a:ext uri="{FF2B5EF4-FFF2-40B4-BE49-F238E27FC236}">
                <a16:creationId xmlns:a16="http://schemas.microsoft.com/office/drawing/2014/main" id="{866CC02A-C6F0-44A2-A5A1-736C8CBF830A}"/>
              </a:ext>
            </a:extLst>
          </p:cNvPr>
          <p:cNvSpPr/>
          <p:nvPr/>
        </p:nvSpPr>
        <p:spPr>
          <a:xfrm>
            <a:off x="463235" y="1015091"/>
            <a:ext cx="8763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pt-B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4020202020204"/>
                <a:ea typeface="Tahoma" pitchFamily="34" charset="0"/>
                <a:cs typeface="Tahoma" pitchFamily="34" charset="0"/>
              </a:rPr>
              <a:t>Tabela </a:t>
            </a:r>
            <a:r>
              <a:rPr lang="pt-BR" sz="14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4020202020204"/>
                <a:ea typeface="Tahoma" pitchFamily="34" charset="0"/>
                <a:cs typeface="Tahoma" pitchFamily="34" charset="0"/>
              </a:rPr>
              <a:t>de classificação – Case de </a:t>
            </a:r>
            <a:r>
              <a:rPr lang="pt-BR" sz="1400" b="1" i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4020202020204"/>
                <a:ea typeface="Tahoma" pitchFamily="34" charset="0"/>
                <a:cs typeface="Tahoma" pitchFamily="34" charset="0"/>
              </a:rPr>
              <a:t>Consórcio</a:t>
            </a:r>
            <a:r>
              <a:rPr lang="pt-BR" sz="14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4020202020204"/>
                <a:ea typeface="Tahoma" pitchFamily="34" charset="0"/>
                <a:cs typeface="Tahoma" pitchFamily="34" charset="0"/>
              </a:rPr>
              <a:t>:</a:t>
            </a:r>
            <a:endParaRPr lang="pt-BR" sz="1400" dirty="0">
              <a:solidFill>
                <a:schemeClr val="tx1">
                  <a:lumMod val="75000"/>
                  <a:lumOff val="25000"/>
                </a:schemeClr>
              </a:solidFill>
              <a:latin typeface="Open Sans" panose="020B0604020202020204"/>
              <a:ea typeface="Tahoma" pitchFamily="34" charset="0"/>
              <a:cs typeface="Tahoma" pitchFamily="34" charset="0"/>
            </a:endParaRPr>
          </a:p>
        </p:txBody>
      </p:sp>
      <p:sp>
        <p:nvSpPr>
          <p:cNvPr id="33" name="Rectangle 3">
            <a:extLst>
              <a:ext uri="{FF2B5EF4-FFF2-40B4-BE49-F238E27FC236}">
                <a16:creationId xmlns:a16="http://schemas.microsoft.com/office/drawing/2014/main" id="{E116BC69-9054-45B7-B9BA-C5791EB889E6}"/>
              </a:ext>
            </a:extLst>
          </p:cNvPr>
          <p:cNvSpPr txBox="1">
            <a:spLocks noChangeArrowheads="1"/>
          </p:cNvSpPr>
          <p:nvPr/>
        </p:nvSpPr>
        <p:spPr>
          <a:xfrm>
            <a:off x="7139144" y="2970114"/>
            <a:ext cx="1611229" cy="283257"/>
          </a:xfrm>
          <a:prstGeom prst="rect">
            <a:avLst/>
          </a:prstGeom>
        </p:spPr>
        <p:txBody>
          <a:bodyPr/>
          <a:lstStyle/>
          <a:p>
            <a:pPr marR="0" lvl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pt-BR" sz="1400" b="1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Open Sans" panose="020B0604020202020204"/>
                <a:ea typeface="Tahoma" pitchFamily="34" charset="0"/>
                <a:cs typeface="Tahoma" pitchFamily="34" charset="0"/>
              </a:rPr>
              <a:t>Sensibilidade</a:t>
            </a:r>
            <a:endParaRPr kumimoji="0" lang="pt-BR" sz="1400" b="1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Open Sans" panose="020B0604020202020204"/>
              <a:ea typeface="Tahoma" pitchFamily="34" charset="0"/>
              <a:cs typeface="Tahoma" pitchFamily="34" charset="0"/>
            </a:endParaRPr>
          </a:p>
        </p:txBody>
      </p:sp>
      <p:sp>
        <p:nvSpPr>
          <p:cNvPr id="34" name="Rectangle 3">
            <a:extLst>
              <a:ext uri="{FF2B5EF4-FFF2-40B4-BE49-F238E27FC236}">
                <a16:creationId xmlns:a16="http://schemas.microsoft.com/office/drawing/2014/main" id="{4C3A723C-CA01-42AF-9DFA-61B9730C2C79}"/>
              </a:ext>
            </a:extLst>
          </p:cNvPr>
          <p:cNvSpPr txBox="1">
            <a:spLocks noChangeArrowheads="1"/>
          </p:cNvSpPr>
          <p:nvPr/>
        </p:nvSpPr>
        <p:spPr>
          <a:xfrm>
            <a:off x="9653085" y="2987391"/>
            <a:ext cx="1611229" cy="283257"/>
          </a:xfrm>
          <a:prstGeom prst="rect">
            <a:avLst/>
          </a:prstGeom>
        </p:spPr>
        <p:txBody>
          <a:bodyPr/>
          <a:lstStyle/>
          <a:p>
            <a:pPr marR="0" lvl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pt-BR" sz="1400" b="1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Open Sans" panose="020B0604020202020204"/>
                <a:ea typeface="Tahoma" pitchFamily="34" charset="0"/>
                <a:cs typeface="Tahoma" pitchFamily="34" charset="0"/>
              </a:rPr>
              <a:t>Especificidade</a:t>
            </a:r>
            <a:endParaRPr kumimoji="0" lang="pt-BR" sz="1400" b="1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Open Sans" panose="020B0604020202020204"/>
              <a:ea typeface="Tahoma" pitchFamily="34" charset="0"/>
              <a:cs typeface="Tahoma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CaixaDeTexto 34">
                <a:extLst>
                  <a:ext uri="{FF2B5EF4-FFF2-40B4-BE49-F238E27FC236}">
                    <a16:creationId xmlns:a16="http://schemas.microsoft.com/office/drawing/2014/main" id="{8692A6EE-A28B-47EC-B40A-0BC2C8CB3618}"/>
                  </a:ext>
                </a:extLst>
              </p:cNvPr>
              <p:cNvSpPr txBox="1"/>
              <p:nvPr/>
            </p:nvSpPr>
            <p:spPr>
              <a:xfrm>
                <a:off x="7856133" y="2152737"/>
                <a:ext cx="2632387" cy="5203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𝐴𝑐𝑢𝑟</m:t>
                      </m:r>
                      <m:r>
                        <a:rPr lang="pt-BR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37+44</m:t>
                          </m:r>
                        </m:num>
                        <m:den>
                          <m:r>
                            <a:rPr lang="pt-BR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89</m:t>
                          </m:r>
                        </m:den>
                      </m:f>
                      <m:r>
                        <a:rPr lang="pt-BR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=91,0%</m:t>
                      </m:r>
                    </m:oMath>
                  </m:oMathPara>
                </a14:m>
                <a:endParaRPr 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5" name="CaixaDeTexto 34">
                <a:extLst>
                  <a:ext uri="{FF2B5EF4-FFF2-40B4-BE49-F238E27FC236}">
                    <a16:creationId xmlns:a16="http://schemas.microsoft.com/office/drawing/2014/main" id="{8692A6EE-A28B-47EC-B40A-0BC2C8CB36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6133" y="2152737"/>
                <a:ext cx="2632387" cy="5203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CaixaDeTexto 35">
                <a:extLst>
                  <a:ext uri="{FF2B5EF4-FFF2-40B4-BE49-F238E27FC236}">
                    <a16:creationId xmlns:a16="http://schemas.microsoft.com/office/drawing/2014/main" id="{4520A91D-0CE3-454E-B06C-E12A6D6FA533}"/>
                  </a:ext>
                </a:extLst>
              </p:cNvPr>
              <p:cNvSpPr txBox="1"/>
              <p:nvPr/>
            </p:nvSpPr>
            <p:spPr>
              <a:xfrm>
                <a:off x="6960345" y="3413324"/>
                <a:ext cx="2281330" cy="5193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𝑆𝑒𝑛𝑠𝑖𝑏</m:t>
                      </m:r>
                      <m:r>
                        <a:rPr lang="pt-BR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44</m:t>
                          </m:r>
                        </m:num>
                        <m:den>
                          <m:r>
                            <a:rPr lang="pt-BR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49</m:t>
                          </m:r>
                        </m:den>
                      </m:f>
                      <m:r>
                        <a:rPr lang="pt-BR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=89,8%</m:t>
                      </m:r>
                    </m:oMath>
                  </m:oMathPara>
                </a14:m>
                <a:endParaRPr 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6" name="CaixaDeTexto 35">
                <a:extLst>
                  <a:ext uri="{FF2B5EF4-FFF2-40B4-BE49-F238E27FC236}">
                    <a16:creationId xmlns:a16="http://schemas.microsoft.com/office/drawing/2014/main" id="{4520A91D-0CE3-454E-B06C-E12A6D6FA5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0345" y="3413324"/>
                <a:ext cx="2281330" cy="51937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CaixaDeTexto 36">
                <a:extLst>
                  <a:ext uri="{FF2B5EF4-FFF2-40B4-BE49-F238E27FC236}">
                    <a16:creationId xmlns:a16="http://schemas.microsoft.com/office/drawing/2014/main" id="{E3B563FE-99C5-4266-AC24-C9DDEF3C3CB1}"/>
                  </a:ext>
                </a:extLst>
              </p:cNvPr>
              <p:cNvSpPr txBox="1"/>
              <p:nvPr/>
            </p:nvSpPr>
            <p:spPr>
              <a:xfrm>
                <a:off x="9510843" y="3413324"/>
                <a:ext cx="2208233" cy="5203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𝐸𝑠𝑝𝑒𝑐</m:t>
                      </m:r>
                      <m:r>
                        <a:rPr lang="pt-BR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37</m:t>
                          </m:r>
                        </m:num>
                        <m:den>
                          <m:r>
                            <a:rPr lang="pt-BR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40</m:t>
                          </m:r>
                        </m:den>
                      </m:f>
                      <m:r>
                        <a:rPr lang="pt-BR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=92,5%</m:t>
                      </m:r>
                    </m:oMath>
                  </m:oMathPara>
                </a14:m>
                <a:endParaRPr 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7" name="CaixaDeTexto 36">
                <a:extLst>
                  <a:ext uri="{FF2B5EF4-FFF2-40B4-BE49-F238E27FC236}">
                    <a16:creationId xmlns:a16="http://schemas.microsoft.com/office/drawing/2014/main" id="{E3B563FE-99C5-4266-AC24-C9DDEF3C3C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0843" y="3413324"/>
                <a:ext cx="2208233" cy="5203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9" name="Imagem 38">
            <a:extLst>
              <a:ext uri="{FF2B5EF4-FFF2-40B4-BE49-F238E27FC236}">
                <a16:creationId xmlns:a16="http://schemas.microsoft.com/office/drawing/2014/main" id="{F4B0FBE8-C4AE-4879-89D3-930ED36161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685" y="1499078"/>
            <a:ext cx="6023123" cy="222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CaixaDeTexto 39">
            <a:extLst>
              <a:ext uri="{FF2B5EF4-FFF2-40B4-BE49-F238E27FC236}">
                <a16:creationId xmlns:a16="http://schemas.microsoft.com/office/drawing/2014/main" id="{AF2F3282-EAAA-46D6-9590-A9244FD3DF86}"/>
              </a:ext>
            </a:extLst>
          </p:cNvPr>
          <p:cNvSpPr txBox="1"/>
          <p:nvPr/>
        </p:nvSpPr>
        <p:spPr>
          <a:xfrm>
            <a:off x="390685" y="4184945"/>
            <a:ext cx="9793839" cy="58477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pt-BR"/>
            </a:defPPr>
            <a:lvl1pPr>
              <a:defRPr sz="1600" b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4020202020204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pt-BR" b="0" dirty="0"/>
              <a:t>A acurácia </a:t>
            </a:r>
            <a:r>
              <a:rPr lang="pt-BR" b="0"/>
              <a:t>de 91,0% </a:t>
            </a:r>
            <a:r>
              <a:rPr lang="pt-BR" b="0" dirty="0"/>
              <a:t>mostra que</a:t>
            </a:r>
            <a:r>
              <a:rPr lang="pt-BR" b="0"/>
              <a:t>, em geral a cada 100 clientes, o modelo </a:t>
            </a:r>
            <a:r>
              <a:rPr lang="pt-BR"/>
              <a:t>acerta </a:t>
            </a:r>
            <a:r>
              <a:rPr lang="pt-BR" b="0"/>
              <a:t>se haverá contratação de consórcio ou não para 91 deles.</a:t>
            </a:r>
            <a:endParaRPr lang="pt-BR" b="0" dirty="0"/>
          </a:p>
        </p:txBody>
      </p: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505338D8-C316-4C06-83BC-48848C0BB318}"/>
              </a:ext>
            </a:extLst>
          </p:cNvPr>
          <p:cNvSpPr txBox="1"/>
          <p:nvPr/>
        </p:nvSpPr>
        <p:spPr>
          <a:xfrm>
            <a:off x="390685" y="4846652"/>
            <a:ext cx="10308846" cy="83099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pt-BR"/>
            </a:defPPr>
            <a:lvl1pPr>
              <a:defRPr sz="1600" b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4020202020204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pt-BR" b="0"/>
              <a:t>Os percentuais de sensibilidade e especificidade são próximos, o que indica que o modelo apresenta capacidades semelhantes de acertar tanto os clientes que </a:t>
            </a:r>
            <a:r>
              <a:rPr lang="pt-BR"/>
              <a:t>contratam </a:t>
            </a:r>
            <a:r>
              <a:rPr lang="pt-BR" b="0"/>
              <a:t>quanto os que </a:t>
            </a:r>
            <a:r>
              <a:rPr lang="pt-BR"/>
              <a:t>não contratam </a:t>
            </a:r>
            <a:r>
              <a:rPr lang="pt-BR" b="0"/>
              <a:t>consórcio.</a:t>
            </a:r>
            <a:endParaRPr lang="pt-BR" b="0" dirty="0"/>
          </a:p>
        </p:txBody>
      </p:sp>
      <p:sp>
        <p:nvSpPr>
          <p:cNvPr id="43" name="Retângulo 42">
            <a:extLst>
              <a:ext uri="{FF2B5EF4-FFF2-40B4-BE49-F238E27FC236}">
                <a16:creationId xmlns:a16="http://schemas.microsoft.com/office/drawing/2014/main" id="{67B35642-0264-4E1E-A158-ACE881FBFB0B}"/>
              </a:ext>
            </a:extLst>
          </p:cNvPr>
          <p:cNvSpPr/>
          <p:nvPr/>
        </p:nvSpPr>
        <p:spPr>
          <a:xfrm>
            <a:off x="385799" y="5828760"/>
            <a:ext cx="953986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140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Arquivo: Consorcio.</a:t>
            </a:r>
            <a:r>
              <a:rPr lang="pt-BR" sz="1400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xlsx</a:t>
            </a:r>
          </a:p>
        </p:txBody>
      </p:sp>
    </p:spTree>
    <p:extLst>
      <p:ext uri="{BB962C8B-B14F-4D97-AF65-F5344CB8AC3E}">
        <p14:creationId xmlns:p14="http://schemas.microsoft.com/office/powerpoint/2010/main" val="26993550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tângulo 21">
            <a:extLst>
              <a:ext uri="{FF2B5EF4-FFF2-40B4-BE49-F238E27FC236}">
                <a16:creationId xmlns:a16="http://schemas.microsoft.com/office/drawing/2014/main" id="{038D32E9-4A47-4F28-A23D-9169BF37491E}"/>
              </a:ext>
            </a:extLst>
          </p:cNvPr>
          <p:cNvSpPr/>
          <p:nvPr/>
        </p:nvSpPr>
        <p:spPr>
          <a:xfrm>
            <a:off x="0" y="2365863"/>
            <a:ext cx="7676454" cy="1784766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6D01920B-34D2-4C91-90A1-9F842E23EA01}"/>
              </a:ext>
            </a:extLst>
          </p:cNvPr>
          <p:cNvSpPr/>
          <p:nvPr/>
        </p:nvSpPr>
        <p:spPr>
          <a:xfrm>
            <a:off x="278296" y="2935080"/>
            <a:ext cx="716955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3600" dirty="0">
                <a:solidFill>
                  <a:srgbClr val="434343"/>
                </a:solidFill>
                <a:latin typeface="Open Sans" panose="020B0604020202020204"/>
                <a:cs typeface="Arial" pitchFamily="34" charset="0"/>
              </a:rPr>
              <a:t>1. Introdução</a:t>
            </a:r>
          </a:p>
        </p:txBody>
      </p:sp>
      <p:sp>
        <p:nvSpPr>
          <p:cNvPr id="9" name="Espaço Reservado para Data 5">
            <a:extLst>
              <a:ext uri="{FF2B5EF4-FFF2-40B4-BE49-F238E27FC236}">
                <a16:creationId xmlns:a16="http://schemas.microsoft.com/office/drawing/2014/main" id="{EACC5E59-D329-4A08-8B60-F71D8A8C24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01F5E8A2-8481-49CA-B29F-8F7B8FDA3FE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6355275" y="6391430"/>
            <a:ext cx="1705361" cy="341672"/>
          </a:xfrm>
          <a:prstGeom prst="rect">
            <a:avLst/>
          </a:prstGeom>
        </p:spPr>
      </p:pic>
      <p:pic>
        <p:nvPicPr>
          <p:cNvPr id="11" name="Google Shape;62;p13">
            <a:extLst>
              <a:ext uri="{FF2B5EF4-FFF2-40B4-BE49-F238E27FC236}">
                <a16:creationId xmlns:a16="http://schemas.microsoft.com/office/drawing/2014/main" id="{ED5B7F80-98F6-4037-B47A-590001D4818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9542770" y="4722638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Espaço Reservado para Número de Slide 4">
            <a:extLst>
              <a:ext uri="{FF2B5EF4-FFF2-40B4-BE49-F238E27FC236}">
                <a16:creationId xmlns:a16="http://schemas.microsoft.com/office/drawing/2014/main" id="{E8F87170-73C4-4E2E-83AD-487B4E65322C}"/>
              </a:ext>
            </a:extLst>
          </p:cNvPr>
          <p:cNvSpPr txBox="1">
            <a:spLocks/>
          </p:cNvSpPr>
          <p:nvPr/>
        </p:nvSpPr>
        <p:spPr>
          <a:xfrm>
            <a:off x="11436559" y="379620"/>
            <a:ext cx="399713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8FB8526-A7DF-44F1-A0A0-E2C9088E1528}" type="slidenum">
              <a:rPr lang="pt-BR" smtClean="0">
                <a:solidFill>
                  <a:srgbClr val="6ADBD9"/>
                </a:solidFill>
              </a:rPr>
              <a:pPr algn="ctr"/>
              <a:t>5</a:t>
            </a:fld>
            <a:endParaRPr lang="pt-BR" dirty="0">
              <a:solidFill>
                <a:srgbClr val="6ADBD9"/>
              </a:solidFill>
            </a:endParaRPr>
          </a:p>
        </p:txBody>
      </p:sp>
      <p:sp>
        <p:nvSpPr>
          <p:cNvPr id="14" name="Pentágono 13">
            <a:extLst>
              <a:ext uri="{FF2B5EF4-FFF2-40B4-BE49-F238E27FC236}">
                <a16:creationId xmlns:a16="http://schemas.microsoft.com/office/drawing/2014/main" id="{A41F55AD-04C4-4CB4-A445-19C5A90E3983}"/>
              </a:ext>
            </a:extLst>
          </p:cNvPr>
          <p:cNvSpPr/>
          <p:nvPr/>
        </p:nvSpPr>
        <p:spPr>
          <a:xfrm>
            <a:off x="11498924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6ADBD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516714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tângulo 21">
            <a:extLst>
              <a:ext uri="{FF2B5EF4-FFF2-40B4-BE49-F238E27FC236}">
                <a16:creationId xmlns:a16="http://schemas.microsoft.com/office/drawing/2014/main" id="{038D32E9-4A47-4F28-A23D-9169BF37491E}"/>
              </a:ext>
            </a:extLst>
          </p:cNvPr>
          <p:cNvSpPr/>
          <p:nvPr/>
        </p:nvSpPr>
        <p:spPr>
          <a:xfrm>
            <a:off x="0" y="2365863"/>
            <a:ext cx="7676454" cy="1784766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6D01920B-34D2-4C91-90A1-9F842E23EA01}"/>
              </a:ext>
            </a:extLst>
          </p:cNvPr>
          <p:cNvSpPr/>
          <p:nvPr/>
        </p:nvSpPr>
        <p:spPr>
          <a:xfrm>
            <a:off x="278296" y="2935080"/>
            <a:ext cx="739815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3600" dirty="0">
                <a:solidFill>
                  <a:srgbClr val="434343"/>
                </a:solidFill>
                <a:latin typeface="Open Sans" panose="020B0604020202020204"/>
                <a:cs typeface="Arial" pitchFamily="34" charset="0"/>
              </a:rPr>
              <a:t>4</a:t>
            </a:r>
            <a:r>
              <a:rPr kumimoji="0" lang="pt-BR" sz="36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 panose="020B0604020202020204"/>
                <a:ea typeface="+mn-ea"/>
                <a:cs typeface="Arial" pitchFamily="34" charset="0"/>
              </a:rPr>
              <a:t>. Exercícios</a:t>
            </a:r>
            <a:endParaRPr kumimoji="0" lang="pt-BR" sz="3600" b="0" i="0" u="none" strike="noStrike" kern="120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Open Sans" panose="020B0604020202020204"/>
              <a:cs typeface="Arial" pitchFamily="34" charset="0"/>
            </a:endParaRPr>
          </a:p>
        </p:txBody>
      </p:sp>
      <p:sp>
        <p:nvSpPr>
          <p:cNvPr id="13" name="Espaço Reservado para Data 5">
            <a:extLst>
              <a:ext uri="{FF2B5EF4-FFF2-40B4-BE49-F238E27FC236}">
                <a16:creationId xmlns:a16="http://schemas.microsoft.com/office/drawing/2014/main" id="{D68AFEAE-52E2-4A9E-BD01-F46B97C4DE9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C1D22BB1-8F97-49F7-849E-55B46CAD950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6355275" y="6391430"/>
            <a:ext cx="1705361" cy="341672"/>
          </a:xfrm>
          <a:prstGeom prst="rect">
            <a:avLst/>
          </a:prstGeom>
        </p:spPr>
      </p:pic>
      <p:pic>
        <p:nvPicPr>
          <p:cNvPr id="15" name="Google Shape;62;p13">
            <a:extLst>
              <a:ext uri="{FF2B5EF4-FFF2-40B4-BE49-F238E27FC236}">
                <a16:creationId xmlns:a16="http://schemas.microsoft.com/office/drawing/2014/main" id="{112D4D3E-4373-4517-B8B4-237CD26AC0B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9542770" y="4722638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Espaço Reservado para Número de Slide 4">
            <a:extLst>
              <a:ext uri="{FF2B5EF4-FFF2-40B4-BE49-F238E27FC236}">
                <a16:creationId xmlns:a16="http://schemas.microsoft.com/office/drawing/2014/main" id="{91FD88C4-A5E6-445F-9EA9-1553E821D4E7}"/>
              </a:ext>
            </a:extLst>
          </p:cNvPr>
          <p:cNvSpPr txBox="1">
            <a:spLocks/>
          </p:cNvSpPr>
          <p:nvPr/>
        </p:nvSpPr>
        <p:spPr>
          <a:xfrm>
            <a:off x="11436559" y="379620"/>
            <a:ext cx="399713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8FB8526-A7DF-44F1-A0A0-E2C9088E1528}" type="slidenum">
              <a:rPr lang="pt-BR" smtClean="0">
                <a:solidFill>
                  <a:srgbClr val="6ADBD9"/>
                </a:solidFill>
              </a:rPr>
              <a:pPr algn="ctr"/>
              <a:t>50</a:t>
            </a:fld>
            <a:endParaRPr lang="pt-BR" dirty="0">
              <a:solidFill>
                <a:srgbClr val="6ADBD9"/>
              </a:solidFill>
            </a:endParaRPr>
          </a:p>
        </p:txBody>
      </p:sp>
      <p:sp>
        <p:nvSpPr>
          <p:cNvPr id="17" name="Pentágono 16">
            <a:extLst>
              <a:ext uri="{FF2B5EF4-FFF2-40B4-BE49-F238E27FC236}">
                <a16:creationId xmlns:a16="http://schemas.microsoft.com/office/drawing/2014/main" id="{D7BBD008-729E-4E4F-996A-4894C2BEF335}"/>
              </a:ext>
            </a:extLst>
          </p:cNvPr>
          <p:cNvSpPr/>
          <p:nvPr/>
        </p:nvSpPr>
        <p:spPr>
          <a:xfrm>
            <a:off x="11498924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6ADBD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148043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F2171D-D47B-4257-80AA-9A19514B50B9}"/>
              </a:ext>
            </a:extLst>
          </p:cNvPr>
          <p:cNvSpPr txBox="1">
            <a:spLocks/>
          </p:cNvSpPr>
          <p:nvPr/>
        </p:nvSpPr>
        <p:spPr>
          <a:xfrm>
            <a:off x="278296" y="828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pt-BR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Case</a:t>
            </a:r>
            <a:r>
              <a:rPr lang="pt-BR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: Cancelamento Telecom</a:t>
            </a:r>
            <a:endParaRPr lang="pt-BR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4</a:t>
            </a:r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 EXERCÍCIOS | </a:t>
            </a:r>
            <a:r>
              <a:rPr lang="pt-BR" sz="11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REGRESSÃO LOGÍSTICA</a:t>
            </a:r>
            <a:endParaRPr lang="en-US" sz="11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graphicFrame>
        <p:nvGraphicFramePr>
          <p:cNvPr id="7" name="Tabela 6">
            <a:extLst>
              <a:ext uri="{FF2B5EF4-FFF2-40B4-BE49-F238E27FC236}">
                <a16:creationId xmlns:a16="http://schemas.microsoft.com/office/drawing/2014/main" id="{BAA08D04-8D8D-4227-8AF6-8F3B7E622E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3928199"/>
              </p:ext>
            </p:extLst>
          </p:nvPr>
        </p:nvGraphicFramePr>
        <p:xfrm>
          <a:off x="1196638" y="2514245"/>
          <a:ext cx="9744632" cy="2674620"/>
        </p:xfrm>
        <a:graphic>
          <a:graphicData uri="http://schemas.openxmlformats.org/drawingml/2006/table">
            <a:tbl>
              <a:tblPr/>
              <a:tblGrid>
                <a:gridCol w="936086">
                  <a:extLst>
                    <a:ext uri="{9D8B030D-6E8A-4147-A177-3AD203B41FA5}">
                      <a16:colId xmlns:a16="http://schemas.microsoft.com/office/drawing/2014/main" val="4096636101"/>
                    </a:ext>
                  </a:extLst>
                </a:gridCol>
                <a:gridCol w="1346201">
                  <a:extLst>
                    <a:ext uri="{9D8B030D-6E8A-4147-A177-3AD203B41FA5}">
                      <a16:colId xmlns:a16="http://schemas.microsoft.com/office/drawing/2014/main" val="2044999525"/>
                    </a:ext>
                  </a:extLst>
                </a:gridCol>
                <a:gridCol w="788276">
                  <a:extLst>
                    <a:ext uri="{9D8B030D-6E8A-4147-A177-3AD203B41FA5}">
                      <a16:colId xmlns:a16="http://schemas.microsoft.com/office/drawing/2014/main" val="1879215275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809713091"/>
                    </a:ext>
                  </a:extLst>
                </a:gridCol>
                <a:gridCol w="2217683">
                  <a:extLst>
                    <a:ext uri="{9D8B030D-6E8A-4147-A177-3AD203B41FA5}">
                      <a16:colId xmlns:a16="http://schemas.microsoft.com/office/drawing/2014/main" val="139587071"/>
                    </a:ext>
                  </a:extLst>
                </a:gridCol>
                <a:gridCol w="1492469">
                  <a:extLst>
                    <a:ext uri="{9D8B030D-6E8A-4147-A177-3AD203B41FA5}">
                      <a16:colId xmlns:a16="http://schemas.microsoft.com/office/drawing/2014/main" val="162246476"/>
                    </a:ext>
                  </a:extLst>
                </a:gridCol>
                <a:gridCol w="1376855">
                  <a:extLst>
                    <a:ext uri="{9D8B030D-6E8A-4147-A177-3AD203B41FA5}">
                      <a16:colId xmlns:a16="http://schemas.microsoft.com/office/drawing/2014/main" val="656950719"/>
                    </a:ext>
                  </a:extLst>
                </a:gridCol>
                <a:gridCol w="977462">
                  <a:extLst>
                    <a:ext uri="{9D8B030D-6E8A-4147-A177-3AD203B41FA5}">
                      <a16:colId xmlns:a16="http://schemas.microsoft.com/office/drawing/2014/main" val="751113072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b="1" i="0" u="none" strike="noStrike">
                          <a:solidFill>
                            <a:srgbClr val="434343"/>
                          </a:solidFill>
                          <a:effectLst/>
                          <a:latin typeface="Open Sans" panose="020B0604020202020204"/>
                        </a:rPr>
                        <a:t>ID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AD9D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b="1" i="0" u="none" strike="noStrike">
                          <a:solidFill>
                            <a:srgbClr val="434343"/>
                          </a:solidFill>
                          <a:effectLst/>
                          <a:latin typeface="Open Sans" panose="020B0604020202020204"/>
                        </a:rPr>
                        <a:t>Score_Serasa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AD9D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b="1" i="0" u="none" strike="noStrike">
                          <a:solidFill>
                            <a:srgbClr val="434343"/>
                          </a:solidFill>
                          <a:effectLst/>
                          <a:latin typeface="Open Sans" panose="020B0604020202020204"/>
                        </a:rPr>
                        <a:t>Sexo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AD9D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b="1" i="0" u="none" strike="noStrike">
                          <a:solidFill>
                            <a:srgbClr val="434343"/>
                          </a:solidFill>
                          <a:effectLst/>
                          <a:latin typeface="Open Sans" panose="020B0604020202020204"/>
                        </a:rPr>
                        <a:t>Idade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AD9D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b="1" i="0" u="none" strike="noStrike">
                          <a:solidFill>
                            <a:srgbClr val="434343"/>
                          </a:solidFill>
                          <a:effectLst/>
                          <a:latin typeface="Open Sans" panose="020B0604020202020204"/>
                        </a:rPr>
                        <a:t>Tempo_relacionamento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AD9D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b="1" i="0" u="none" strike="noStrike">
                          <a:solidFill>
                            <a:srgbClr val="434343"/>
                          </a:solidFill>
                          <a:effectLst/>
                          <a:latin typeface="Open Sans" panose="020B0604020202020204"/>
                        </a:rPr>
                        <a:t>Possui_internet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AD9D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b="1" i="0" u="none" strike="noStrike">
                          <a:solidFill>
                            <a:srgbClr val="434343"/>
                          </a:solidFill>
                          <a:effectLst/>
                          <a:latin typeface="Open Sans" panose="020B0604020202020204"/>
                        </a:rPr>
                        <a:t>Salario_anual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AD9D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b="1" i="0" u="none" strike="noStrike">
                          <a:solidFill>
                            <a:srgbClr val="434343"/>
                          </a:solidFill>
                          <a:effectLst/>
                          <a:latin typeface="Open Sans" panose="020B0604020202020204"/>
                        </a:rPr>
                        <a:t>Cancelou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AD9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685484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b="0" i="0" u="none" strike="noStrike">
                          <a:solidFill>
                            <a:srgbClr val="434343"/>
                          </a:solidFill>
                          <a:effectLst/>
                          <a:latin typeface="Open Sans" panose="020B0604020202020204"/>
                        </a:rPr>
                        <a:t>15634602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b="0" i="0" u="none" strike="noStrike">
                          <a:solidFill>
                            <a:srgbClr val="434343"/>
                          </a:solidFill>
                          <a:effectLst/>
                          <a:latin typeface="Open Sans" panose="020B0604020202020204"/>
                        </a:rPr>
                        <a:t>619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b="0" i="0" u="none" strike="noStrike">
                          <a:solidFill>
                            <a:srgbClr val="434343"/>
                          </a:solidFill>
                          <a:effectLst/>
                          <a:latin typeface="Open Sans" panose="020B0604020202020204"/>
                        </a:rPr>
                        <a:t>Female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b="0" i="0" u="none" strike="noStrike">
                          <a:solidFill>
                            <a:srgbClr val="434343"/>
                          </a:solidFill>
                          <a:effectLst/>
                          <a:latin typeface="Open Sans" panose="020B0604020202020204"/>
                        </a:rPr>
                        <a:t>42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b="0" i="0" u="none" strike="noStrike">
                          <a:solidFill>
                            <a:srgbClr val="434343"/>
                          </a:solidFill>
                          <a:effectLst/>
                          <a:latin typeface="Open Sans" panose="020B0604020202020204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b="0" i="0" u="none" strike="noStrike">
                          <a:solidFill>
                            <a:srgbClr val="434343"/>
                          </a:solidFill>
                          <a:effectLst/>
                          <a:latin typeface="Open Sans" panose="020B0604020202020204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b="0" i="0" u="none" strike="noStrike">
                          <a:solidFill>
                            <a:srgbClr val="434343"/>
                          </a:solidFill>
                          <a:effectLst/>
                          <a:latin typeface="Open Sans" panose="020B0604020202020204"/>
                        </a:rPr>
                        <a:t>101348,88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b="0" i="0" u="none" strike="noStrike">
                          <a:solidFill>
                            <a:srgbClr val="434343"/>
                          </a:solidFill>
                          <a:effectLst/>
                          <a:latin typeface="Open Sans" panose="020B0604020202020204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853296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b="0" i="0" u="none" strike="noStrike">
                          <a:solidFill>
                            <a:srgbClr val="434343"/>
                          </a:solidFill>
                          <a:effectLst/>
                          <a:latin typeface="Open Sans" panose="020B0604020202020204"/>
                        </a:rPr>
                        <a:t>15647311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b="0" i="0" u="none" strike="noStrike">
                          <a:solidFill>
                            <a:srgbClr val="434343"/>
                          </a:solidFill>
                          <a:effectLst/>
                          <a:latin typeface="Open Sans" panose="020B0604020202020204"/>
                        </a:rPr>
                        <a:t>608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b="0" i="0" u="none" strike="noStrike">
                          <a:solidFill>
                            <a:srgbClr val="434343"/>
                          </a:solidFill>
                          <a:effectLst/>
                          <a:latin typeface="Open Sans" panose="020B0604020202020204"/>
                        </a:rPr>
                        <a:t>Female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b="0" i="0" u="none" strike="noStrike">
                          <a:solidFill>
                            <a:srgbClr val="434343"/>
                          </a:solidFill>
                          <a:effectLst/>
                          <a:latin typeface="Open Sans" panose="020B0604020202020204"/>
                        </a:rPr>
                        <a:t>41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b="0" i="0" u="none" strike="noStrike">
                          <a:solidFill>
                            <a:srgbClr val="434343"/>
                          </a:solidFill>
                          <a:effectLst/>
                          <a:latin typeface="Open Sans" panose="020B0604020202020204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b="0" i="0" u="none" strike="noStrike">
                          <a:solidFill>
                            <a:srgbClr val="434343"/>
                          </a:solidFill>
                          <a:effectLst/>
                          <a:latin typeface="Open Sans" panose="020B0604020202020204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b="0" i="0" u="none" strike="noStrike">
                          <a:solidFill>
                            <a:srgbClr val="434343"/>
                          </a:solidFill>
                          <a:effectLst/>
                          <a:latin typeface="Open Sans" panose="020B0604020202020204"/>
                        </a:rPr>
                        <a:t>112542,58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b="0" i="0" u="none" strike="noStrike">
                          <a:solidFill>
                            <a:srgbClr val="434343"/>
                          </a:solidFill>
                          <a:effectLst/>
                          <a:latin typeface="Open Sans" panose="020B0604020202020204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1088076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b="0" i="0" u="none" strike="noStrike">
                          <a:solidFill>
                            <a:srgbClr val="434343"/>
                          </a:solidFill>
                          <a:effectLst/>
                          <a:latin typeface="Open Sans" panose="020B0604020202020204"/>
                        </a:rPr>
                        <a:t>15619304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b="0" i="0" u="none" strike="noStrike">
                          <a:solidFill>
                            <a:srgbClr val="434343"/>
                          </a:solidFill>
                          <a:effectLst/>
                          <a:latin typeface="Open Sans" panose="020B0604020202020204"/>
                        </a:rPr>
                        <a:t>502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b="0" i="0" u="none" strike="noStrike">
                          <a:solidFill>
                            <a:srgbClr val="434343"/>
                          </a:solidFill>
                          <a:effectLst/>
                          <a:latin typeface="Open Sans" panose="020B0604020202020204"/>
                        </a:rPr>
                        <a:t>Female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b="0" i="0" u="none" strike="noStrike">
                          <a:solidFill>
                            <a:srgbClr val="434343"/>
                          </a:solidFill>
                          <a:effectLst/>
                          <a:latin typeface="Open Sans" panose="020B0604020202020204"/>
                        </a:rPr>
                        <a:t>42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b="0" i="0" u="none" strike="noStrike">
                          <a:solidFill>
                            <a:srgbClr val="434343"/>
                          </a:solidFill>
                          <a:effectLst/>
                          <a:latin typeface="Open Sans" panose="020B0604020202020204"/>
                        </a:rPr>
                        <a:t>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b="0" i="0" u="none" strike="noStrike">
                          <a:solidFill>
                            <a:srgbClr val="434343"/>
                          </a:solidFill>
                          <a:effectLst/>
                          <a:latin typeface="Open Sans" panose="020B0604020202020204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b="0" i="0" u="none" strike="noStrike">
                          <a:solidFill>
                            <a:srgbClr val="434343"/>
                          </a:solidFill>
                          <a:effectLst/>
                          <a:latin typeface="Open Sans" panose="020B0604020202020204"/>
                        </a:rPr>
                        <a:t>113931,57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b="0" i="0" u="none" strike="noStrike">
                          <a:solidFill>
                            <a:srgbClr val="434343"/>
                          </a:solidFill>
                          <a:effectLst/>
                          <a:latin typeface="Open Sans" panose="020B0604020202020204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727643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b="0" i="0" u="none" strike="noStrike">
                          <a:solidFill>
                            <a:srgbClr val="434343"/>
                          </a:solidFill>
                          <a:effectLst/>
                          <a:latin typeface="Open Sans" panose="020B0604020202020204"/>
                        </a:rPr>
                        <a:t>15701354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b="0" i="0" u="none" strike="noStrike">
                          <a:solidFill>
                            <a:srgbClr val="434343"/>
                          </a:solidFill>
                          <a:effectLst/>
                          <a:latin typeface="Open Sans" panose="020B0604020202020204"/>
                        </a:rPr>
                        <a:t>699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b="0" i="0" u="none" strike="noStrike">
                          <a:solidFill>
                            <a:srgbClr val="434343"/>
                          </a:solidFill>
                          <a:effectLst/>
                          <a:latin typeface="Open Sans" panose="020B0604020202020204"/>
                        </a:rPr>
                        <a:t>Female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b="0" i="0" u="none" strike="noStrike">
                          <a:solidFill>
                            <a:srgbClr val="434343"/>
                          </a:solidFill>
                          <a:effectLst/>
                          <a:latin typeface="Open Sans" panose="020B0604020202020204"/>
                        </a:rPr>
                        <a:t>39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b="0" i="0" u="none" strike="noStrike">
                          <a:solidFill>
                            <a:srgbClr val="434343"/>
                          </a:solidFill>
                          <a:effectLst/>
                          <a:latin typeface="Open Sans" panose="020B0604020202020204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b="0" i="0" u="none" strike="noStrike">
                          <a:solidFill>
                            <a:srgbClr val="434343"/>
                          </a:solidFill>
                          <a:effectLst/>
                          <a:latin typeface="Open Sans" panose="020B0604020202020204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b="0" i="0" u="none" strike="noStrike">
                          <a:solidFill>
                            <a:srgbClr val="434343"/>
                          </a:solidFill>
                          <a:effectLst/>
                          <a:latin typeface="Open Sans" panose="020B0604020202020204"/>
                        </a:rPr>
                        <a:t>93826,63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b="0" i="0" u="none" strike="noStrike">
                          <a:solidFill>
                            <a:srgbClr val="434343"/>
                          </a:solidFill>
                          <a:effectLst/>
                          <a:latin typeface="Open Sans" panose="020B0604020202020204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861764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b="0" i="0" u="none" strike="noStrike">
                          <a:solidFill>
                            <a:srgbClr val="434343"/>
                          </a:solidFill>
                          <a:effectLst/>
                          <a:latin typeface="Open Sans" panose="020B0604020202020204"/>
                        </a:rPr>
                        <a:t>15737888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b="0" i="0" u="none" strike="noStrike">
                          <a:solidFill>
                            <a:srgbClr val="434343"/>
                          </a:solidFill>
                          <a:effectLst/>
                          <a:latin typeface="Open Sans" panose="020B0604020202020204"/>
                        </a:rPr>
                        <a:t>850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b="0" i="0" u="none" strike="noStrike">
                          <a:solidFill>
                            <a:srgbClr val="434343"/>
                          </a:solidFill>
                          <a:effectLst/>
                          <a:latin typeface="Open Sans" panose="020B0604020202020204"/>
                        </a:rPr>
                        <a:t>Female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b="0" i="0" u="none" strike="noStrike">
                          <a:solidFill>
                            <a:srgbClr val="434343"/>
                          </a:solidFill>
                          <a:effectLst/>
                          <a:latin typeface="Open Sans" panose="020B0604020202020204"/>
                        </a:rPr>
                        <a:t>43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b="0" i="0" u="none" strike="noStrike">
                          <a:solidFill>
                            <a:srgbClr val="434343"/>
                          </a:solidFill>
                          <a:effectLst/>
                          <a:latin typeface="Open Sans" panose="020B0604020202020204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b="0" i="0" u="none" strike="noStrike">
                          <a:solidFill>
                            <a:srgbClr val="434343"/>
                          </a:solidFill>
                          <a:effectLst/>
                          <a:latin typeface="Open Sans" panose="020B0604020202020204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b="0" i="0" u="none" strike="noStrike">
                          <a:solidFill>
                            <a:srgbClr val="434343"/>
                          </a:solidFill>
                          <a:effectLst/>
                          <a:latin typeface="Open Sans" panose="020B0604020202020204"/>
                        </a:rPr>
                        <a:t>79084,1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b="0" i="0" u="none" strike="noStrike">
                          <a:solidFill>
                            <a:srgbClr val="434343"/>
                          </a:solidFill>
                          <a:effectLst/>
                          <a:latin typeface="Open Sans" panose="020B0604020202020204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991695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b="0" i="0" u="none" strike="noStrike">
                          <a:solidFill>
                            <a:srgbClr val="434343"/>
                          </a:solidFill>
                          <a:effectLst/>
                          <a:latin typeface="Open Sans" panose="020B0604020202020204"/>
                        </a:rPr>
                        <a:t>15574012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b="0" i="0" u="none" strike="noStrike">
                          <a:solidFill>
                            <a:srgbClr val="434343"/>
                          </a:solidFill>
                          <a:effectLst/>
                          <a:latin typeface="Open Sans" panose="020B0604020202020204"/>
                        </a:rPr>
                        <a:t>645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b="0" i="0" u="none" strike="noStrike">
                          <a:solidFill>
                            <a:srgbClr val="434343"/>
                          </a:solidFill>
                          <a:effectLst/>
                          <a:latin typeface="Open Sans" panose="020B0604020202020204"/>
                        </a:rPr>
                        <a:t>Male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b="0" i="0" u="none" strike="noStrike">
                          <a:solidFill>
                            <a:srgbClr val="434343"/>
                          </a:solidFill>
                          <a:effectLst/>
                          <a:latin typeface="Open Sans" panose="020B0604020202020204"/>
                        </a:rPr>
                        <a:t>44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b="0" i="0" u="none" strike="noStrike">
                          <a:solidFill>
                            <a:srgbClr val="434343"/>
                          </a:solidFill>
                          <a:effectLst/>
                          <a:latin typeface="Open Sans" panose="020B0604020202020204"/>
                        </a:rPr>
                        <a:t>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b="0" i="0" u="none" strike="noStrike">
                          <a:solidFill>
                            <a:srgbClr val="434343"/>
                          </a:solidFill>
                          <a:effectLst/>
                          <a:latin typeface="Open Sans" panose="020B0604020202020204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b="0" i="0" u="none" strike="noStrike">
                          <a:solidFill>
                            <a:srgbClr val="434343"/>
                          </a:solidFill>
                          <a:effectLst/>
                          <a:latin typeface="Open Sans" panose="020B0604020202020204"/>
                        </a:rPr>
                        <a:t>149756,71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b="0" i="0" u="none" strike="noStrike">
                          <a:solidFill>
                            <a:srgbClr val="434343"/>
                          </a:solidFill>
                          <a:effectLst/>
                          <a:latin typeface="Open Sans" panose="020B0604020202020204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2174678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b="0" i="0" u="none" strike="noStrike">
                          <a:solidFill>
                            <a:srgbClr val="434343"/>
                          </a:solidFill>
                          <a:effectLst/>
                          <a:latin typeface="Open Sans" panose="020B0604020202020204"/>
                        </a:rPr>
                        <a:t>15592531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b="0" i="0" u="none" strike="noStrike">
                          <a:solidFill>
                            <a:srgbClr val="434343"/>
                          </a:solidFill>
                          <a:effectLst/>
                          <a:latin typeface="Open Sans" panose="020B0604020202020204"/>
                        </a:rPr>
                        <a:t>822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b="0" i="0" u="none" strike="noStrike">
                          <a:solidFill>
                            <a:srgbClr val="434343"/>
                          </a:solidFill>
                          <a:effectLst/>
                          <a:latin typeface="Open Sans" panose="020B0604020202020204"/>
                        </a:rPr>
                        <a:t>Male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b="0" i="0" u="none" strike="noStrike">
                          <a:solidFill>
                            <a:srgbClr val="434343"/>
                          </a:solidFill>
                          <a:effectLst/>
                          <a:latin typeface="Open Sans" panose="020B0604020202020204"/>
                        </a:rPr>
                        <a:t>50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b="0" i="0" u="none" strike="noStrike">
                          <a:solidFill>
                            <a:srgbClr val="434343"/>
                          </a:solidFill>
                          <a:effectLst/>
                          <a:latin typeface="Open Sans" panose="020B0604020202020204"/>
                        </a:rPr>
                        <a:t>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b="0" i="0" u="none" strike="noStrike">
                          <a:solidFill>
                            <a:srgbClr val="434343"/>
                          </a:solidFill>
                          <a:effectLst/>
                          <a:latin typeface="Open Sans" panose="020B0604020202020204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b="0" i="0" u="none" strike="noStrike">
                          <a:solidFill>
                            <a:srgbClr val="434343"/>
                          </a:solidFill>
                          <a:effectLst/>
                          <a:latin typeface="Open Sans" panose="020B0604020202020204"/>
                        </a:rPr>
                        <a:t>10062,8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b="0" i="0" u="none" strike="noStrike">
                          <a:solidFill>
                            <a:srgbClr val="434343"/>
                          </a:solidFill>
                          <a:effectLst/>
                          <a:latin typeface="Open Sans" panose="020B0604020202020204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030405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b="0" i="0" u="none" strike="noStrike">
                          <a:solidFill>
                            <a:srgbClr val="434343"/>
                          </a:solidFill>
                          <a:effectLst/>
                          <a:latin typeface="Open Sans" panose="020B0604020202020204"/>
                        </a:rPr>
                        <a:t>15656148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b="0" i="0" u="none" strike="noStrike">
                          <a:solidFill>
                            <a:srgbClr val="434343"/>
                          </a:solidFill>
                          <a:effectLst/>
                          <a:latin typeface="Open Sans" panose="020B0604020202020204"/>
                        </a:rPr>
                        <a:t>376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b="0" i="0" u="none" strike="noStrike">
                          <a:solidFill>
                            <a:srgbClr val="434343"/>
                          </a:solidFill>
                          <a:effectLst/>
                          <a:latin typeface="Open Sans" panose="020B0604020202020204"/>
                        </a:rPr>
                        <a:t>Female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b="0" i="0" u="none" strike="noStrike">
                          <a:solidFill>
                            <a:srgbClr val="434343"/>
                          </a:solidFill>
                          <a:effectLst/>
                          <a:latin typeface="Open Sans" panose="020B0604020202020204"/>
                        </a:rPr>
                        <a:t>29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b="0" i="0" u="none" strike="noStrike">
                          <a:solidFill>
                            <a:srgbClr val="434343"/>
                          </a:solidFill>
                          <a:effectLst/>
                          <a:latin typeface="Open Sans" panose="020B0604020202020204"/>
                        </a:rPr>
                        <a:t>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b="0" i="0" u="none" strike="noStrike">
                          <a:solidFill>
                            <a:srgbClr val="434343"/>
                          </a:solidFill>
                          <a:effectLst/>
                          <a:latin typeface="Open Sans" panose="020B0604020202020204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b="0" i="0" u="none" strike="noStrike">
                          <a:solidFill>
                            <a:srgbClr val="434343"/>
                          </a:solidFill>
                          <a:effectLst/>
                          <a:latin typeface="Open Sans" panose="020B0604020202020204"/>
                        </a:rPr>
                        <a:t>119346,88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b="0" i="0" u="none" strike="noStrike">
                          <a:solidFill>
                            <a:srgbClr val="434343"/>
                          </a:solidFill>
                          <a:effectLst/>
                          <a:latin typeface="Open Sans" panose="020B0604020202020204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3769036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b="0" i="0" u="none" strike="noStrike">
                          <a:solidFill>
                            <a:srgbClr val="434343"/>
                          </a:solidFill>
                          <a:effectLst/>
                          <a:latin typeface="Open Sans" panose="020B0604020202020204"/>
                        </a:rPr>
                        <a:t>15792365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b="0" i="0" u="none" strike="noStrike">
                          <a:solidFill>
                            <a:srgbClr val="434343"/>
                          </a:solidFill>
                          <a:effectLst/>
                          <a:latin typeface="Open Sans" panose="020B0604020202020204"/>
                        </a:rPr>
                        <a:t>501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b="0" i="0" u="none" strike="noStrike">
                          <a:solidFill>
                            <a:srgbClr val="434343"/>
                          </a:solidFill>
                          <a:effectLst/>
                          <a:latin typeface="Open Sans" panose="020B0604020202020204"/>
                        </a:rPr>
                        <a:t>Male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b="0" i="0" u="none" strike="noStrike">
                          <a:solidFill>
                            <a:srgbClr val="434343"/>
                          </a:solidFill>
                          <a:effectLst/>
                          <a:latin typeface="Open Sans" panose="020B0604020202020204"/>
                        </a:rPr>
                        <a:t>44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b="0" i="0" u="none" strike="noStrike">
                          <a:solidFill>
                            <a:srgbClr val="434343"/>
                          </a:solidFill>
                          <a:effectLst/>
                          <a:latin typeface="Open Sans" panose="020B0604020202020204"/>
                        </a:rPr>
                        <a:t>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b="0" i="0" u="none" strike="noStrike">
                          <a:solidFill>
                            <a:srgbClr val="434343"/>
                          </a:solidFill>
                          <a:effectLst/>
                          <a:latin typeface="Open Sans" panose="020B0604020202020204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b="0" i="0" u="none" strike="noStrike">
                          <a:solidFill>
                            <a:srgbClr val="434343"/>
                          </a:solidFill>
                          <a:effectLst/>
                          <a:latin typeface="Open Sans" panose="020B0604020202020204"/>
                        </a:rPr>
                        <a:t>74940,5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b="0" i="0" u="none" strike="noStrike">
                          <a:solidFill>
                            <a:srgbClr val="434343"/>
                          </a:solidFill>
                          <a:effectLst/>
                          <a:latin typeface="Open Sans" panose="020B0604020202020204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4953302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b="0" i="0" u="none" strike="noStrike">
                          <a:solidFill>
                            <a:srgbClr val="434343"/>
                          </a:solidFill>
                          <a:effectLst/>
                          <a:latin typeface="Open Sans" panose="020B0604020202020204"/>
                        </a:rPr>
                        <a:t>15592389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b="0" i="0" u="none" strike="noStrike">
                          <a:solidFill>
                            <a:srgbClr val="434343"/>
                          </a:solidFill>
                          <a:effectLst/>
                          <a:latin typeface="Open Sans" panose="020B0604020202020204"/>
                        </a:rPr>
                        <a:t>684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b="0" i="0" u="none" strike="noStrike">
                          <a:solidFill>
                            <a:srgbClr val="434343"/>
                          </a:solidFill>
                          <a:effectLst/>
                          <a:latin typeface="Open Sans" panose="020B0604020202020204"/>
                        </a:rPr>
                        <a:t>Male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b="0" i="0" u="none" strike="noStrike">
                          <a:solidFill>
                            <a:srgbClr val="434343"/>
                          </a:solidFill>
                          <a:effectLst/>
                          <a:latin typeface="Open Sans" panose="020B0604020202020204"/>
                        </a:rPr>
                        <a:t>27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b="0" i="0" u="none" strike="noStrike">
                          <a:solidFill>
                            <a:srgbClr val="434343"/>
                          </a:solidFill>
                          <a:effectLst/>
                          <a:latin typeface="Open Sans" panose="020B0604020202020204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b="0" i="0" u="none" strike="noStrike">
                          <a:solidFill>
                            <a:srgbClr val="434343"/>
                          </a:solidFill>
                          <a:effectLst/>
                          <a:latin typeface="Open Sans" panose="020B0604020202020204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b="0" i="0" u="none" strike="noStrike">
                          <a:solidFill>
                            <a:srgbClr val="434343"/>
                          </a:solidFill>
                          <a:effectLst/>
                          <a:latin typeface="Open Sans" panose="020B0604020202020204"/>
                        </a:rPr>
                        <a:t>71725,73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b="0" i="0" u="none" strike="noStrike" dirty="0">
                          <a:solidFill>
                            <a:srgbClr val="434343"/>
                          </a:solidFill>
                          <a:effectLst/>
                          <a:latin typeface="Open Sans" panose="020B0604020202020204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710125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b="0" i="0" u="none" strike="noStrike">
                          <a:solidFill>
                            <a:srgbClr val="434343"/>
                          </a:solidFill>
                          <a:effectLst/>
                          <a:latin typeface="Open Sans" panose="020B0604020202020204"/>
                        </a:rPr>
                        <a:t>...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b="0" i="0" u="none" strike="noStrike">
                          <a:solidFill>
                            <a:srgbClr val="434343"/>
                          </a:solidFill>
                          <a:effectLst/>
                          <a:latin typeface="Open Sans" panose="020B0604020202020204"/>
                        </a:rPr>
                        <a:t>...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b="0" i="0" u="none" strike="noStrike">
                          <a:solidFill>
                            <a:srgbClr val="434343"/>
                          </a:solidFill>
                          <a:effectLst/>
                          <a:latin typeface="Open Sans" panose="020B0604020202020204"/>
                        </a:rPr>
                        <a:t>...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b="0" i="0" u="none" strike="noStrike">
                          <a:solidFill>
                            <a:srgbClr val="434343"/>
                          </a:solidFill>
                          <a:effectLst/>
                          <a:latin typeface="Open Sans" panose="020B0604020202020204"/>
                        </a:rPr>
                        <a:t>...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b="0" i="0" u="none" strike="noStrike">
                          <a:solidFill>
                            <a:srgbClr val="434343"/>
                          </a:solidFill>
                          <a:effectLst/>
                          <a:latin typeface="Open Sans" panose="020B0604020202020204"/>
                        </a:rPr>
                        <a:t>...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b="0" i="0" u="none" strike="noStrike">
                          <a:solidFill>
                            <a:srgbClr val="434343"/>
                          </a:solidFill>
                          <a:effectLst/>
                          <a:latin typeface="Open Sans" panose="020B0604020202020204"/>
                        </a:rPr>
                        <a:t>...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b="0" i="0" u="none" strike="noStrike">
                          <a:solidFill>
                            <a:srgbClr val="434343"/>
                          </a:solidFill>
                          <a:effectLst/>
                          <a:latin typeface="Open Sans" panose="020B0604020202020204"/>
                        </a:rPr>
                        <a:t>...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b="0" i="0" u="none" strike="noStrike">
                          <a:solidFill>
                            <a:srgbClr val="434343"/>
                          </a:solidFill>
                          <a:effectLst/>
                          <a:latin typeface="Open Sans" panose="020B0604020202020204"/>
                        </a:rPr>
                        <a:t>...</a:t>
                      </a:r>
                      <a:endParaRPr lang="pt-BR" sz="1400" b="0" i="0" u="none" strike="noStrike" dirty="0">
                        <a:solidFill>
                          <a:srgbClr val="434343"/>
                        </a:solidFill>
                        <a:effectLst/>
                        <a:latin typeface="Open Sans" panose="020B0604020202020204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07467591"/>
                  </a:ext>
                </a:extLst>
              </a:tr>
            </a:tbl>
          </a:graphicData>
        </a:graphic>
      </p:graphicFrame>
      <p:sp>
        <p:nvSpPr>
          <p:cNvPr id="15" name="Espaço Reservado para Data 5">
            <a:extLst>
              <a:ext uri="{FF2B5EF4-FFF2-40B4-BE49-F238E27FC236}">
                <a16:creationId xmlns:a16="http://schemas.microsoft.com/office/drawing/2014/main" id="{41F2C7C2-7BC2-400E-A762-5E3267E49B7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A5B12177-65E5-4AA5-A8D2-319DCF41BCD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6355275" y="6391430"/>
            <a:ext cx="1705361" cy="341672"/>
          </a:xfrm>
          <a:prstGeom prst="rect">
            <a:avLst/>
          </a:prstGeom>
        </p:spPr>
      </p:pic>
      <p:pic>
        <p:nvPicPr>
          <p:cNvPr id="22" name="Google Shape;62;p13">
            <a:extLst>
              <a:ext uri="{FF2B5EF4-FFF2-40B4-BE49-F238E27FC236}">
                <a16:creationId xmlns:a16="http://schemas.microsoft.com/office/drawing/2014/main" id="{475B0F59-9940-4C60-BD81-A1D94857145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9542770" y="4722638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Espaço Reservado para Número de Slide 4">
            <a:extLst>
              <a:ext uri="{FF2B5EF4-FFF2-40B4-BE49-F238E27FC236}">
                <a16:creationId xmlns:a16="http://schemas.microsoft.com/office/drawing/2014/main" id="{89662BC0-6EC9-4174-8BDF-D58EAA99CC18}"/>
              </a:ext>
            </a:extLst>
          </p:cNvPr>
          <p:cNvSpPr txBox="1">
            <a:spLocks/>
          </p:cNvSpPr>
          <p:nvPr/>
        </p:nvSpPr>
        <p:spPr>
          <a:xfrm>
            <a:off x="11436559" y="379620"/>
            <a:ext cx="399713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8FB8526-A7DF-44F1-A0A0-E2C9088E1528}" type="slidenum">
              <a:rPr lang="pt-BR" smtClean="0">
                <a:solidFill>
                  <a:srgbClr val="6ADBD9"/>
                </a:solidFill>
              </a:rPr>
              <a:pPr algn="ctr"/>
              <a:t>51</a:t>
            </a:fld>
            <a:endParaRPr lang="pt-BR" dirty="0">
              <a:solidFill>
                <a:srgbClr val="6ADBD9"/>
              </a:solidFill>
            </a:endParaRPr>
          </a:p>
        </p:txBody>
      </p:sp>
      <p:sp>
        <p:nvSpPr>
          <p:cNvPr id="24" name="Pentágono 23">
            <a:extLst>
              <a:ext uri="{FF2B5EF4-FFF2-40B4-BE49-F238E27FC236}">
                <a16:creationId xmlns:a16="http://schemas.microsoft.com/office/drawing/2014/main" id="{AA5490A2-47DA-4BCC-9961-E465335D515A}"/>
              </a:ext>
            </a:extLst>
          </p:cNvPr>
          <p:cNvSpPr/>
          <p:nvPr/>
        </p:nvSpPr>
        <p:spPr>
          <a:xfrm>
            <a:off x="11498924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6ADBD9"/>
              </a:solidFill>
            </a:endParaRP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A35DBB1B-F3BF-40D8-B0D1-00C48531AF8D}"/>
              </a:ext>
            </a:extLst>
          </p:cNvPr>
          <p:cNvSpPr/>
          <p:nvPr/>
        </p:nvSpPr>
        <p:spPr>
          <a:xfrm>
            <a:off x="385799" y="5828760"/>
            <a:ext cx="953986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140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Arquivo: Cancelamento_Telecom.</a:t>
            </a:r>
            <a:r>
              <a:rPr lang="pt-BR" sz="1400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xlsx</a:t>
            </a: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FF54F358-9B60-4B2D-9663-F1465CA912D3}"/>
              </a:ext>
            </a:extLst>
          </p:cNvPr>
          <p:cNvSpPr/>
          <p:nvPr/>
        </p:nvSpPr>
        <p:spPr>
          <a:xfrm>
            <a:off x="0" y="1220011"/>
            <a:ext cx="11089821" cy="953855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1114ACB1-6B93-4FAB-BD26-2C69DB26796D}"/>
              </a:ext>
            </a:extLst>
          </p:cNvPr>
          <p:cNvSpPr/>
          <p:nvPr/>
        </p:nvSpPr>
        <p:spPr>
          <a:xfrm>
            <a:off x="277200" y="1396458"/>
            <a:ext cx="9980897" cy="60051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50000"/>
              </a:spcBef>
            </a:pPr>
            <a:r>
              <a:rPr lang="pt-BR" sz="1600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Um </a:t>
            </a:r>
            <a:r>
              <a:rPr lang="pt-BR" sz="160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diretor encarregado da tarefa de retenção de clientes </a:t>
            </a:r>
            <a:r>
              <a:rPr lang="pt-BR" sz="1600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 uma Telecom deseja criar um modelo para calcular a </a:t>
            </a:r>
            <a:r>
              <a:rPr lang="pt-BR" sz="160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probabilidade de o cliente cancelar sua conta, a fim de realizar ações de retenção </a:t>
            </a:r>
            <a:r>
              <a:rPr lang="pt-BR" sz="1600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ativa.</a:t>
            </a: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ADFA9E8E-CFE7-472C-90BB-FED64DF849B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7382" y="1218941"/>
            <a:ext cx="1354618" cy="955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60945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D4F03C92-52B9-4D0B-984B-080657502DC4}"/>
              </a:ext>
            </a:extLst>
          </p:cNvPr>
          <p:cNvSpPr/>
          <p:nvPr/>
        </p:nvSpPr>
        <p:spPr>
          <a:xfrm>
            <a:off x="0" y="1220011"/>
            <a:ext cx="11089821" cy="953855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8386A462-DC41-45B2-935A-F54BBE57DCCE}"/>
              </a:ext>
            </a:extLst>
          </p:cNvPr>
          <p:cNvSpPr/>
          <p:nvPr/>
        </p:nvSpPr>
        <p:spPr>
          <a:xfrm>
            <a:off x="277200" y="1396458"/>
            <a:ext cx="9980897" cy="60051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50000"/>
              </a:spcBef>
            </a:pPr>
            <a:r>
              <a:rPr lang="pt-BR" sz="1600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Um </a:t>
            </a:r>
            <a:r>
              <a:rPr lang="pt-BR" sz="160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diretor encarregado da tarefa de retenção de clientes </a:t>
            </a:r>
            <a:r>
              <a:rPr lang="pt-BR" sz="1600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 uma Telecom deseja criar um modelo para calcular a </a:t>
            </a:r>
            <a:r>
              <a:rPr lang="pt-BR" sz="160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probabilidade de o cliente cancelar sua conta, a fim de realizar ações de retenção </a:t>
            </a:r>
            <a:r>
              <a:rPr lang="pt-BR" sz="1600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ativa.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DCA8738-70D0-4CA6-B1B6-871C79ACB60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7382" y="1218941"/>
            <a:ext cx="1354618" cy="955993"/>
          </a:xfrm>
          <a:prstGeom prst="rect">
            <a:avLst/>
          </a:prstGeom>
        </p:spPr>
      </p:pic>
      <p:sp>
        <p:nvSpPr>
          <p:cNvPr id="5" name="Text Box 5">
            <a:extLst>
              <a:ext uri="{FF2B5EF4-FFF2-40B4-BE49-F238E27FC236}">
                <a16:creationId xmlns:a16="http://schemas.microsoft.com/office/drawing/2014/main" id="{955527ED-91A5-477E-8A91-02280DC532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7200" y="2355786"/>
            <a:ext cx="10759583" cy="31480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/>
          <a:lstStyle>
            <a:defPPr>
              <a:defRPr lang="pt-BR"/>
            </a:defPPr>
            <a:lvl1pPr marL="342900" indent="-342900">
              <a:lnSpc>
                <a:spcPct val="110000"/>
              </a:lnSpc>
              <a:buFontTx/>
              <a:buAutoNum type="alphaLcParenBoth"/>
              <a:defRPr sz="1600">
                <a:solidFill>
                  <a:srgbClr val="434343"/>
                </a:solidFill>
                <a:latin typeface="Open Sans" panose="020B0604020202020204"/>
                <a:cs typeface="Arial" charset="0"/>
              </a:defRPr>
            </a:lvl1pPr>
            <a:lvl2pPr marL="857250" lvl="1" indent="-400050">
              <a:lnSpc>
                <a:spcPct val="110000"/>
              </a:lnSpc>
              <a:buFont typeface="+mj-lt"/>
              <a:buAutoNum type="romanLcPeriod"/>
              <a:defRPr sz="1600">
                <a:solidFill>
                  <a:srgbClr val="434343"/>
                </a:solidFill>
                <a:latin typeface="Open Sans" panose="020B0604020202020204"/>
                <a:cs typeface="Arial" charset="0"/>
              </a:defRPr>
            </a:lvl2pPr>
            <a:lvl3pPr indent="0">
              <a:defRPr sz="1100"/>
            </a:lvl3pPr>
            <a:lvl4pPr indent="0">
              <a:defRPr sz="1100"/>
            </a:lvl4pPr>
            <a:lvl5pPr indent="0">
              <a:defRPr sz="1100"/>
            </a:lvl5pPr>
            <a:lvl6pPr indent="0">
              <a:defRPr sz="1100"/>
            </a:lvl6pPr>
            <a:lvl7pPr indent="0">
              <a:defRPr sz="1100"/>
            </a:lvl7pPr>
            <a:lvl8pPr indent="0">
              <a:defRPr sz="1100"/>
            </a:lvl8pPr>
            <a:lvl9pPr indent="0">
              <a:defRPr sz="1100"/>
            </a:lvl9pPr>
          </a:lstStyle>
          <a:p>
            <a:r>
              <a:rPr lang="pt-BR" dirty="0"/>
              <a:t>Faça a análise exploratória univariada e interprete todas as variáveis do banco de </a:t>
            </a:r>
            <a:r>
              <a:rPr lang="pt-BR"/>
              <a:t>dados.</a:t>
            </a:r>
            <a:endParaRPr lang="pt-BR" dirty="0"/>
          </a:p>
          <a:p>
            <a:r>
              <a:rPr lang="pt-BR" dirty="0"/>
              <a:t>Faça a análise bivariada das variáveis explicativas (covariáveis) vs. a variável resposta. Interprete os </a:t>
            </a:r>
            <a:r>
              <a:rPr lang="pt-BR"/>
              <a:t>resultados.</a:t>
            </a:r>
            <a:endParaRPr lang="pt-BR" dirty="0"/>
          </a:p>
          <a:p>
            <a:r>
              <a:rPr lang="pt-BR" dirty="0"/>
              <a:t>Obtenha o modelo de regressão logística utilizando 90% de </a:t>
            </a:r>
            <a:r>
              <a:rPr lang="pt-BR"/>
              <a:t>confiança.</a:t>
            </a:r>
            <a:endParaRPr lang="pt-BR" dirty="0"/>
          </a:p>
          <a:p>
            <a:r>
              <a:rPr lang="pt-BR" dirty="0"/>
              <a:t>Obtenha a probabilidade </a:t>
            </a:r>
            <a:r>
              <a:rPr lang="pt-BR"/>
              <a:t>estimada.</a:t>
            </a:r>
            <a:endParaRPr lang="pt-BR" dirty="0"/>
          </a:p>
          <a:p>
            <a:r>
              <a:rPr lang="pt-BR" dirty="0"/>
              <a:t>Obtenha a tabela de classificação utilizando o ponto de corte de 0,2. Qual o percentual de classificação correta? E a sensibilidade e especificidade?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F2171D-D47B-4257-80AA-9A19514B50B9}"/>
              </a:ext>
            </a:extLst>
          </p:cNvPr>
          <p:cNvSpPr txBox="1">
            <a:spLocks/>
          </p:cNvSpPr>
          <p:nvPr/>
        </p:nvSpPr>
        <p:spPr>
          <a:xfrm>
            <a:off x="278296" y="828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pt-BR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Case: Cancelamento Telecom</a:t>
            </a:r>
          </a:p>
          <a:p>
            <a:r>
              <a:rPr lang="en-US" sz="110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4</a:t>
            </a:r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 EXERCÍCIOS | </a:t>
            </a:r>
            <a:r>
              <a:rPr lang="pt-BR" sz="11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REGRESSÃO LOGÍSTICA</a:t>
            </a:r>
            <a:endParaRPr lang="en-US" sz="11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5" name="Espaço Reservado para Data 5">
            <a:extLst>
              <a:ext uri="{FF2B5EF4-FFF2-40B4-BE49-F238E27FC236}">
                <a16:creationId xmlns:a16="http://schemas.microsoft.com/office/drawing/2014/main" id="{8FB783C1-918D-474D-87F4-6E72A39AF57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818856F4-9EE4-49B5-8590-FE5032B00C1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6355275" y="6391430"/>
            <a:ext cx="1705361" cy="341672"/>
          </a:xfrm>
          <a:prstGeom prst="rect">
            <a:avLst/>
          </a:prstGeom>
        </p:spPr>
      </p:pic>
      <p:pic>
        <p:nvPicPr>
          <p:cNvPr id="22" name="Google Shape;62;p13">
            <a:extLst>
              <a:ext uri="{FF2B5EF4-FFF2-40B4-BE49-F238E27FC236}">
                <a16:creationId xmlns:a16="http://schemas.microsoft.com/office/drawing/2014/main" id="{896121A4-2103-4CF0-BF07-D537A1D8CD26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9542770" y="4722638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Espaço Reservado para Número de Slide 4">
            <a:extLst>
              <a:ext uri="{FF2B5EF4-FFF2-40B4-BE49-F238E27FC236}">
                <a16:creationId xmlns:a16="http://schemas.microsoft.com/office/drawing/2014/main" id="{29B32D2F-4EDD-42E3-B2EB-392002C85BC2}"/>
              </a:ext>
            </a:extLst>
          </p:cNvPr>
          <p:cNvSpPr txBox="1">
            <a:spLocks/>
          </p:cNvSpPr>
          <p:nvPr/>
        </p:nvSpPr>
        <p:spPr>
          <a:xfrm>
            <a:off x="11436559" y="379620"/>
            <a:ext cx="399713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8FB8526-A7DF-44F1-A0A0-E2C9088E1528}" type="slidenum">
              <a:rPr lang="pt-BR" smtClean="0">
                <a:solidFill>
                  <a:srgbClr val="6ADBD9"/>
                </a:solidFill>
              </a:rPr>
              <a:pPr algn="ctr"/>
              <a:t>52</a:t>
            </a:fld>
            <a:endParaRPr lang="pt-BR" dirty="0">
              <a:solidFill>
                <a:srgbClr val="6ADBD9"/>
              </a:solidFill>
            </a:endParaRPr>
          </a:p>
        </p:txBody>
      </p:sp>
      <p:sp>
        <p:nvSpPr>
          <p:cNvPr id="24" name="Pentágono 23">
            <a:extLst>
              <a:ext uri="{FF2B5EF4-FFF2-40B4-BE49-F238E27FC236}">
                <a16:creationId xmlns:a16="http://schemas.microsoft.com/office/drawing/2014/main" id="{5C9294A3-88C7-41DF-B7D0-5A088AE77814}"/>
              </a:ext>
            </a:extLst>
          </p:cNvPr>
          <p:cNvSpPr/>
          <p:nvPr/>
        </p:nvSpPr>
        <p:spPr>
          <a:xfrm>
            <a:off x="11498924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6ADBD9"/>
              </a:solidFill>
            </a:endParaRP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36505028-D8A7-4AA2-9D9B-B3D40EEDD729}"/>
              </a:ext>
            </a:extLst>
          </p:cNvPr>
          <p:cNvSpPr/>
          <p:nvPr/>
        </p:nvSpPr>
        <p:spPr>
          <a:xfrm>
            <a:off x="385799" y="5828760"/>
            <a:ext cx="953986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140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Arquivo: Cancelamento_Telecom.</a:t>
            </a:r>
            <a:r>
              <a:rPr lang="pt-BR" sz="1400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xlsx</a:t>
            </a:r>
          </a:p>
        </p:txBody>
      </p:sp>
    </p:spTree>
    <p:extLst>
      <p:ext uri="{BB962C8B-B14F-4D97-AF65-F5344CB8AC3E}">
        <p14:creationId xmlns:p14="http://schemas.microsoft.com/office/powerpoint/2010/main" val="337621688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D4F03C92-52B9-4D0B-984B-080657502DC4}"/>
              </a:ext>
            </a:extLst>
          </p:cNvPr>
          <p:cNvSpPr/>
          <p:nvPr/>
        </p:nvSpPr>
        <p:spPr>
          <a:xfrm>
            <a:off x="0" y="1224431"/>
            <a:ext cx="10056701" cy="1503758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>
              <a:solidFill>
                <a:srgbClr val="434343"/>
              </a:solidFill>
              <a:latin typeface="Calibri" panose="020F0502020204030204"/>
            </a:endParaRP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8386A462-DC41-45B2-935A-F54BBE57DCCE}"/>
              </a:ext>
            </a:extLst>
          </p:cNvPr>
          <p:cNvSpPr/>
          <p:nvPr/>
        </p:nvSpPr>
        <p:spPr>
          <a:xfrm>
            <a:off x="278297" y="1304094"/>
            <a:ext cx="9363162" cy="134976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pt-BR" sz="1600">
                <a:solidFill>
                  <a:srgbClr val="434343"/>
                </a:solidFill>
                <a:latin typeface="Open Sans" panose="020B0604020202020204"/>
                <a:ea typeface="Open Sans" panose="020B0606030504020204" pitchFamily="34" charset="0"/>
                <a:cs typeface="Open Sans" panose="020B0606030504020204" pitchFamily="34" charset="0"/>
              </a:rPr>
              <a:t>Considere dados históricos provenientes </a:t>
            </a:r>
            <a:r>
              <a:rPr lang="pt-BR" sz="1600" dirty="0">
                <a:solidFill>
                  <a:srgbClr val="434343"/>
                </a:solidFill>
                <a:latin typeface="Open Sans" panose="020B0604020202020204"/>
                <a:ea typeface="Open Sans" panose="020B0606030504020204" pitchFamily="34" charset="0"/>
                <a:cs typeface="Open Sans" panose="020B0606030504020204" pitchFamily="34" charset="0"/>
              </a:rPr>
              <a:t>de um banco de varejo</a:t>
            </a:r>
            <a:r>
              <a:rPr lang="pt-BR" sz="1600">
                <a:solidFill>
                  <a:srgbClr val="434343"/>
                </a:solidFill>
                <a:latin typeface="Open Sans" panose="020B0604020202020204"/>
                <a:ea typeface="Open Sans" panose="020B0606030504020204" pitchFamily="34" charset="0"/>
                <a:cs typeface="Open Sans" panose="020B0606030504020204" pitchFamily="34" charset="0"/>
              </a:rPr>
              <a:t>, referentes </a:t>
            </a:r>
            <a:r>
              <a:rPr lang="pt-BR" sz="1600" dirty="0">
                <a:solidFill>
                  <a:srgbClr val="434343"/>
                </a:solidFill>
                <a:latin typeface="Open Sans" panose="020B0604020202020204"/>
                <a:ea typeface="Open Sans" panose="020B0606030504020204" pitchFamily="34" charset="0"/>
                <a:cs typeface="Open Sans" panose="020B0606030504020204" pitchFamily="34" charset="0"/>
              </a:rPr>
              <a:t>a 5.000 </a:t>
            </a:r>
            <a:r>
              <a:rPr lang="pt-BR" sz="1600">
                <a:solidFill>
                  <a:srgbClr val="434343"/>
                </a:solidFill>
                <a:latin typeface="Open Sans" panose="020B0604020202020204"/>
                <a:ea typeface="Open Sans" panose="020B0606030504020204" pitchFamily="34" charset="0"/>
                <a:cs typeface="Open Sans" panose="020B0606030504020204" pitchFamily="34" charset="0"/>
              </a:rPr>
              <a:t>propostas de crédito geradas durante solicitações de empréstimo</a:t>
            </a:r>
            <a:r>
              <a:rPr lang="pt-BR" sz="1600" dirty="0">
                <a:solidFill>
                  <a:srgbClr val="434343"/>
                </a:solidFill>
                <a:latin typeface="Open Sans" panose="020B0604020202020204"/>
                <a:ea typeface="Open Sans" panose="020B0606030504020204" pitchFamily="34" charset="0"/>
                <a:cs typeface="Open Sans" panose="020B0606030504020204" pitchFamily="34" charset="0"/>
              </a:rPr>
              <a:t>. A base </a:t>
            </a:r>
            <a:r>
              <a:rPr lang="pt-BR" sz="1600">
                <a:solidFill>
                  <a:srgbClr val="434343"/>
                </a:solidFill>
                <a:latin typeface="Open Sans" panose="020B0604020202020204"/>
                <a:ea typeface="Open Sans" panose="020B0606030504020204" pitchFamily="34" charset="0"/>
                <a:cs typeface="Open Sans" panose="020B0606030504020204" pitchFamily="34" charset="0"/>
              </a:rPr>
              <a:t>traz informações como </a:t>
            </a:r>
            <a:r>
              <a:rPr lang="pt-BR" sz="1600" dirty="0">
                <a:solidFill>
                  <a:srgbClr val="434343"/>
                </a:solidFill>
                <a:latin typeface="Open Sans" panose="020B0604020202020204"/>
                <a:ea typeface="Open Sans" panose="020B0606030504020204" pitchFamily="34" charset="0"/>
                <a:cs typeface="Open Sans" panose="020B0606030504020204" pitchFamily="34" charset="0"/>
              </a:rPr>
              <a:t>idade, nível de instrução, tempo de experiência, tempo no endereço </a:t>
            </a:r>
            <a:r>
              <a:rPr lang="pt-BR" sz="1600">
                <a:solidFill>
                  <a:srgbClr val="434343"/>
                </a:solidFill>
                <a:latin typeface="Open Sans" panose="020B0604020202020204"/>
                <a:ea typeface="Open Sans" panose="020B0606030504020204" pitchFamily="34" charset="0"/>
                <a:cs typeface="Open Sans" panose="020B0606030504020204" pitchFamily="34" charset="0"/>
              </a:rPr>
              <a:t>e renda; </a:t>
            </a:r>
            <a:r>
              <a:rPr lang="pt-BR" sz="1600" dirty="0">
                <a:solidFill>
                  <a:srgbClr val="434343"/>
                </a:solidFill>
                <a:latin typeface="Open Sans" panose="020B0604020202020204"/>
                <a:ea typeface="Open Sans" panose="020B0606030504020204" pitchFamily="34" charset="0"/>
                <a:cs typeface="Open Sans" panose="020B0606030504020204" pitchFamily="34" charset="0"/>
              </a:rPr>
              <a:t>além da </a:t>
            </a:r>
            <a:r>
              <a:rPr lang="pt-BR" sz="1600">
                <a:solidFill>
                  <a:srgbClr val="434343"/>
                </a:solidFill>
                <a:latin typeface="Open Sans" panose="020B0604020202020204"/>
                <a:ea typeface="Open Sans" panose="020B0606030504020204" pitchFamily="34" charset="0"/>
                <a:cs typeface="Open Sans" panose="020B0606030504020204" pitchFamily="34" charset="0"/>
              </a:rPr>
              <a:t>variável resposta “</a:t>
            </a:r>
            <a:r>
              <a:rPr lang="pt-BR" sz="1600" i="1" dirty="0" err="1">
                <a:solidFill>
                  <a:srgbClr val="434343"/>
                </a:solidFill>
                <a:latin typeface="Open Sans" panose="020B0604020202020204"/>
                <a:ea typeface="Open Sans" panose="020B0606030504020204" pitchFamily="34" charset="0"/>
                <a:cs typeface="Open Sans" panose="020B0606030504020204" pitchFamily="34" charset="0"/>
              </a:rPr>
              <a:t>classif</a:t>
            </a:r>
            <a:r>
              <a:rPr lang="pt-BR" sz="1600" dirty="0">
                <a:solidFill>
                  <a:srgbClr val="434343"/>
                </a:solidFill>
                <a:latin typeface="Open Sans" panose="020B0604020202020204"/>
                <a:ea typeface="Open Sans" panose="020B0606030504020204" pitchFamily="34" charset="0"/>
                <a:cs typeface="Open Sans" panose="020B0606030504020204" pitchFamily="34" charset="0"/>
              </a:rPr>
              <a:t>” </a:t>
            </a:r>
            <a:r>
              <a:rPr lang="pt-BR" sz="1600">
                <a:solidFill>
                  <a:srgbClr val="434343"/>
                </a:solidFill>
                <a:latin typeface="Open Sans" panose="020B0604020202020204"/>
                <a:ea typeface="Open Sans" panose="020B0606030504020204" pitchFamily="34" charset="0"/>
                <a:cs typeface="Open Sans" panose="020B0606030504020204" pitchFamily="34" charset="0"/>
              </a:rPr>
              <a:t>(0=bom pagador, </a:t>
            </a:r>
            <a:r>
              <a:rPr lang="pt-BR" sz="1600" dirty="0">
                <a:solidFill>
                  <a:srgbClr val="434343"/>
                </a:solidFill>
                <a:latin typeface="Open Sans" panose="020B0604020202020204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  <a:r>
              <a:rPr lang="pt-BR" sz="1600">
                <a:solidFill>
                  <a:srgbClr val="434343"/>
                </a:solidFill>
                <a:latin typeface="Open Sans" panose="020B0604020202020204"/>
                <a:ea typeface="Open Sans" panose="020B0606030504020204" pitchFamily="34" charset="0"/>
                <a:cs typeface="Open Sans" panose="020B0606030504020204" pitchFamily="34" charset="0"/>
              </a:rPr>
              <a:t>=mau pagador). Deseja-se avaliar </a:t>
            </a:r>
            <a:r>
              <a:rPr lang="pt-BR" sz="1600" dirty="0">
                <a:solidFill>
                  <a:srgbClr val="434343"/>
                </a:solidFill>
                <a:latin typeface="Open Sans" panose="020B0604020202020204"/>
                <a:ea typeface="Open Sans" panose="020B0606030504020204" pitchFamily="34" charset="0"/>
                <a:cs typeface="Open Sans" panose="020B0606030504020204" pitchFamily="34" charset="0"/>
              </a:rPr>
              <a:t>o </a:t>
            </a:r>
            <a:r>
              <a:rPr lang="pt-BR" sz="1600">
                <a:solidFill>
                  <a:srgbClr val="434343"/>
                </a:solidFill>
                <a:latin typeface="Open Sans" panose="020B0604020202020204"/>
                <a:ea typeface="Open Sans" panose="020B0606030504020204" pitchFamily="34" charset="0"/>
                <a:cs typeface="Open Sans" panose="020B0606030504020204" pitchFamily="34" charset="0"/>
              </a:rPr>
              <a:t>potencial dessas </a:t>
            </a:r>
            <a:r>
              <a:rPr lang="pt-BR" sz="1600" dirty="0">
                <a:solidFill>
                  <a:srgbClr val="434343"/>
                </a:solidFill>
                <a:latin typeface="Open Sans" panose="020B0604020202020204"/>
                <a:ea typeface="Open Sans" panose="020B0606030504020204" pitchFamily="34" charset="0"/>
                <a:cs typeface="Open Sans" panose="020B0606030504020204" pitchFamily="34" charset="0"/>
              </a:rPr>
              <a:t>variáveis para predizer se um cliente será </a:t>
            </a:r>
            <a:r>
              <a:rPr lang="pt-BR" sz="1600">
                <a:solidFill>
                  <a:srgbClr val="434343"/>
                </a:solidFill>
                <a:latin typeface="Open Sans" panose="020B0604020202020204"/>
                <a:ea typeface="Open Sans" panose="020B0606030504020204" pitchFamily="34" charset="0"/>
                <a:cs typeface="Open Sans" panose="020B0606030504020204" pitchFamily="34" charset="0"/>
              </a:rPr>
              <a:t>um bom ou mau </a:t>
            </a:r>
            <a:r>
              <a:rPr lang="pt-BR" sz="1600" dirty="0">
                <a:solidFill>
                  <a:srgbClr val="434343"/>
                </a:solidFill>
                <a:latin typeface="Open Sans" panose="020B0604020202020204"/>
                <a:ea typeface="Open Sans" panose="020B0606030504020204" pitchFamily="34" charset="0"/>
                <a:cs typeface="Open Sans" panose="020B0606030504020204" pitchFamily="34" charset="0"/>
              </a:rPr>
              <a:t>pagador.</a:t>
            </a:r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78F53F24-6FD9-476D-92E3-8BD2682D7507}"/>
              </a:ext>
            </a:extLst>
          </p:cNvPr>
          <p:cNvSpPr txBox="1">
            <a:spLocks/>
          </p:cNvSpPr>
          <p:nvPr/>
        </p:nvSpPr>
        <p:spPr>
          <a:xfrm>
            <a:off x="278296" y="82800"/>
            <a:ext cx="10178310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pt-BR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Case: Avaliação de risco de um empréstimo bancário</a:t>
            </a:r>
          </a:p>
          <a:p>
            <a:r>
              <a:rPr lang="en-US" sz="110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4</a:t>
            </a:r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 EXERCÍCIOS | </a:t>
            </a:r>
            <a:r>
              <a:rPr lang="pt-BR" sz="11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REGRESSÃO LOGÍSTICA</a:t>
            </a:r>
            <a:endParaRPr lang="en-US" sz="11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pic>
        <p:nvPicPr>
          <p:cNvPr id="3074" name="Picture 2" descr="Foto profissional grátis de adquirir, alojamento, aluguel, brinquedo">
            <a:extLst>
              <a:ext uri="{FF2B5EF4-FFF2-40B4-BE49-F238E27FC236}">
                <a16:creationId xmlns:a16="http://schemas.microsoft.com/office/drawing/2014/main" id="{082A8857-6CD8-438E-A943-6D8E182FCE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00" r="31394"/>
          <a:stretch/>
        </p:blipFill>
        <p:spPr bwMode="auto">
          <a:xfrm>
            <a:off x="9806152" y="1224430"/>
            <a:ext cx="2397759" cy="1507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Tabela 4">
            <a:extLst>
              <a:ext uri="{FF2B5EF4-FFF2-40B4-BE49-F238E27FC236}">
                <a16:creationId xmlns:a16="http://schemas.microsoft.com/office/drawing/2014/main" id="{986D38D7-1BA0-4A92-8A32-977CA000BC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2617392"/>
              </p:ext>
            </p:extLst>
          </p:nvPr>
        </p:nvGraphicFramePr>
        <p:xfrm>
          <a:off x="2166073" y="3013852"/>
          <a:ext cx="7475385" cy="2451735"/>
        </p:xfrm>
        <a:graphic>
          <a:graphicData uri="http://schemas.openxmlformats.org/drawingml/2006/table">
            <a:tbl>
              <a:tblPr/>
              <a:tblGrid>
                <a:gridCol w="522012">
                  <a:extLst>
                    <a:ext uri="{9D8B030D-6E8A-4147-A177-3AD203B41FA5}">
                      <a16:colId xmlns:a16="http://schemas.microsoft.com/office/drawing/2014/main" val="2651692347"/>
                    </a:ext>
                  </a:extLst>
                </a:gridCol>
                <a:gridCol w="978773">
                  <a:extLst>
                    <a:ext uri="{9D8B030D-6E8A-4147-A177-3AD203B41FA5}">
                      <a16:colId xmlns:a16="http://schemas.microsoft.com/office/drawing/2014/main" val="284356324"/>
                    </a:ext>
                  </a:extLst>
                </a:gridCol>
                <a:gridCol w="1406987">
                  <a:extLst>
                    <a:ext uri="{9D8B030D-6E8A-4147-A177-3AD203B41FA5}">
                      <a16:colId xmlns:a16="http://schemas.microsoft.com/office/drawing/2014/main" val="4223221429"/>
                    </a:ext>
                  </a:extLst>
                </a:gridCol>
                <a:gridCol w="603578">
                  <a:extLst>
                    <a:ext uri="{9D8B030D-6E8A-4147-A177-3AD203B41FA5}">
                      <a16:colId xmlns:a16="http://schemas.microsoft.com/office/drawing/2014/main" val="2785705478"/>
                    </a:ext>
                  </a:extLst>
                </a:gridCol>
                <a:gridCol w="1125590">
                  <a:extLst>
                    <a:ext uri="{9D8B030D-6E8A-4147-A177-3AD203B41FA5}">
                      <a16:colId xmlns:a16="http://schemas.microsoft.com/office/drawing/2014/main" val="1821462602"/>
                    </a:ext>
                  </a:extLst>
                </a:gridCol>
                <a:gridCol w="1027713">
                  <a:extLst>
                    <a:ext uri="{9D8B030D-6E8A-4147-A177-3AD203B41FA5}">
                      <a16:colId xmlns:a16="http://schemas.microsoft.com/office/drawing/2014/main" val="3758313103"/>
                    </a:ext>
                  </a:extLst>
                </a:gridCol>
                <a:gridCol w="1256094">
                  <a:extLst>
                    <a:ext uri="{9D8B030D-6E8A-4147-A177-3AD203B41FA5}">
                      <a16:colId xmlns:a16="http://schemas.microsoft.com/office/drawing/2014/main" val="3848497120"/>
                    </a:ext>
                  </a:extLst>
                </a:gridCol>
                <a:gridCol w="554638">
                  <a:extLst>
                    <a:ext uri="{9D8B030D-6E8A-4147-A177-3AD203B41FA5}">
                      <a16:colId xmlns:a16="http://schemas.microsoft.com/office/drawing/2014/main" val="3329974778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1" i="0" u="none" strike="noStrike">
                          <a:solidFill>
                            <a:srgbClr val="434343"/>
                          </a:solidFill>
                          <a:effectLst/>
                          <a:latin typeface="Calibri" panose="020F0502020204030204" pitchFamily="34" charset="0"/>
                        </a:rPr>
                        <a:t>idade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AD9D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1" i="0" u="none" strike="noStrike">
                          <a:solidFill>
                            <a:srgbClr val="434343"/>
                          </a:solidFill>
                          <a:effectLst/>
                          <a:latin typeface="Calibri" panose="020F0502020204030204" pitchFamily="34" charset="0"/>
                        </a:rPr>
                        <a:t>experiencia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AD9D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1" i="0" u="none" strike="noStrike">
                          <a:solidFill>
                            <a:srgbClr val="434343"/>
                          </a:solidFill>
                          <a:effectLst/>
                          <a:latin typeface="Calibri" panose="020F0502020204030204" pitchFamily="34" charset="0"/>
                        </a:rPr>
                        <a:t>tempo_endereco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AD9D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1" i="0" u="none" strike="noStrike">
                          <a:solidFill>
                            <a:srgbClr val="434343"/>
                          </a:solidFill>
                          <a:effectLst/>
                          <a:latin typeface="Calibri" panose="020F0502020204030204" pitchFamily="34" charset="0"/>
                        </a:rPr>
                        <a:t>renda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AD9D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1" i="0" u="none" strike="noStrike">
                          <a:solidFill>
                            <a:srgbClr val="434343"/>
                          </a:solidFill>
                          <a:effectLst/>
                          <a:latin typeface="Calibri" panose="020F0502020204030204" pitchFamily="34" charset="0"/>
                        </a:rPr>
                        <a:t>debito_renda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AD9D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1" i="0" u="none" strike="noStrike">
                          <a:solidFill>
                            <a:srgbClr val="434343"/>
                          </a:solidFill>
                          <a:effectLst/>
                          <a:latin typeface="Calibri" panose="020F0502020204030204" pitchFamily="34" charset="0"/>
                        </a:rPr>
                        <a:t>cred_deb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AD9D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1" i="0" u="none" strike="noStrike">
                          <a:solidFill>
                            <a:srgbClr val="434343"/>
                          </a:solidFill>
                          <a:effectLst/>
                          <a:latin typeface="Calibri" panose="020F0502020204030204" pitchFamily="34" charset="0"/>
                        </a:rPr>
                        <a:t>outros_debitos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AD9D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1" i="0" u="none" strike="noStrike">
                          <a:solidFill>
                            <a:srgbClr val="434343"/>
                          </a:solidFill>
                          <a:effectLst/>
                          <a:latin typeface="Calibri" panose="020F0502020204030204" pitchFamily="34" charset="0"/>
                        </a:rPr>
                        <a:t>classif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AD9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477348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b="0" i="0" u="none" strike="noStrike">
                          <a:solidFill>
                            <a:srgbClr val="434343"/>
                          </a:solidFill>
                          <a:effectLst/>
                          <a:latin typeface="Calibri" panose="020F0502020204030204" pitchFamily="34" charset="0"/>
                        </a:rPr>
                        <a:t>41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b="0" i="0" u="none" strike="noStrike">
                          <a:solidFill>
                            <a:srgbClr val="434343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b="0" i="0" u="none" strike="noStrike">
                          <a:solidFill>
                            <a:srgbClr val="434343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b="0" i="0" u="none" strike="noStrike">
                          <a:solidFill>
                            <a:srgbClr val="434343"/>
                          </a:solidFill>
                          <a:effectLst/>
                          <a:latin typeface="Calibri" panose="020F0502020204030204" pitchFamily="34" charset="0"/>
                        </a:rPr>
                        <a:t>35,9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b="0" i="0" u="none" strike="noStrike">
                          <a:solidFill>
                            <a:srgbClr val="434343"/>
                          </a:solidFill>
                          <a:effectLst/>
                          <a:latin typeface="Calibri" panose="020F0502020204030204" pitchFamily="34" charset="0"/>
                        </a:rPr>
                        <a:t>11,9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b="0" i="0" u="none" strike="noStrike">
                          <a:solidFill>
                            <a:srgbClr val="434343"/>
                          </a:solidFill>
                          <a:effectLst/>
                          <a:latin typeface="Calibri" panose="020F0502020204030204" pitchFamily="34" charset="0"/>
                        </a:rPr>
                        <a:t>0,5041078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b="0" i="0" u="none" strike="noStrike">
                          <a:solidFill>
                            <a:srgbClr val="434343"/>
                          </a:solidFill>
                          <a:effectLst/>
                          <a:latin typeface="Calibri" panose="020F0502020204030204" pitchFamily="34" charset="0"/>
                        </a:rPr>
                        <a:t>3,7679922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b="0" i="0" u="none" strike="noStrike">
                          <a:solidFill>
                            <a:srgbClr val="434343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101823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b="0" i="0" u="none" strike="noStrike">
                          <a:solidFill>
                            <a:srgbClr val="434343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b="0" i="0" u="none" strike="noStrike">
                          <a:solidFill>
                            <a:srgbClr val="434343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b="0" i="0" u="none" strike="noStrike">
                          <a:solidFill>
                            <a:srgbClr val="434343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b="0" i="0" u="none" strike="noStrike">
                          <a:solidFill>
                            <a:srgbClr val="434343"/>
                          </a:solidFill>
                          <a:effectLst/>
                          <a:latin typeface="Calibri" panose="020F0502020204030204" pitchFamily="34" charset="0"/>
                        </a:rPr>
                        <a:t>46,7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b="0" i="0" u="none" strike="noStrike">
                          <a:solidFill>
                            <a:srgbClr val="434343"/>
                          </a:solidFill>
                          <a:effectLst/>
                          <a:latin typeface="Calibri" panose="020F0502020204030204" pitchFamily="34" charset="0"/>
                        </a:rPr>
                        <a:t>17,88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b="0" i="0" u="none" strike="noStrike">
                          <a:solidFill>
                            <a:srgbClr val="434343"/>
                          </a:solidFill>
                          <a:effectLst/>
                          <a:latin typeface="Calibri" panose="020F0502020204030204" pitchFamily="34" charset="0"/>
                        </a:rPr>
                        <a:t>1,35269352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b="0" i="0" u="none" strike="noStrike">
                          <a:solidFill>
                            <a:srgbClr val="434343"/>
                          </a:solidFill>
                          <a:effectLst/>
                          <a:latin typeface="Calibri" panose="020F0502020204030204" pitchFamily="34" charset="0"/>
                        </a:rPr>
                        <a:t>6,99726648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b="0" i="0" u="none" strike="noStrike">
                          <a:solidFill>
                            <a:srgbClr val="434343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0776426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b="0" i="0" u="none" strike="noStrike">
                          <a:solidFill>
                            <a:srgbClr val="434343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b="0" i="0" u="none" strike="noStrike">
                          <a:solidFill>
                            <a:srgbClr val="434343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b="0" i="0" u="none" strike="noStrike">
                          <a:solidFill>
                            <a:srgbClr val="434343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b="0" i="0" u="none" strike="noStrike">
                          <a:solidFill>
                            <a:srgbClr val="434343"/>
                          </a:solidFill>
                          <a:effectLst/>
                          <a:latin typeface="Calibri" panose="020F0502020204030204" pitchFamily="34" charset="0"/>
                        </a:rPr>
                        <a:t>61,8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b="0" i="0" u="none" strike="noStrike">
                          <a:solidFill>
                            <a:srgbClr val="434343"/>
                          </a:solidFill>
                          <a:effectLst/>
                          <a:latin typeface="Calibri" panose="020F0502020204030204" pitchFamily="34" charset="0"/>
                        </a:rPr>
                        <a:t>10,64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b="0" i="0" u="none" strike="noStrike">
                          <a:solidFill>
                            <a:srgbClr val="434343"/>
                          </a:solidFill>
                          <a:effectLst/>
                          <a:latin typeface="Calibri" panose="020F0502020204030204" pitchFamily="34" charset="0"/>
                        </a:rPr>
                        <a:t>3,43899696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b="0" i="0" u="none" strike="noStrike">
                          <a:solidFill>
                            <a:srgbClr val="434343"/>
                          </a:solidFill>
                          <a:effectLst/>
                          <a:latin typeface="Calibri" panose="020F0502020204030204" pitchFamily="34" charset="0"/>
                        </a:rPr>
                        <a:t>3,13652304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b="0" i="0" u="none" strike="noStrike">
                          <a:solidFill>
                            <a:srgbClr val="434343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4110435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b="0" i="0" u="none" strike="noStrike">
                          <a:solidFill>
                            <a:srgbClr val="434343"/>
                          </a:solidFill>
                          <a:effectLst/>
                          <a:latin typeface="Calibri" panose="020F0502020204030204" pitchFamily="34" charset="0"/>
                        </a:rPr>
                        <a:t>41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b="0" i="0" u="none" strike="noStrike">
                          <a:solidFill>
                            <a:srgbClr val="434343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b="0" i="0" u="none" strike="noStrike">
                          <a:solidFill>
                            <a:srgbClr val="434343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b="0" i="0" u="none" strike="noStrike">
                          <a:solidFill>
                            <a:srgbClr val="434343"/>
                          </a:solidFill>
                          <a:effectLst/>
                          <a:latin typeface="Calibri" panose="020F0502020204030204" pitchFamily="34" charset="0"/>
                        </a:rPr>
                        <a:t>72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b="0" i="0" u="none" strike="noStrike">
                          <a:solidFill>
                            <a:srgbClr val="434343"/>
                          </a:solidFill>
                          <a:effectLst/>
                          <a:latin typeface="Calibri" panose="020F0502020204030204" pitchFamily="34" charset="0"/>
                        </a:rPr>
                        <a:t>29,67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b="0" i="0" u="none" strike="noStrike">
                          <a:solidFill>
                            <a:srgbClr val="434343"/>
                          </a:solidFill>
                          <a:effectLst/>
                          <a:latin typeface="Calibri" panose="020F0502020204030204" pitchFamily="34" charset="0"/>
                        </a:rPr>
                        <a:t>4,165668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b="0" i="0" u="none" strike="noStrike">
                          <a:solidFill>
                            <a:srgbClr val="434343"/>
                          </a:solidFill>
                          <a:effectLst/>
                          <a:latin typeface="Calibri" panose="020F0502020204030204" pitchFamily="34" charset="0"/>
                        </a:rPr>
                        <a:t>17,196732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b="0" i="0" u="none" strike="noStrike">
                          <a:solidFill>
                            <a:srgbClr val="434343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8738778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b="0" i="0" u="none" strike="noStrike">
                          <a:solidFill>
                            <a:srgbClr val="434343"/>
                          </a:solidFill>
                          <a:effectLst/>
                          <a:latin typeface="Calibri" panose="020F0502020204030204" pitchFamily="34" charset="0"/>
                        </a:rPr>
                        <a:t>57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b="0" i="0" u="none" strike="noStrike">
                          <a:solidFill>
                            <a:srgbClr val="434343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b="0" i="0" u="none" strike="noStrike">
                          <a:solidFill>
                            <a:srgbClr val="434343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b="0" i="0" u="none" strike="noStrike">
                          <a:solidFill>
                            <a:srgbClr val="434343"/>
                          </a:solidFill>
                          <a:effectLst/>
                          <a:latin typeface="Calibri" panose="020F0502020204030204" pitchFamily="34" charset="0"/>
                        </a:rPr>
                        <a:t>25,6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b="0" i="0" u="none" strike="noStrike">
                          <a:solidFill>
                            <a:srgbClr val="434343"/>
                          </a:solidFill>
                          <a:effectLst/>
                          <a:latin typeface="Calibri" panose="020F0502020204030204" pitchFamily="34" charset="0"/>
                        </a:rPr>
                        <a:t>15,86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b="0" i="0" u="none" strike="noStrike">
                          <a:solidFill>
                            <a:srgbClr val="434343"/>
                          </a:solidFill>
                          <a:effectLst/>
                          <a:latin typeface="Calibri" panose="020F0502020204030204" pitchFamily="34" charset="0"/>
                        </a:rPr>
                        <a:t>1,49819904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b="0" i="0" u="none" strike="noStrike">
                          <a:solidFill>
                            <a:srgbClr val="434343"/>
                          </a:solidFill>
                          <a:effectLst/>
                          <a:latin typeface="Calibri" panose="020F0502020204030204" pitchFamily="34" charset="0"/>
                        </a:rPr>
                        <a:t>2,56196096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b="0" i="0" u="none" strike="noStrike">
                          <a:solidFill>
                            <a:srgbClr val="434343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151462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b="0" i="0" u="none" strike="noStrike">
                          <a:solidFill>
                            <a:srgbClr val="434343"/>
                          </a:solidFill>
                          <a:effectLst/>
                          <a:latin typeface="Calibri" panose="020F0502020204030204" pitchFamily="34" charset="0"/>
                        </a:rPr>
                        <a:t>45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b="0" i="0" u="none" strike="noStrike">
                          <a:solidFill>
                            <a:srgbClr val="434343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b="0" i="0" u="none" strike="noStrike">
                          <a:solidFill>
                            <a:srgbClr val="434343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b="0" i="0" u="none" strike="noStrike">
                          <a:solidFill>
                            <a:srgbClr val="434343"/>
                          </a:solidFill>
                          <a:effectLst/>
                          <a:latin typeface="Calibri" panose="020F0502020204030204" pitchFamily="34" charset="0"/>
                        </a:rPr>
                        <a:t>28,1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b="0" i="0" u="none" strike="noStrike">
                          <a:solidFill>
                            <a:srgbClr val="434343"/>
                          </a:solidFill>
                          <a:effectLst/>
                          <a:latin typeface="Calibri" panose="020F0502020204030204" pitchFamily="34" charset="0"/>
                        </a:rPr>
                        <a:t>4,28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b="0" i="0" u="none" strike="noStrike">
                          <a:solidFill>
                            <a:srgbClr val="434343"/>
                          </a:solidFill>
                          <a:effectLst/>
                          <a:latin typeface="Calibri" panose="020F0502020204030204" pitchFamily="34" charset="0"/>
                        </a:rPr>
                        <a:t>0,92486092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b="0" i="0" u="none" strike="noStrike">
                          <a:solidFill>
                            <a:srgbClr val="434343"/>
                          </a:solidFill>
                          <a:effectLst/>
                          <a:latin typeface="Calibri" panose="020F0502020204030204" pitchFamily="34" charset="0"/>
                        </a:rPr>
                        <a:t>0,27781908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b="0" i="0" u="none" strike="noStrike">
                          <a:solidFill>
                            <a:srgbClr val="434343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9104863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b="0" i="0" u="none" strike="noStrike">
                          <a:solidFill>
                            <a:srgbClr val="434343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b="0" i="0" u="none" strike="noStrike">
                          <a:solidFill>
                            <a:srgbClr val="434343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b="0" i="0" u="none" strike="noStrike">
                          <a:solidFill>
                            <a:srgbClr val="434343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b="0" i="0" u="none" strike="noStrike">
                          <a:solidFill>
                            <a:srgbClr val="434343"/>
                          </a:solidFill>
                          <a:effectLst/>
                          <a:latin typeface="Calibri" panose="020F0502020204030204" pitchFamily="34" charset="0"/>
                        </a:rPr>
                        <a:t>19,6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b="0" i="0" u="none" strike="noStrike">
                          <a:solidFill>
                            <a:srgbClr val="434343"/>
                          </a:solidFill>
                          <a:effectLst/>
                          <a:latin typeface="Calibri" panose="020F0502020204030204" pitchFamily="34" charset="0"/>
                        </a:rPr>
                        <a:t>12,82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b="0" i="0" u="none" strike="noStrike">
                          <a:solidFill>
                            <a:srgbClr val="434343"/>
                          </a:solidFill>
                          <a:effectLst/>
                          <a:latin typeface="Calibri" panose="020F0502020204030204" pitchFamily="34" charset="0"/>
                        </a:rPr>
                        <a:t>1,21113104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b="0" i="0" u="none" strike="noStrike">
                          <a:solidFill>
                            <a:srgbClr val="434343"/>
                          </a:solidFill>
                          <a:effectLst/>
                          <a:latin typeface="Calibri" panose="020F0502020204030204" pitchFamily="34" charset="0"/>
                        </a:rPr>
                        <a:t>1,30158896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b="0" i="0" u="none" strike="noStrike">
                          <a:solidFill>
                            <a:srgbClr val="434343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546403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b="0" i="0" u="none" strike="noStrike">
                          <a:solidFill>
                            <a:srgbClr val="434343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b="0" i="0" u="none" strike="noStrike">
                          <a:solidFill>
                            <a:srgbClr val="434343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b="0" i="0" u="none" strike="noStrike">
                          <a:solidFill>
                            <a:srgbClr val="434343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b="0" i="0" u="none" strike="noStrike">
                          <a:solidFill>
                            <a:srgbClr val="434343"/>
                          </a:solidFill>
                          <a:effectLst/>
                          <a:latin typeface="Calibri" panose="020F0502020204030204" pitchFamily="34" charset="0"/>
                        </a:rPr>
                        <a:t>80,5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b="0" i="0" u="none" strike="noStrike">
                          <a:solidFill>
                            <a:srgbClr val="434343"/>
                          </a:solidFill>
                          <a:effectLst/>
                          <a:latin typeface="Calibri" panose="020F0502020204030204" pitchFamily="34" charset="0"/>
                        </a:rPr>
                        <a:t>12,32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b="0" i="0" u="none" strike="noStrike">
                          <a:solidFill>
                            <a:srgbClr val="434343"/>
                          </a:solidFill>
                          <a:effectLst/>
                          <a:latin typeface="Calibri" panose="020F0502020204030204" pitchFamily="34" charset="0"/>
                        </a:rPr>
                        <a:t>1,8545912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b="0" i="0" u="none" strike="noStrike">
                          <a:solidFill>
                            <a:srgbClr val="434343"/>
                          </a:solidFill>
                          <a:effectLst/>
                          <a:latin typeface="Calibri" panose="020F0502020204030204" pitchFamily="34" charset="0"/>
                        </a:rPr>
                        <a:t>8,0630088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b="0" i="0" u="none" strike="noStrike">
                          <a:solidFill>
                            <a:srgbClr val="434343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6526341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b="0" i="0" u="none" strike="noStrike">
                          <a:solidFill>
                            <a:srgbClr val="434343"/>
                          </a:solidFill>
                          <a:effectLst/>
                          <a:latin typeface="Calibri" panose="020F0502020204030204" pitchFamily="34" charset="0"/>
                        </a:rPr>
                        <a:t>43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b="0" i="0" u="none" strike="noStrike">
                          <a:solidFill>
                            <a:srgbClr val="434343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b="0" i="0" u="none" strike="noStrike">
                          <a:solidFill>
                            <a:srgbClr val="434343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b="0" i="0" u="none" strike="noStrike">
                          <a:solidFill>
                            <a:srgbClr val="434343"/>
                          </a:solidFill>
                          <a:effectLst/>
                          <a:latin typeface="Calibri" panose="020F0502020204030204" pitchFamily="34" charset="0"/>
                        </a:rPr>
                        <a:t>68,7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b="0" i="0" u="none" strike="noStrike">
                          <a:solidFill>
                            <a:srgbClr val="434343"/>
                          </a:solidFill>
                          <a:effectLst/>
                          <a:latin typeface="Calibri" panose="020F0502020204030204" pitchFamily="34" charset="0"/>
                        </a:rPr>
                        <a:t>6,82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b="0" i="0" u="none" strike="noStrike">
                          <a:solidFill>
                            <a:srgbClr val="434343"/>
                          </a:solidFill>
                          <a:effectLst/>
                          <a:latin typeface="Calibri" panose="020F0502020204030204" pitchFamily="34" charset="0"/>
                        </a:rPr>
                        <a:t>1,4290287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b="0" i="0" u="none" strike="noStrike">
                          <a:solidFill>
                            <a:srgbClr val="434343"/>
                          </a:solidFill>
                          <a:effectLst/>
                          <a:latin typeface="Calibri" panose="020F0502020204030204" pitchFamily="34" charset="0"/>
                        </a:rPr>
                        <a:t>3,2563113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b="0" i="0" u="none" strike="noStrike">
                          <a:solidFill>
                            <a:srgbClr val="434343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787819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b="0" i="0" u="none" strike="noStrike">
                          <a:solidFill>
                            <a:srgbClr val="434343"/>
                          </a:solidFill>
                          <a:effectLst/>
                          <a:latin typeface="Calibri" panose="020F0502020204030204" pitchFamily="34" charset="0"/>
                        </a:rPr>
                        <a:t>....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b="0" i="0" u="none" strike="noStrike">
                          <a:solidFill>
                            <a:srgbClr val="434343"/>
                          </a:solidFill>
                          <a:effectLst/>
                          <a:latin typeface="Calibri" panose="020F0502020204030204" pitchFamily="34" charset="0"/>
                        </a:rPr>
                        <a:t>...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b="0" i="0" u="none" strike="noStrike">
                          <a:solidFill>
                            <a:srgbClr val="434343"/>
                          </a:solidFill>
                          <a:effectLst/>
                          <a:latin typeface="Calibri" panose="020F0502020204030204" pitchFamily="34" charset="0"/>
                        </a:rPr>
                        <a:t>...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b="0" i="0" u="none" strike="noStrike">
                          <a:solidFill>
                            <a:srgbClr val="434343"/>
                          </a:solidFill>
                          <a:effectLst/>
                          <a:latin typeface="Calibri" panose="020F0502020204030204" pitchFamily="34" charset="0"/>
                        </a:rPr>
                        <a:t>...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b="0" i="0" u="none" strike="noStrike">
                          <a:solidFill>
                            <a:srgbClr val="434343"/>
                          </a:solidFill>
                          <a:effectLst/>
                          <a:latin typeface="Calibri" panose="020F0502020204030204" pitchFamily="34" charset="0"/>
                        </a:rPr>
                        <a:t>...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b="0" i="0" u="none" strike="noStrike">
                          <a:solidFill>
                            <a:srgbClr val="434343"/>
                          </a:solidFill>
                          <a:effectLst/>
                          <a:latin typeface="Calibri" panose="020F0502020204030204" pitchFamily="34" charset="0"/>
                        </a:rPr>
                        <a:t>...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b="0" i="0" u="none" strike="noStrike">
                          <a:solidFill>
                            <a:srgbClr val="434343"/>
                          </a:solidFill>
                          <a:effectLst/>
                          <a:latin typeface="Calibri" panose="020F0502020204030204" pitchFamily="34" charset="0"/>
                        </a:rPr>
                        <a:t>...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b="0" i="0" u="none" strike="noStrike">
                          <a:solidFill>
                            <a:srgbClr val="434343"/>
                          </a:solidFill>
                          <a:effectLst/>
                          <a:latin typeface="Calibri" panose="020F0502020204030204" pitchFamily="34" charset="0"/>
                        </a:rPr>
                        <a:t>...</a:t>
                      </a:r>
                      <a:endParaRPr lang="pt-BR" sz="1400" b="0" i="0" u="none" strike="noStrike" dirty="0">
                        <a:solidFill>
                          <a:srgbClr val="434343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8734143"/>
                  </a:ext>
                </a:extLst>
              </a:tr>
            </a:tbl>
          </a:graphicData>
        </a:graphic>
      </p:graphicFrame>
      <p:sp>
        <p:nvSpPr>
          <p:cNvPr id="14" name="Espaço Reservado para Data 5">
            <a:extLst>
              <a:ext uri="{FF2B5EF4-FFF2-40B4-BE49-F238E27FC236}">
                <a16:creationId xmlns:a16="http://schemas.microsoft.com/office/drawing/2014/main" id="{4CD1BA73-F2A5-4AE0-BFAC-B95FB86145C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03080F43-4CFA-447F-8764-24DC7FB1F69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6355275" y="6391430"/>
            <a:ext cx="1705361" cy="341672"/>
          </a:xfrm>
          <a:prstGeom prst="rect">
            <a:avLst/>
          </a:prstGeom>
        </p:spPr>
      </p:pic>
      <p:pic>
        <p:nvPicPr>
          <p:cNvPr id="16" name="Google Shape;62;p13">
            <a:extLst>
              <a:ext uri="{FF2B5EF4-FFF2-40B4-BE49-F238E27FC236}">
                <a16:creationId xmlns:a16="http://schemas.microsoft.com/office/drawing/2014/main" id="{CBAAAC95-D91D-44A3-BC5E-4FE0B6DC3FA1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9542770" y="4722638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Espaço Reservado para Número de Slide 4">
            <a:extLst>
              <a:ext uri="{FF2B5EF4-FFF2-40B4-BE49-F238E27FC236}">
                <a16:creationId xmlns:a16="http://schemas.microsoft.com/office/drawing/2014/main" id="{D34982A1-487C-47B7-8B79-0F93E3C94F30}"/>
              </a:ext>
            </a:extLst>
          </p:cNvPr>
          <p:cNvSpPr txBox="1">
            <a:spLocks/>
          </p:cNvSpPr>
          <p:nvPr/>
        </p:nvSpPr>
        <p:spPr>
          <a:xfrm>
            <a:off x="11436559" y="379620"/>
            <a:ext cx="399713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8FB8526-A7DF-44F1-A0A0-E2C9088E1528}" type="slidenum">
              <a:rPr lang="pt-BR" smtClean="0">
                <a:solidFill>
                  <a:srgbClr val="6ADBD9"/>
                </a:solidFill>
              </a:rPr>
              <a:pPr algn="ctr"/>
              <a:t>53</a:t>
            </a:fld>
            <a:endParaRPr lang="pt-BR" dirty="0">
              <a:solidFill>
                <a:srgbClr val="6ADBD9"/>
              </a:solidFill>
            </a:endParaRPr>
          </a:p>
        </p:txBody>
      </p:sp>
      <p:sp>
        <p:nvSpPr>
          <p:cNvPr id="22" name="Pentágono 21">
            <a:extLst>
              <a:ext uri="{FF2B5EF4-FFF2-40B4-BE49-F238E27FC236}">
                <a16:creationId xmlns:a16="http://schemas.microsoft.com/office/drawing/2014/main" id="{9D152FBF-804B-4FC5-9543-3A303D97F616}"/>
              </a:ext>
            </a:extLst>
          </p:cNvPr>
          <p:cNvSpPr/>
          <p:nvPr/>
        </p:nvSpPr>
        <p:spPr>
          <a:xfrm>
            <a:off x="11498924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6ADBD9"/>
              </a:solidFill>
            </a:endParaRP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890F5542-8183-4D6D-B979-277A082A1456}"/>
              </a:ext>
            </a:extLst>
          </p:cNvPr>
          <p:cNvSpPr/>
          <p:nvPr/>
        </p:nvSpPr>
        <p:spPr>
          <a:xfrm>
            <a:off x="385799" y="5828760"/>
            <a:ext cx="953986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140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Arquivo: Emprestimo_Bancario.xlsx</a:t>
            </a:r>
            <a:endParaRPr lang="pt-BR" sz="1400" dirty="0">
              <a:solidFill>
                <a:srgbClr val="434343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548521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78F53F24-6FD9-476D-92E3-8BD2682D7507}"/>
              </a:ext>
            </a:extLst>
          </p:cNvPr>
          <p:cNvSpPr txBox="1">
            <a:spLocks/>
          </p:cNvSpPr>
          <p:nvPr/>
        </p:nvSpPr>
        <p:spPr>
          <a:xfrm>
            <a:off x="278296" y="82800"/>
            <a:ext cx="10178310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pt-BR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Case: Avaliação de risco de um empréstimo bancário</a:t>
            </a:r>
          </a:p>
          <a:p>
            <a:r>
              <a:rPr lang="en-US" sz="110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4</a:t>
            </a:r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 EXERCÍCIOS | </a:t>
            </a:r>
            <a:r>
              <a:rPr lang="pt-BR" sz="11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REGRESSÃO LOGÍSTICA</a:t>
            </a:r>
            <a:endParaRPr lang="en-US" sz="11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4" name="Espaço Reservado para Data 5">
            <a:extLst>
              <a:ext uri="{FF2B5EF4-FFF2-40B4-BE49-F238E27FC236}">
                <a16:creationId xmlns:a16="http://schemas.microsoft.com/office/drawing/2014/main" id="{752823EF-D71B-4DA6-AC6C-FE69D4C060C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7D8D87FD-34CA-4CFB-BBD5-87ED38BC38E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6355275" y="6391430"/>
            <a:ext cx="1705361" cy="341672"/>
          </a:xfrm>
          <a:prstGeom prst="rect">
            <a:avLst/>
          </a:prstGeom>
        </p:spPr>
      </p:pic>
      <p:pic>
        <p:nvPicPr>
          <p:cNvPr id="16" name="Google Shape;62;p13">
            <a:extLst>
              <a:ext uri="{FF2B5EF4-FFF2-40B4-BE49-F238E27FC236}">
                <a16:creationId xmlns:a16="http://schemas.microsoft.com/office/drawing/2014/main" id="{64CA5EAC-1FA5-4525-BBA2-A26D77D1FA5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9542770" y="4722638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Espaço Reservado para Número de Slide 4">
            <a:extLst>
              <a:ext uri="{FF2B5EF4-FFF2-40B4-BE49-F238E27FC236}">
                <a16:creationId xmlns:a16="http://schemas.microsoft.com/office/drawing/2014/main" id="{6FEC0D00-F3CA-4C65-A594-2AF67C5E9234}"/>
              </a:ext>
            </a:extLst>
          </p:cNvPr>
          <p:cNvSpPr txBox="1">
            <a:spLocks/>
          </p:cNvSpPr>
          <p:nvPr/>
        </p:nvSpPr>
        <p:spPr>
          <a:xfrm>
            <a:off x="11436559" y="379620"/>
            <a:ext cx="399713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8FB8526-A7DF-44F1-A0A0-E2C9088E1528}" type="slidenum">
              <a:rPr lang="pt-BR" smtClean="0">
                <a:solidFill>
                  <a:srgbClr val="6ADBD9"/>
                </a:solidFill>
              </a:rPr>
              <a:pPr algn="ctr"/>
              <a:t>54</a:t>
            </a:fld>
            <a:endParaRPr lang="pt-BR" dirty="0">
              <a:solidFill>
                <a:srgbClr val="6ADBD9"/>
              </a:solidFill>
            </a:endParaRPr>
          </a:p>
        </p:txBody>
      </p:sp>
      <p:sp>
        <p:nvSpPr>
          <p:cNvPr id="22" name="Pentágono 21">
            <a:extLst>
              <a:ext uri="{FF2B5EF4-FFF2-40B4-BE49-F238E27FC236}">
                <a16:creationId xmlns:a16="http://schemas.microsoft.com/office/drawing/2014/main" id="{38D193AA-F76E-4316-8F84-9727D9399CE2}"/>
              </a:ext>
            </a:extLst>
          </p:cNvPr>
          <p:cNvSpPr/>
          <p:nvPr/>
        </p:nvSpPr>
        <p:spPr>
          <a:xfrm>
            <a:off x="11498924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6ADBD9"/>
              </a:solidFill>
            </a:endParaRP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07D3D5FD-168F-4A50-8FF7-E2B3B3BC28E5}"/>
              </a:ext>
            </a:extLst>
          </p:cNvPr>
          <p:cNvSpPr/>
          <p:nvPr/>
        </p:nvSpPr>
        <p:spPr>
          <a:xfrm>
            <a:off x="385799" y="5828760"/>
            <a:ext cx="953986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140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Arquivo: Emprestimo_Bancario.xlsx</a:t>
            </a:r>
            <a:endParaRPr lang="pt-BR" sz="1400" dirty="0">
              <a:solidFill>
                <a:srgbClr val="434343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A07BF968-D0E0-4A90-BF9C-F60E4A24BC0E}"/>
              </a:ext>
            </a:extLst>
          </p:cNvPr>
          <p:cNvSpPr/>
          <p:nvPr/>
        </p:nvSpPr>
        <p:spPr>
          <a:xfrm>
            <a:off x="0" y="1224431"/>
            <a:ext cx="10056701" cy="1503758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>
              <a:solidFill>
                <a:srgbClr val="434343"/>
              </a:solidFill>
              <a:latin typeface="Calibri" panose="020F0502020204030204"/>
            </a:endParaRP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66732F33-5A21-4487-8386-C4D83FD89E58}"/>
              </a:ext>
            </a:extLst>
          </p:cNvPr>
          <p:cNvSpPr/>
          <p:nvPr/>
        </p:nvSpPr>
        <p:spPr>
          <a:xfrm>
            <a:off x="278297" y="1304094"/>
            <a:ext cx="9363162" cy="134976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pt-BR" sz="1600">
                <a:solidFill>
                  <a:srgbClr val="434343"/>
                </a:solidFill>
                <a:latin typeface="Open Sans" panose="020B0604020202020204"/>
                <a:ea typeface="Open Sans" panose="020B0606030504020204" pitchFamily="34" charset="0"/>
                <a:cs typeface="Open Sans" panose="020B0606030504020204" pitchFamily="34" charset="0"/>
              </a:rPr>
              <a:t>Considere dados históricos provenientes </a:t>
            </a:r>
            <a:r>
              <a:rPr lang="pt-BR" sz="1600" dirty="0">
                <a:solidFill>
                  <a:srgbClr val="434343"/>
                </a:solidFill>
                <a:latin typeface="Open Sans" panose="020B0604020202020204"/>
                <a:ea typeface="Open Sans" panose="020B0606030504020204" pitchFamily="34" charset="0"/>
                <a:cs typeface="Open Sans" panose="020B0606030504020204" pitchFamily="34" charset="0"/>
              </a:rPr>
              <a:t>de um banco de varejo</a:t>
            </a:r>
            <a:r>
              <a:rPr lang="pt-BR" sz="1600">
                <a:solidFill>
                  <a:srgbClr val="434343"/>
                </a:solidFill>
                <a:latin typeface="Open Sans" panose="020B0604020202020204"/>
                <a:ea typeface="Open Sans" panose="020B0606030504020204" pitchFamily="34" charset="0"/>
                <a:cs typeface="Open Sans" panose="020B0606030504020204" pitchFamily="34" charset="0"/>
              </a:rPr>
              <a:t>, referentes </a:t>
            </a:r>
            <a:r>
              <a:rPr lang="pt-BR" sz="1600" dirty="0">
                <a:solidFill>
                  <a:srgbClr val="434343"/>
                </a:solidFill>
                <a:latin typeface="Open Sans" panose="020B0604020202020204"/>
                <a:ea typeface="Open Sans" panose="020B0606030504020204" pitchFamily="34" charset="0"/>
                <a:cs typeface="Open Sans" panose="020B0606030504020204" pitchFamily="34" charset="0"/>
              </a:rPr>
              <a:t>a 5.000 </a:t>
            </a:r>
            <a:r>
              <a:rPr lang="pt-BR" sz="1600">
                <a:solidFill>
                  <a:srgbClr val="434343"/>
                </a:solidFill>
                <a:latin typeface="Open Sans" panose="020B0604020202020204"/>
                <a:ea typeface="Open Sans" panose="020B0606030504020204" pitchFamily="34" charset="0"/>
                <a:cs typeface="Open Sans" panose="020B0606030504020204" pitchFamily="34" charset="0"/>
              </a:rPr>
              <a:t>propostas de crédito geradas durante solicitações de empréstimo</a:t>
            </a:r>
            <a:r>
              <a:rPr lang="pt-BR" sz="1600" dirty="0">
                <a:solidFill>
                  <a:srgbClr val="434343"/>
                </a:solidFill>
                <a:latin typeface="Open Sans" panose="020B0604020202020204"/>
                <a:ea typeface="Open Sans" panose="020B0606030504020204" pitchFamily="34" charset="0"/>
                <a:cs typeface="Open Sans" panose="020B0606030504020204" pitchFamily="34" charset="0"/>
              </a:rPr>
              <a:t>. A base </a:t>
            </a:r>
            <a:r>
              <a:rPr lang="pt-BR" sz="1600">
                <a:solidFill>
                  <a:srgbClr val="434343"/>
                </a:solidFill>
                <a:latin typeface="Open Sans" panose="020B0604020202020204"/>
                <a:ea typeface="Open Sans" panose="020B0606030504020204" pitchFamily="34" charset="0"/>
                <a:cs typeface="Open Sans" panose="020B0606030504020204" pitchFamily="34" charset="0"/>
              </a:rPr>
              <a:t>traz informações como </a:t>
            </a:r>
            <a:r>
              <a:rPr lang="pt-BR" sz="1600" dirty="0">
                <a:solidFill>
                  <a:srgbClr val="434343"/>
                </a:solidFill>
                <a:latin typeface="Open Sans" panose="020B0604020202020204"/>
                <a:ea typeface="Open Sans" panose="020B0606030504020204" pitchFamily="34" charset="0"/>
                <a:cs typeface="Open Sans" panose="020B0606030504020204" pitchFamily="34" charset="0"/>
              </a:rPr>
              <a:t>idade, nível de instrução, tempo de experiência, tempo no endereço </a:t>
            </a:r>
            <a:r>
              <a:rPr lang="pt-BR" sz="1600">
                <a:solidFill>
                  <a:srgbClr val="434343"/>
                </a:solidFill>
                <a:latin typeface="Open Sans" panose="020B0604020202020204"/>
                <a:ea typeface="Open Sans" panose="020B0606030504020204" pitchFamily="34" charset="0"/>
                <a:cs typeface="Open Sans" panose="020B0606030504020204" pitchFamily="34" charset="0"/>
              </a:rPr>
              <a:t>e renda; </a:t>
            </a:r>
            <a:r>
              <a:rPr lang="pt-BR" sz="1600" dirty="0">
                <a:solidFill>
                  <a:srgbClr val="434343"/>
                </a:solidFill>
                <a:latin typeface="Open Sans" panose="020B0604020202020204"/>
                <a:ea typeface="Open Sans" panose="020B0606030504020204" pitchFamily="34" charset="0"/>
                <a:cs typeface="Open Sans" panose="020B0606030504020204" pitchFamily="34" charset="0"/>
              </a:rPr>
              <a:t>além da </a:t>
            </a:r>
            <a:r>
              <a:rPr lang="pt-BR" sz="1600">
                <a:solidFill>
                  <a:srgbClr val="434343"/>
                </a:solidFill>
                <a:latin typeface="Open Sans" panose="020B0604020202020204"/>
                <a:ea typeface="Open Sans" panose="020B0606030504020204" pitchFamily="34" charset="0"/>
                <a:cs typeface="Open Sans" panose="020B0606030504020204" pitchFamily="34" charset="0"/>
              </a:rPr>
              <a:t>variável resposta “</a:t>
            </a:r>
            <a:r>
              <a:rPr lang="pt-BR" sz="1600" i="1" dirty="0" err="1">
                <a:solidFill>
                  <a:srgbClr val="434343"/>
                </a:solidFill>
                <a:latin typeface="Open Sans" panose="020B0604020202020204"/>
                <a:ea typeface="Open Sans" panose="020B0606030504020204" pitchFamily="34" charset="0"/>
                <a:cs typeface="Open Sans" panose="020B0606030504020204" pitchFamily="34" charset="0"/>
              </a:rPr>
              <a:t>classif</a:t>
            </a:r>
            <a:r>
              <a:rPr lang="pt-BR" sz="1600" dirty="0">
                <a:solidFill>
                  <a:srgbClr val="434343"/>
                </a:solidFill>
                <a:latin typeface="Open Sans" panose="020B0604020202020204"/>
                <a:ea typeface="Open Sans" panose="020B0606030504020204" pitchFamily="34" charset="0"/>
                <a:cs typeface="Open Sans" panose="020B0606030504020204" pitchFamily="34" charset="0"/>
              </a:rPr>
              <a:t>” </a:t>
            </a:r>
            <a:r>
              <a:rPr lang="pt-BR" sz="1600">
                <a:solidFill>
                  <a:srgbClr val="434343"/>
                </a:solidFill>
                <a:latin typeface="Open Sans" panose="020B0604020202020204"/>
                <a:ea typeface="Open Sans" panose="020B0606030504020204" pitchFamily="34" charset="0"/>
                <a:cs typeface="Open Sans" panose="020B0606030504020204" pitchFamily="34" charset="0"/>
              </a:rPr>
              <a:t>(0=bom pagador, </a:t>
            </a:r>
            <a:r>
              <a:rPr lang="pt-BR" sz="1600" dirty="0">
                <a:solidFill>
                  <a:srgbClr val="434343"/>
                </a:solidFill>
                <a:latin typeface="Open Sans" panose="020B0604020202020204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  <a:r>
              <a:rPr lang="pt-BR" sz="1600">
                <a:solidFill>
                  <a:srgbClr val="434343"/>
                </a:solidFill>
                <a:latin typeface="Open Sans" panose="020B0604020202020204"/>
                <a:ea typeface="Open Sans" panose="020B0606030504020204" pitchFamily="34" charset="0"/>
                <a:cs typeface="Open Sans" panose="020B0606030504020204" pitchFamily="34" charset="0"/>
              </a:rPr>
              <a:t>=mau pagador). Deseja-se avaliar </a:t>
            </a:r>
            <a:r>
              <a:rPr lang="pt-BR" sz="1600" dirty="0">
                <a:solidFill>
                  <a:srgbClr val="434343"/>
                </a:solidFill>
                <a:latin typeface="Open Sans" panose="020B0604020202020204"/>
                <a:ea typeface="Open Sans" panose="020B0606030504020204" pitchFamily="34" charset="0"/>
                <a:cs typeface="Open Sans" panose="020B0606030504020204" pitchFamily="34" charset="0"/>
              </a:rPr>
              <a:t>o </a:t>
            </a:r>
            <a:r>
              <a:rPr lang="pt-BR" sz="1600">
                <a:solidFill>
                  <a:srgbClr val="434343"/>
                </a:solidFill>
                <a:latin typeface="Open Sans" panose="020B0604020202020204"/>
                <a:ea typeface="Open Sans" panose="020B0606030504020204" pitchFamily="34" charset="0"/>
                <a:cs typeface="Open Sans" panose="020B0606030504020204" pitchFamily="34" charset="0"/>
              </a:rPr>
              <a:t>potencial dessas </a:t>
            </a:r>
            <a:r>
              <a:rPr lang="pt-BR" sz="1600" dirty="0">
                <a:solidFill>
                  <a:srgbClr val="434343"/>
                </a:solidFill>
                <a:latin typeface="Open Sans" panose="020B0604020202020204"/>
                <a:ea typeface="Open Sans" panose="020B0606030504020204" pitchFamily="34" charset="0"/>
                <a:cs typeface="Open Sans" panose="020B0606030504020204" pitchFamily="34" charset="0"/>
              </a:rPr>
              <a:t>variáveis para predizer se um cliente será </a:t>
            </a:r>
            <a:r>
              <a:rPr lang="pt-BR" sz="1600">
                <a:solidFill>
                  <a:srgbClr val="434343"/>
                </a:solidFill>
                <a:latin typeface="Open Sans" panose="020B0604020202020204"/>
                <a:ea typeface="Open Sans" panose="020B0606030504020204" pitchFamily="34" charset="0"/>
                <a:cs typeface="Open Sans" panose="020B0606030504020204" pitchFamily="34" charset="0"/>
              </a:rPr>
              <a:t>um bom ou mau </a:t>
            </a:r>
            <a:r>
              <a:rPr lang="pt-BR" sz="1600" dirty="0">
                <a:solidFill>
                  <a:srgbClr val="434343"/>
                </a:solidFill>
                <a:latin typeface="Open Sans" panose="020B0604020202020204"/>
                <a:ea typeface="Open Sans" panose="020B0606030504020204" pitchFamily="34" charset="0"/>
                <a:cs typeface="Open Sans" panose="020B0606030504020204" pitchFamily="34" charset="0"/>
              </a:rPr>
              <a:t>pagador.</a:t>
            </a:r>
          </a:p>
        </p:txBody>
      </p:sp>
      <p:pic>
        <p:nvPicPr>
          <p:cNvPr id="19" name="Picture 2" descr="Foto profissional grátis de adquirir, alojamento, aluguel, brinquedo">
            <a:extLst>
              <a:ext uri="{FF2B5EF4-FFF2-40B4-BE49-F238E27FC236}">
                <a16:creationId xmlns:a16="http://schemas.microsoft.com/office/drawing/2014/main" id="{4FC308C5-1DFD-4444-9417-0F8474B587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00" r="31394"/>
          <a:stretch/>
        </p:blipFill>
        <p:spPr bwMode="auto">
          <a:xfrm>
            <a:off x="9806152" y="1224430"/>
            <a:ext cx="2397759" cy="1507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 Box 5">
            <a:extLst>
              <a:ext uri="{FF2B5EF4-FFF2-40B4-BE49-F238E27FC236}">
                <a16:creationId xmlns:a16="http://schemas.microsoft.com/office/drawing/2014/main" id="{ED8AC862-938D-487C-A636-5285ED52EE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7200" y="2923343"/>
            <a:ext cx="11052952" cy="27943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/>
          <a:lstStyle>
            <a:defPPr>
              <a:defRPr lang="pt-BR"/>
            </a:defPPr>
            <a:lvl1pPr marL="342900" indent="-342900">
              <a:lnSpc>
                <a:spcPct val="110000"/>
              </a:lnSpc>
              <a:buFontTx/>
              <a:buAutoNum type="alphaLcParenBoth"/>
              <a:defRPr sz="1600">
                <a:solidFill>
                  <a:srgbClr val="434343"/>
                </a:solidFill>
                <a:latin typeface="Open Sans" panose="020B0604020202020204"/>
                <a:cs typeface="Arial" charset="0"/>
              </a:defRPr>
            </a:lvl1pPr>
            <a:lvl2pPr marL="857250" lvl="1" indent="-400050">
              <a:lnSpc>
                <a:spcPct val="110000"/>
              </a:lnSpc>
              <a:buFont typeface="+mj-lt"/>
              <a:buAutoNum type="romanLcPeriod"/>
              <a:defRPr sz="1600">
                <a:solidFill>
                  <a:srgbClr val="434343"/>
                </a:solidFill>
                <a:latin typeface="Open Sans" panose="020B0604020202020204"/>
                <a:cs typeface="Arial" charset="0"/>
              </a:defRPr>
            </a:lvl2pPr>
            <a:lvl3pPr indent="0">
              <a:defRPr sz="1100"/>
            </a:lvl3pPr>
            <a:lvl4pPr indent="0">
              <a:defRPr sz="1100"/>
            </a:lvl4pPr>
            <a:lvl5pPr indent="0">
              <a:defRPr sz="1100"/>
            </a:lvl5pPr>
            <a:lvl6pPr indent="0">
              <a:defRPr sz="1100"/>
            </a:lvl6pPr>
            <a:lvl7pPr indent="0">
              <a:defRPr sz="1100"/>
            </a:lvl7pPr>
            <a:lvl8pPr indent="0">
              <a:defRPr sz="1100"/>
            </a:lvl8pPr>
            <a:lvl9pPr indent="0">
              <a:defRPr sz="1100"/>
            </a:lvl9pPr>
          </a:lstStyle>
          <a:p>
            <a:r>
              <a:rPr lang="pt-BR"/>
              <a:t>Faça a análise exploratória univariada e interprete todas as variáveis do banco de dados.</a:t>
            </a:r>
            <a:endParaRPr lang="en-US"/>
          </a:p>
          <a:p>
            <a:r>
              <a:rPr lang="pt-BR"/>
              <a:t>Há algum outlier que mereça sua atenção? E com relação a dados faltantes? </a:t>
            </a:r>
            <a:endParaRPr lang="en-US"/>
          </a:p>
          <a:p>
            <a:r>
              <a:rPr lang="pt-BR"/>
              <a:t>Qual o % de empréstimos não pagos (ou “% de maus”, ou “% de default”)?</a:t>
            </a:r>
            <a:endParaRPr lang="en-US"/>
          </a:p>
          <a:p>
            <a:r>
              <a:rPr lang="pt-BR"/>
              <a:t>Qual a correlação entre as variáveis presentes na base?</a:t>
            </a:r>
            <a:endParaRPr lang="en-US"/>
          </a:p>
          <a:p>
            <a:r>
              <a:rPr lang="pt-BR"/>
              <a:t>Quais são as variáveis que melhor explicam se o empréstimo foi pago ou não?</a:t>
            </a:r>
            <a:endParaRPr lang="en-US"/>
          </a:p>
          <a:p>
            <a:r>
              <a:rPr lang="pt-BR"/>
              <a:t>Ajuste um modelo logístico e avalie quais variáveis apareceram como significantes. Adote 10% de significância.</a:t>
            </a:r>
            <a:endParaRPr lang="en-US"/>
          </a:p>
          <a:p>
            <a:r>
              <a:rPr lang="pt-BR"/>
              <a:t>Calcule o score de propensão a default como uma coluna nova na base.</a:t>
            </a:r>
            <a:endParaRPr lang="en-US"/>
          </a:p>
          <a:p>
            <a:r>
              <a:rPr lang="pt-BR"/>
              <a:t>Qual a sugestão inicial de ponto de corte para predizer se o empréstimo será pago ou não?</a:t>
            </a:r>
            <a:endParaRPr lang="en-US"/>
          </a:p>
          <a:p>
            <a:r>
              <a:rPr lang="pt-BR"/>
              <a:t>Considerando essa sugestão, construa a matriz de confusão. Qual a taxa de classificação correta?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37719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D4F03C92-52B9-4D0B-984B-080657502DC4}"/>
              </a:ext>
            </a:extLst>
          </p:cNvPr>
          <p:cNvSpPr/>
          <p:nvPr/>
        </p:nvSpPr>
        <p:spPr>
          <a:xfrm>
            <a:off x="0" y="1219167"/>
            <a:ext cx="10515600" cy="1270566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>
              <a:solidFill>
                <a:srgbClr val="434343"/>
              </a:solidFill>
              <a:latin typeface="Calibri" panose="020F0502020204030204"/>
            </a:endParaRP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8386A462-DC41-45B2-935A-F54BBE57DCCE}"/>
              </a:ext>
            </a:extLst>
          </p:cNvPr>
          <p:cNvSpPr/>
          <p:nvPr/>
        </p:nvSpPr>
        <p:spPr>
          <a:xfrm>
            <a:off x="282896" y="1295490"/>
            <a:ext cx="9952315" cy="1107561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pt-BR" sz="1600" dirty="0">
                <a:solidFill>
                  <a:srgbClr val="434343"/>
                </a:solidFill>
                <a:latin typeface="Open Sans" panose="020B0606030504020204"/>
                <a:ea typeface="Open Sans" panose="020B0606030504020204" pitchFamily="34" charset="0"/>
                <a:cs typeface="Open Sans" panose="020B0606030504020204" pitchFamily="34" charset="0"/>
              </a:rPr>
              <a:t>Considere os dados de 534 profissionais, seus salários e algumas informações sociodemográficas. A ideia é tentar entender os fatores que mais influenciam na possibilidade do profissional ganhar um salário superior a 10 s.m. (salários mínimos). A partir da análise dessa base de dados, vamos tentar entender alguns elementos em torno desse tema, com a seguinte base de dados:</a:t>
            </a:r>
          </a:p>
        </p:txBody>
      </p:sp>
      <p:pic>
        <p:nvPicPr>
          <p:cNvPr id="2050" name="Picture 2" descr="Foto profissional grátis de alteração, borrão, calculadora, calculando">
            <a:extLst>
              <a:ext uri="{FF2B5EF4-FFF2-40B4-BE49-F238E27FC236}">
                <a16:creationId xmlns:a16="http://schemas.microsoft.com/office/drawing/2014/main" id="{95CC581D-ED32-4683-A1FE-B723041E50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5903" y="1220011"/>
            <a:ext cx="1918008" cy="1269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Tabela 1">
            <a:extLst>
              <a:ext uri="{FF2B5EF4-FFF2-40B4-BE49-F238E27FC236}">
                <a16:creationId xmlns:a16="http://schemas.microsoft.com/office/drawing/2014/main" id="{F1A4336D-1B68-4E8D-A81F-06355E466E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5661806"/>
              </p:ext>
            </p:extLst>
          </p:nvPr>
        </p:nvGraphicFramePr>
        <p:xfrm>
          <a:off x="2296279" y="2657944"/>
          <a:ext cx="7172631" cy="2897505"/>
        </p:xfrm>
        <a:graphic>
          <a:graphicData uri="http://schemas.openxmlformats.org/drawingml/2006/table">
            <a:tbl>
              <a:tblPr/>
              <a:tblGrid>
                <a:gridCol w="1235194">
                  <a:extLst>
                    <a:ext uri="{9D8B030D-6E8A-4147-A177-3AD203B41FA5}">
                      <a16:colId xmlns:a16="http://schemas.microsoft.com/office/drawing/2014/main" val="651911693"/>
                    </a:ext>
                  </a:extLst>
                </a:gridCol>
                <a:gridCol w="767255">
                  <a:extLst>
                    <a:ext uri="{9D8B030D-6E8A-4147-A177-3AD203B41FA5}">
                      <a16:colId xmlns:a16="http://schemas.microsoft.com/office/drawing/2014/main" val="444347460"/>
                    </a:ext>
                  </a:extLst>
                </a:gridCol>
                <a:gridCol w="704193">
                  <a:extLst>
                    <a:ext uri="{9D8B030D-6E8A-4147-A177-3AD203B41FA5}">
                      <a16:colId xmlns:a16="http://schemas.microsoft.com/office/drawing/2014/main" val="131930240"/>
                    </a:ext>
                  </a:extLst>
                </a:gridCol>
                <a:gridCol w="1692165">
                  <a:extLst>
                    <a:ext uri="{9D8B030D-6E8A-4147-A177-3AD203B41FA5}">
                      <a16:colId xmlns:a16="http://schemas.microsoft.com/office/drawing/2014/main" val="1839820922"/>
                    </a:ext>
                  </a:extLst>
                </a:gridCol>
                <a:gridCol w="861849">
                  <a:extLst>
                    <a:ext uri="{9D8B030D-6E8A-4147-A177-3AD203B41FA5}">
                      <a16:colId xmlns:a16="http://schemas.microsoft.com/office/drawing/2014/main" val="3232089678"/>
                    </a:ext>
                  </a:extLst>
                </a:gridCol>
                <a:gridCol w="651641">
                  <a:extLst>
                    <a:ext uri="{9D8B030D-6E8A-4147-A177-3AD203B41FA5}">
                      <a16:colId xmlns:a16="http://schemas.microsoft.com/office/drawing/2014/main" val="153084624"/>
                    </a:ext>
                  </a:extLst>
                </a:gridCol>
                <a:gridCol w="1260334">
                  <a:extLst>
                    <a:ext uri="{9D8B030D-6E8A-4147-A177-3AD203B41FA5}">
                      <a16:colId xmlns:a16="http://schemas.microsoft.com/office/drawing/2014/main" val="1757740936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b="1" i="0" u="none" strike="noStrike">
                          <a:solidFill>
                            <a:srgbClr val="434343"/>
                          </a:solidFill>
                          <a:effectLst/>
                          <a:latin typeface="Calibri" panose="020F0502020204030204" pitchFamily="34" charset="0"/>
                        </a:rPr>
                        <a:t>EDUCACAO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AD9D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b="1" i="0" u="none" strike="noStrike">
                          <a:solidFill>
                            <a:srgbClr val="434343"/>
                          </a:solidFill>
                          <a:effectLst/>
                          <a:latin typeface="Calibri" panose="020F0502020204030204" pitchFamily="34" charset="0"/>
                        </a:rPr>
                        <a:t>SUL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AD9D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b="1" i="0" u="none" strike="noStrike">
                          <a:solidFill>
                            <a:srgbClr val="434343"/>
                          </a:solidFill>
                          <a:effectLst/>
                          <a:latin typeface="Calibri" panose="020F0502020204030204" pitchFamily="34" charset="0"/>
                        </a:rPr>
                        <a:t>SEXO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AD9D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b="1" i="0" u="none" strike="noStrike">
                          <a:solidFill>
                            <a:srgbClr val="434343"/>
                          </a:solidFill>
                          <a:effectLst/>
                          <a:latin typeface="Calibri" panose="020F0502020204030204" pitchFamily="34" charset="0"/>
                        </a:rPr>
                        <a:t>ANOS_EXPERIENCIA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AD9D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b="1" i="0" u="none" strike="noStrike">
                          <a:solidFill>
                            <a:srgbClr val="434343"/>
                          </a:solidFill>
                          <a:effectLst/>
                          <a:latin typeface="Calibri" panose="020F0502020204030204" pitchFamily="34" charset="0"/>
                        </a:rPr>
                        <a:t>SALARIO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AD9D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b="1" i="0" u="none" strike="noStrike">
                          <a:solidFill>
                            <a:srgbClr val="434343"/>
                          </a:solidFill>
                          <a:effectLst/>
                          <a:latin typeface="Calibri" panose="020F0502020204030204" pitchFamily="34" charset="0"/>
                        </a:rPr>
                        <a:t>IDADE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AD9D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b="1" i="0" u="none" strike="noStrike">
                          <a:solidFill>
                            <a:srgbClr val="434343"/>
                          </a:solidFill>
                          <a:effectLst/>
                          <a:latin typeface="Calibri" panose="020F0502020204030204" pitchFamily="34" charset="0"/>
                        </a:rPr>
                        <a:t>FLAG_CASADO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AD9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188904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b="0" i="0" u="none" strike="noStrike">
                          <a:solidFill>
                            <a:srgbClr val="434343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b="0" i="0" u="none" strike="noStrike">
                          <a:solidFill>
                            <a:srgbClr val="434343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b="0" i="0" u="none" strike="noStrike">
                          <a:solidFill>
                            <a:srgbClr val="434343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b="0" i="0" u="none" strike="noStrike">
                          <a:solidFill>
                            <a:srgbClr val="434343"/>
                          </a:solidFill>
                          <a:effectLst/>
                          <a:latin typeface="Calibri" panose="020F0502020204030204" pitchFamily="34" charset="0"/>
                        </a:rPr>
                        <a:t>21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b="0" i="0" u="none" strike="noStrike">
                          <a:solidFill>
                            <a:srgbClr val="434343"/>
                          </a:solidFill>
                          <a:effectLst/>
                          <a:latin typeface="Calibri" panose="020F0502020204030204" pitchFamily="34" charset="0"/>
                        </a:rPr>
                        <a:t>5,1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b="0" i="0" u="none" strike="noStrike">
                          <a:solidFill>
                            <a:srgbClr val="434343"/>
                          </a:solidFill>
                          <a:effectLst/>
                          <a:latin typeface="Calibri" panose="020F0502020204030204" pitchFamily="34" charset="0"/>
                        </a:rPr>
                        <a:t>35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b="0" i="0" u="none" strike="noStrike">
                          <a:solidFill>
                            <a:srgbClr val="434343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779553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b="0" i="0" u="none" strike="noStrike">
                          <a:solidFill>
                            <a:srgbClr val="434343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b="0" i="0" u="none" strike="noStrike">
                          <a:solidFill>
                            <a:srgbClr val="434343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b="0" i="0" u="none" strike="noStrike">
                          <a:solidFill>
                            <a:srgbClr val="434343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b="0" i="0" u="none" strike="noStrike">
                          <a:solidFill>
                            <a:srgbClr val="434343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b="0" i="0" u="none" strike="noStrike">
                          <a:solidFill>
                            <a:srgbClr val="434343"/>
                          </a:solidFill>
                          <a:effectLst/>
                          <a:latin typeface="Calibri" panose="020F0502020204030204" pitchFamily="34" charset="0"/>
                        </a:rPr>
                        <a:t>4,95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b="0" i="0" u="none" strike="noStrike">
                          <a:solidFill>
                            <a:srgbClr val="434343"/>
                          </a:solidFill>
                          <a:effectLst/>
                          <a:latin typeface="Calibri" panose="020F0502020204030204" pitchFamily="34" charset="0"/>
                        </a:rPr>
                        <a:t>57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b="0" i="0" u="none" strike="noStrike">
                          <a:solidFill>
                            <a:srgbClr val="434343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940148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b="0" i="0" u="none" strike="noStrike">
                          <a:solidFill>
                            <a:srgbClr val="434343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b="0" i="0" u="none" strike="noStrike">
                          <a:solidFill>
                            <a:srgbClr val="434343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b="0" i="0" u="none" strike="noStrike">
                          <a:solidFill>
                            <a:srgbClr val="434343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b="0" i="0" u="none" strike="noStrike">
                          <a:solidFill>
                            <a:srgbClr val="434343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b="0" i="0" u="none" strike="noStrike">
                          <a:solidFill>
                            <a:srgbClr val="434343"/>
                          </a:solidFill>
                          <a:effectLst/>
                          <a:latin typeface="Calibri" panose="020F0502020204030204" pitchFamily="34" charset="0"/>
                        </a:rPr>
                        <a:t>6,67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b="0" i="0" u="none" strike="noStrike">
                          <a:solidFill>
                            <a:srgbClr val="434343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b="0" i="0" u="none" strike="noStrike">
                          <a:solidFill>
                            <a:srgbClr val="434343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514136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b="0" i="0" u="none" strike="noStrike">
                          <a:solidFill>
                            <a:srgbClr val="434343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b="0" i="0" u="none" strike="noStrike">
                          <a:solidFill>
                            <a:srgbClr val="434343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b="0" i="0" u="none" strike="noStrike">
                          <a:solidFill>
                            <a:srgbClr val="434343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b="0" i="0" u="none" strike="noStrike">
                          <a:solidFill>
                            <a:srgbClr val="434343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b="0" i="0" u="none" strike="noStrike">
                          <a:solidFill>
                            <a:srgbClr val="434343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b="0" i="0" u="none" strike="noStrike">
                          <a:solidFill>
                            <a:srgbClr val="434343"/>
                          </a:solidFill>
                          <a:effectLst/>
                          <a:latin typeface="Calibri" panose="020F0502020204030204" pitchFamily="34" charset="0"/>
                        </a:rPr>
                        <a:t>22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b="0" i="0" u="none" strike="noStrike">
                          <a:solidFill>
                            <a:srgbClr val="434343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70089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b="0" i="0" u="none" strike="noStrike">
                          <a:solidFill>
                            <a:srgbClr val="434343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b="0" i="0" u="none" strike="noStrike">
                          <a:solidFill>
                            <a:srgbClr val="434343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b="0" i="0" u="none" strike="noStrike">
                          <a:solidFill>
                            <a:srgbClr val="434343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b="0" i="0" u="none" strike="noStrike">
                          <a:solidFill>
                            <a:srgbClr val="434343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b="0" i="0" u="none" strike="noStrike">
                          <a:solidFill>
                            <a:srgbClr val="434343"/>
                          </a:solidFill>
                          <a:effectLst/>
                          <a:latin typeface="Calibri" panose="020F0502020204030204" pitchFamily="34" charset="0"/>
                        </a:rPr>
                        <a:t>7,5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b="0" i="0" u="none" strike="noStrike">
                          <a:solidFill>
                            <a:srgbClr val="434343"/>
                          </a:solidFill>
                          <a:effectLst/>
                          <a:latin typeface="Calibri" panose="020F0502020204030204" pitchFamily="34" charset="0"/>
                        </a:rPr>
                        <a:t>35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b="0" i="0" u="none" strike="noStrike">
                          <a:solidFill>
                            <a:srgbClr val="434343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66221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b="0" i="0" u="none" strike="noStrike">
                          <a:solidFill>
                            <a:srgbClr val="434343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b="0" i="0" u="none" strike="noStrike">
                          <a:solidFill>
                            <a:srgbClr val="434343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b="0" i="0" u="none" strike="noStrike">
                          <a:solidFill>
                            <a:srgbClr val="434343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b="0" i="0" u="none" strike="noStrike">
                          <a:solidFill>
                            <a:srgbClr val="434343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b="0" i="0" u="none" strike="noStrike">
                          <a:solidFill>
                            <a:srgbClr val="434343"/>
                          </a:solidFill>
                          <a:effectLst/>
                          <a:latin typeface="Calibri" panose="020F0502020204030204" pitchFamily="34" charset="0"/>
                        </a:rPr>
                        <a:t>13,07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b="0" i="0" u="none" strike="noStrike">
                          <a:solidFill>
                            <a:srgbClr val="434343"/>
                          </a:solidFill>
                          <a:effectLst/>
                          <a:latin typeface="Calibri" panose="020F0502020204030204" pitchFamily="34" charset="0"/>
                        </a:rPr>
                        <a:t>28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b="0" i="0" u="none" strike="noStrike">
                          <a:solidFill>
                            <a:srgbClr val="434343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17142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b="0" i="0" u="none" strike="noStrike">
                          <a:solidFill>
                            <a:srgbClr val="434343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b="0" i="0" u="none" strike="noStrike">
                          <a:solidFill>
                            <a:srgbClr val="434343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b="0" i="0" u="none" strike="noStrike">
                          <a:solidFill>
                            <a:srgbClr val="434343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b="0" i="0" u="none" strike="noStrike">
                          <a:solidFill>
                            <a:srgbClr val="434343"/>
                          </a:solidFill>
                          <a:effectLst/>
                          <a:latin typeface="Calibri" panose="020F0502020204030204" pitchFamily="34" charset="0"/>
                        </a:rPr>
                        <a:t>27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b="0" i="0" u="none" strike="noStrike">
                          <a:solidFill>
                            <a:srgbClr val="434343"/>
                          </a:solidFill>
                          <a:effectLst/>
                          <a:latin typeface="Calibri" panose="020F0502020204030204" pitchFamily="34" charset="0"/>
                        </a:rPr>
                        <a:t>4,45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b="0" i="0" u="none" strike="noStrike">
                          <a:solidFill>
                            <a:srgbClr val="434343"/>
                          </a:solidFill>
                          <a:effectLst/>
                          <a:latin typeface="Calibri" panose="020F0502020204030204" pitchFamily="34" charset="0"/>
                        </a:rPr>
                        <a:t>43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b="0" i="0" u="none" strike="noStrike">
                          <a:solidFill>
                            <a:srgbClr val="434343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929792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b="0" i="0" u="none" strike="noStrike">
                          <a:solidFill>
                            <a:srgbClr val="434343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b="0" i="0" u="none" strike="noStrike">
                          <a:solidFill>
                            <a:srgbClr val="434343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b="0" i="0" u="none" strike="noStrike">
                          <a:solidFill>
                            <a:srgbClr val="434343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b="0" i="0" u="none" strike="noStrike">
                          <a:solidFill>
                            <a:srgbClr val="434343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b="0" i="0" u="none" strike="noStrike">
                          <a:solidFill>
                            <a:srgbClr val="434343"/>
                          </a:solidFill>
                          <a:effectLst/>
                          <a:latin typeface="Calibri" panose="020F0502020204030204" pitchFamily="34" charset="0"/>
                        </a:rPr>
                        <a:t>19,47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b="0" i="0" u="none" strike="noStrike">
                          <a:solidFill>
                            <a:srgbClr val="434343"/>
                          </a:solidFill>
                          <a:effectLst/>
                          <a:latin typeface="Calibri" panose="020F0502020204030204" pitchFamily="34" charset="0"/>
                        </a:rPr>
                        <a:t>27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b="0" i="0" u="none" strike="noStrike">
                          <a:solidFill>
                            <a:srgbClr val="434343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359623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b="0" i="0" u="none" strike="noStrike">
                          <a:solidFill>
                            <a:srgbClr val="434343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b="0" i="0" u="none" strike="noStrike">
                          <a:solidFill>
                            <a:srgbClr val="434343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b="0" i="0" u="none" strike="noStrike">
                          <a:solidFill>
                            <a:srgbClr val="434343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b="0" i="0" u="none" strike="noStrike">
                          <a:solidFill>
                            <a:srgbClr val="434343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b="0" i="0" u="none" strike="noStrike">
                          <a:solidFill>
                            <a:srgbClr val="434343"/>
                          </a:solidFill>
                          <a:effectLst/>
                          <a:latin typeface="Calibri" panose="020F0502020204030204" pitchFamily="34" charset="0"/>
                        </a:rPr>
                        <a:t>13,28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b="0" i="0" u="none" strike="noStrike">
                          <a:solidFill>
                            <a:srgbClr val="434343"/>
                          </a:solidFill>
                          <a:effectLst/>
                          <a:latin typeface="Calibri" panose="020F0502020204030204" pitchFamily="34" charset="0"/>
                        </a:rPr>
                        <a:t>33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b="0" i="0" u="none" strike="noStrike">
                          <a:solidFill>
                            <a:srgbClr val="434343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581892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b="0" i="0" u="none" strike="noStrike">
                          <a:solidFill>
                            <a:srgbClr val="434343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b="0" i="0" u="none" strike="noStrike">
                          <a:solidFill>
                            <a:srgbClr val="434343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b="0" i="0" u="none" strike="noStrike">
                          <a:solidFill>
                            <a:srgbClr val="434343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b="0" i="0" u="none" strike="noStrike">
                          <a:solidFill>
                            <a:srgbClr val="434343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b="0" i="0" u="none" strike="noStrike">
                          <a:solidFill>
                            <a:srgbClr val="434343"/>
                          </a:solidFill>
                          <a:effectLst/>
                          <a:latin typeface="Calibri" panose="020F0502020204030204" pitchFamily="34" charset="0"/>
                        </a:rPr>
                        <a:t>8,75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b="0" i="0" u="none" strike="noStrike">
                          <a:solidFill>
                            <a:srgbClr val="434343"/>
                          </a:solidFill>
                          <a:effectLst/>
                          <a:latin typeface="Calibri" panose="020F0502020204030204" pitchFamily="34" charset="0"/>
                        </a:rPr>
                        <a:t>27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b="0" i="0" u="none" strike="noStrike">
                          <a:solidFill>
                            <a:srgbClr val="434343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045947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b="0" i="0" u="none" strike="noStrike">
                          <a:solidFill>
                            <a:srgbClr val="434343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b="0" i="0" u="none" strike="noStrike">
                          <a:solidFill>
                            <a:srgbClr val="434343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b="0" i="0" u="none" strike="noStrike">
                          <a:solidFill>
                            <a:srgbClr val="434343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b="0" i="0" u="none" strike="noStrike">
                          <a:solidFill>
                            <a:srgbClr val="434343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b="0" i="0" u="none" strike="noStrike">
                          <a:solidFill>
                            <a:srgbClr val="434343"/>
                          </a:solidFill>
                          <a:effectLst/>
                          <a:latin typeface="Calibri" panose="020F0502020204030204" pitchFamily="34" charset="0"/>
                        </a:rPr>
                        <a:t>11,35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b="0" i="0" u="none" strike="noStrike">
                          <a:solidFill>
                            <a:srgbClr val="434343"/>
                          </a:solidFill>
                          <a:effectLst/>
                          <a:latin typeface="Calibri" panose="020F0502020204030204" pitchFamily="34" charset="0"/>
                        </a:rPr>
                        <a:t>35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b="0" i="0" u="none" strike="noStrike">
                          <a:solidFill>
                            <a:srgbClr val="434343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916217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b="0" i="0" u="none" strike="noStrike">
                          <a:solidFill>
                            <a:srgbClr val="434343"/>
                          </a:solidFill>
                          <a:effectLst/>
                          <a:latin typeface="Calibri" panose="020F0502020204030204" pitchFamily="34" charset="0"/>
                        </a:rPr>
                        <a:t>...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b="0" i="0" u="none" strike="noStrike">
                          <a:solidFill>
                            <a:srgbClr val="434343"/>
                          </a:solidFill>
                          <a:effectLst/>
                          <a:latin typeface="Calibri" panose="020F0502020204030204" pitchFamily="34" charset="0"/>
                        </a:rPr>
                        <a:t>...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b="0" i="0" u="none" strike="noStrike">
                          <a:solidFill>
                            <a:srgbClr val="434343"/>
                          </a:solidFill>
                          <a:effectLst/>
                          <a:latin typeface="Calibri" panose="020F0502020204030204" pitchFamily="34" charset="0"/>
                        </a:rPr>
                        <a:t>...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b="0" i="0" u="none" strike="noStrike">
                          <a:solidFill>
                            <a:srgbClr val="434343"/>
                          </a:solidFill>
                          <a:effectLst/>
                          <a:latin typeface="Calibri" panose="020F0502020204030204" pitchFamily="34" charset="0"/>
                        </a:rPr>
                        <a:t>...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b="0" i="0" u="none" strike="noStrike">
                          <a:solidFill>
                            <a:srgbClr val="434343"/>
                          </a:solidFill>
                          <a:effectLst/>
                          <a:latin typeface="Calibri" panose="020F0502020204030204" pitchFamily="34" charset="0"/>
                        </a:rPr>
                        <a:t>...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b="0" i="0" u="none" strike="noStrike">
                          <a:solidFill>
                            <a:srgbClr val="434343"/>
                          </a:solidFill>
                          <a:effectLst/>
                          <a:latin typeface="Calibri" panose="020F0502020204030204" pitchFamily="34" charset="0"/>
                        </a:rPr>
                        <a:t>...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b="0" i="0" u="none" strike="noStrike">
                          <a:solidFill>
                            <a:srgbClr val="434343"/>
                          </a:solidFill>
                          <a:effectLst/>
                          <a:latin typeface="Calibri" panose="020F0502020204030204" pitchFamily="34" charset="0"/>
                        </a:rPr>
                        <a:t>...</a:t>
                      </a:r>
                      <a:endParaRPr lang="pt-BR" sz="1400" b="0" i="0" u="none" strike="noStrike" dirty="0">
                        <a:solidFill>
                          <a:srgbClr val="434343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8367134"/>
                  </a:ext>
                </a:extLst>
              </a:tr>
            </a:tbl>
          </a:graphicData>
        </a:graphic>
      </p:graphicFrame>
      <p:sp>
        <p:nvSpPr>
          <p:cNvPr id="14" name="Espaço Reservado para Data 5">
            <a:extLst>
              <a:ext uri="{FF2B5EF4-FFF2-40B4-BE49-F238E27FC236}">
                <a16:creationId xmlns:a16="http://schemas.microsoft.com/office/drawing/2014/main" id="{F752B188-D15B-4582-A93D-2A6106083BE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328A53E3-BAB2-48E7-8F50-B4B4D3F9C97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6355275" y="6391430"/>
            <a:ext cx="1705361" cy="341672"/>
          </a:xfrm>
          <a:prstGeom prst="rect">
            <a:avLst/>
          </a:prstGeom>
        </p:spPr>
      </p:pic>
      <p:pic>
        <p:nvPicPr>
          <p:cNvPr id="16" name="Google Shape;62;p13">
            <a:extLst>
              <a:ext uri="{FF2B5EF4-FFF2-40B4-BE49-F238E27FC236}">
                <a16:creationId xmlns:a16="http://schemas.microsoft.com/office/drawing/2014/main" id="{4C914187-68F4-4036-A090-E9BD642E34D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9542770" y="4722638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Espaço Reservado para Número de Slide 4">
            <a:extLst>
              <a:ext uri="{FF2B5EF4-FFF2-40B4-BE49-F238E27FC236}">
                <a16:creationId xmlns:a16="http://schemas.microsoft.com/office/drawing/2014/main" id="{362DACB1-6BE3-4290-A3ED-6F52375F01E5}"/>
              </a:ext>
            </a:extLst>
          </p:cNvPr>
          <p:cNvSpPr txBox="1">
            <a:spLocks/>
          </p:cNvSpPr>
          <p:nvPr/>
        </p:nvSpPr>
        <p:spPr>
          <a:xfrm>
            <a:off x="11436559" y="379620"/>
            <a:ext cx="399713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8FB8526-A7DF-44F1-A0A0-E2C9088E1528}" type="slidenum">
              <a:rPr lang="pt-BR" smtClean="0">
                <a:solidFill>
                  <a:srgbClr val="6ADBD9"/>
                </a:solidFill>
              </a:rPr>
              <a:pPr algn="ctr"/>
              <a:t>55</a:t>
            </a:fld>
            <a:endParaRPr lang="pt-BR" dirty="0">
              <a:solidFill>
                <a:srgbClr val="6ADBD9"/>
              </a:solidFill>
            </a:endParaRPr>
          </a:p>
        </p:txBody>
      </p:sp>
      <p:sp>
        <p:nvSpPr>
          <p:cNvPr id="22" name="Pentágono 21">
            <a:extLst>
              <a:ext uri="{FF2B5EF4-FFF2-40B4-BE49-F238E27FC236}">
                <a16:creationId xmlns:a16="http://schemas.microsoft.com/office/drawing/2014/main" id="{81371C75-902E-48D3-94EE-3BD426978A45}"/>
              </a:ext>
            </a:extLst>
          </p:cNvPr>
          <p:cNvSpPr/>
          <p:nvPr/>
        </p:nvSpPr>
        <p:spPr>
          <a:xfrm>
            <a:off x="11498924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6ADBD9"/>
              </a:solidFill>
            </a:endParaRPr>
          </a:p>
        </p:txBody>
      </p:sp>
      <p:sp>
        <p:nvSpPr>
          <p:cNvPr id="23" name="Title Placeholder 1">
            <a:extLst>
              <a:ext uri="{FF2B5EF4-FFF2-40B4-BE49-F238E27FC236}">
                <a16:creationId xmlns:a16="http://schemas.microsoft.com/office/drawing/2014/main" id="{550B16DA-004B-44F7-B1FB-AC9EC241274C}"/>
              </a:ext>
            </a:extLst>
          </p:cNvPr>
          <p:cNvSpPr txBox="1">
            <a:spLocks/>
          </p:cNvSpPr>
          <p:nvPr/>
        </p:nvSpPr>
        <p:spPr>
          <a:xfrm>
            <a:off x="278296" y="82800"/>
            <a:ext cx="10178310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pt-BR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Case</a:t>
            </a:r>
            <a:r>
              <a:rPr lang="pt-BR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: Fatores de influência no valor da remuneração mensal</a:t>
            </a:r>
            <a:endParaRPr lang="pt-BR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4</a:t>
            </a:r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 EXERCÍCIOS | </a:t>
            </a:r>
            <a:r>
              <a:rPr lang="pt-BR" sz="11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REGRESSÃO LOGÍSTICA</a:t>
            </a:r>
            <a:endParaRPr lang="en-US" sz="11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6F166FA0-B57A-4A74-9C00-C583339F805D}"/>
              </a:ext>
            </a:extLst>
          </p:cNvPr>
          <p:cNvSpPr/>
          <p:nvPr/>
        </p:nvSpPr>
        <p:spPr>
          <a:xfrm>
            <a:off x="385799" y="5828760"/>
            <a:ext cx="953986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140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Arquivo: Fatores_Impacto_Salario.xlsx</a:t>
            </a:r>
            <a:endParaRPr lang="pt-BR" sz="1400" dirty="0">
              <a:solidFill>
                <a:srgbClr val="434343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220565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Espaço Reservado para Data 5">
            <a:extLst>
              <a:ext uri="{FF2B5EF4-FFF2-40B4-BE49-F238E27FC236}">
                <a16:creationId xmlns:a16="http://schemas.microsoft.com/office/drawing/2014/main" id="{70CD3950-6DC3-43FA-9FDF-FD5CCFB9B5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E67F5ED4-E598-4DB1-A0BB-8689A7DCDD5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6355275" y="6391430"/>
            <a:ext cx="1705361" cy="341672"/>
          </a:xfrm>
          <a:prstGeom prst="rect">
            <a:avLst/>
          </a:prstGeom>
        </p:spPr>
      </p:pic>
      <p:pic>
        <p:nvPicPr>
          <p:cNvPr id="16" name="Google Shape;62;p13">
            <a:extLst>
              <a:ext uri="{FF2B5EF4-FFF2-40B4-BE49-F238E27FC236}">
                <a16:creationId xmlns:a16="http://schemas.microsoft.com/office/drawing/2014/main" id="{0478F227-713C-4014-B624-4AB9A119FB2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9542770" y="4722638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Espaço Reservado para Número de Slide 4">
            <a:extLst>
              <a:ext uri="{FF2B5EF4-FFF2-40B4-BE49-F238E27FC236}">
                <a16:creationId xmlns:a16="http://schemas.microsoft.com/office/drawing/2014/main" id="{12095270-73BE-4AE6-8D24-F4188BB8FADB}"/>
              </a:ext>
            </a:extLst>
          </p:cNvPr>
          <p:cNvSpPr txBox="1">
            <a:spLocks/>
          </p:cNvSpPr>
          <p:nvPr/>
        </p:nvSpPr>
        <p:spPr>
          <a:xfrm>
            <a:off x="11436559" y="379620"/>
            <a:ext cx="399713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8FB8526-A7DF-44F1-A0A0-E2C9088E1528}" type="slidenum">
              <a:rPr lang="pt-BR" smtClean="0">
                <a:solidFill>
                  <a:srgbClr val="6ADBD9"/>
                </a:solidFill>
              </a:rPr>
              <a:pPr algn="ctr"/>
              <a:t>56</a:t>
            </a:fld>
            <a:endParaRPr lang="pt-BR" dirty="0">
              <a:solidFill>
                <a:srgbClr val="6ADBD9"/>
              </a:solidFill>
            </a:endParaRPr>
          </a:p>
        </p:txBody>
      </p:sp>
      <p:sp>
        <p:nvSpPr>
          <p:cNvPr id="22" name="Pentágono 21">
            <a:extLst>
              <a:ext uri="{FF2B5EF4-FFF2-40B4-BE49-F238E27FC236}">
                <a16:creationId xmlns:a16="http://schemas.microsoft.com/office/drawing/2014/main" id="{3C22F5A5-706D-4D21-9BE5-6B73B996B0CA}"/>
              </a:ext>
            </a:extLst>
          </p:cNvPr>
          <p:cNvSpPr/>
          <p:nvPr/>
        </p:nvSpPr>
        <p:spPr>
          <a:xfrm>
            <a:off x="11498924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6ADBD9"/>
              </a:solidFill>
            </a:endParaRPr>
          </a:p>
        </p:txBody>
      </p:sp>
      <p:sp>
        <p:nvSpPr>
          <p:cNvPr id="23" name="Title Placeholder 1">
            <a:extLst>
              <a:ext uri="{FF2B5EF4-FFF2-40B4-BE49-F238E27FC236}">
                <a16:creationId xmlns:a16="http://schemas.microsoft.com/office/drawing/2014/main" id="{80862670-5168-4B87-902E-1A2C5E0E47CE}"/>
              </a:ext>
            </a:extLst>
          </p:cNvPr>
          <p:cNvSpPr txBox="1">
            <a:spLocks/>
          </p:cNvSpPr>
          <p:nvPr/>
        </p:nvSpPr>
        <p:spPr>
          <a:xfrm>
            <a:off x="278296" y="82800"/>
            <a:ext cx="10178310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pt-BR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Case</a:t>
            </a:r>
            <a:r>
              <a:rPr lang="pt-BR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: Fatores de influência no valor da remuneração mensal</a:t>
            </a:r>
            <a:endParaRPr lang="pt-BR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4</a:t>
            </a:r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 EXERCÍCIOS | </a:t>
            </a:r>
            <a:r>
              <a:rPr lang="pt-BR" sz="11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REGRESSÃO LOGÍSTICA</a:t>
            </a:r>
            <a:endParaRPr lang="en-US" sz="11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2E699016-A2F3-4AC1-A6D7-0961CE62D2BC}"/>
              </a:ext>
            </a:extLst>
          </p:cNvPr>
          <p:cNvSpPr/>
          <p:nvPr/>
        </p:nvSpPr>
        <p:spPr>
          <a:xfrm>
            <a:off x="385799" y="5828760"/>
            <a:ext cx="953986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140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Arquivo: Fatores_Impacto_Salario.xlsx</a:t>
            </a:r>
            <a:endParaRPr lang="pt-BR" sz="1400" dirty="0">
              <a:solidFill>
                <a:srgbClr val="434343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16DD4F55-BA84-48AE-B4F9-995A17154E91}"/>
              </a:ext>
            </a:extLst>
          </p:cNvPr>
          <p:cNvSpPr/>
          <p:nvPr/>
        </p:nvSpPr>
        <p:spPr>
          <a:xfrm>
            <a:off x="0" y="1219167"/>
            <a:ext cx="10515600" cy="1270566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>
              <a:solidFill>
                <a:srgbClr val="434343"/>
              </a:solidFill>
              <a:latin typeface="Calibri" panose="020F0502020204030204"/>
            </a:endParaRP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05F22659-61D3-4C44-AEC7-E5F440719050}"/>
              </a:ext>
            </a:extLst>
          </p:cNvPr>
          <p:cNvSpPr/>
          <p:nvPr/>
        </p:nvSpPr>
        <p:spPr>
          <a:xfrm>
            <a:off x="282896" y="1295490"/>
            <a:ext cx="9952315" cy="1107561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pt-BR" sz="1600" dirty="0">
                <a:solidFill>
                  <a:srgbClr val="434343"/>
                </a:solidFill>
                <a:latin typeface="Open Sans" panose="020B0606030504020204"/>
                <a:ea typeface="Open Sans" panose="020B0606030504020204" pitchFamily="34" charset="0"/>
                <a:cs typeface="Open Sans" panose="020B0606030504020204" pitchFamily="34" charset="0"/>
              </a:rPr>
              <a:t>Considere os dados de 534 profissionais, seus salários e algumas informações sociodemográficas. A ideia é tentar entender os fatores que mais influenciam na possibilidade do profissional ganhar um salário superior a 10 s.m. (salários mínimos). A partir da análise dessa base de dados, vamos tentar entender alguns elementos em torno desse tema, com a seguinte base de dados:</a:t>
            </a:r>
          </a:p>
        </p:txBody>
      </p:sp>
      <p:pic>
        <p:nvPicPr>
          <p:cNvPr id="18" name="Picture 2" descr="Foto profissional grátis de alteração, borrão, calculadora, calculando">
            <a:extLst>
              <a:ext uri="{FF2B5EF4-FFF2-40B4-BE49-F238E27FC236}">
                <a16:creationId xmlns:a16="http://schemas.microsoft.com/office/drawing/2014/main" id="{0FAB7A2F-A87A-4C55-9BCB-26B348A2A4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5903" y="1220011"/>
            <a:ext cx="1918008" cy="1269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 Box 5">
            <a:extLst>
              <a:ext uri="{FF2B5EF4-FFF2-40B4-BE49-F238E27FC236}">
                <a16:creationId xmlns:a16="http://schemas.microsoft.com/office/drawing/2014/main" id="{0552F922-F1D0-4D1F-A962-4D7AC09AA4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7200" y="2692119"/>
            <a:ext cx="11052952" cy="27943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/>
          <a:lstStyle>
            <a:defPPr>
              <a:defRPr lang="pt-BR"/>
            </a:defPPr>
            <a:lvl1pPr marL="342900" indent="-342900">
              <a:lnSpc>
                <a:spcPct val="110000"/>
              </a:lnSpc>
              <a:buFontTx/>
              <a:buAutoNum type="alphaLcParenBoth"/>
              <a:defRPr sz="1600">
                <a:solidFill>
                  <a:srgbClr val="434343"/>
                </a:solidFill>
                <a:latin typeface="Open Sans" panose="020B0604020202020204"/>
                <a:cs typeface="Arial" charset="0"/>
              </a:defRPr>
            </a:lvl1pPr>
            <a:lvl2pPr marL="857250" lvl="1" indent="-400050">
              <a:lnSpc>
                <a:spcPct val="110000"/>
              </a:lnSpc>
              <a:buFont typeface="+mj-lt"/>
              <a:buAutoNum type="romanLcPeriod"/>
              <a:defRPr sz="1600">
                <a:solidFill>
                  <a:srgbClr val="434343"/>
                </a:solidFill>
                <a:latin typeface="Open Sans" panose="020B0604020202020204"/>
                <a:cs typeface="Arial" charset="0"/>
              </a:defRPr>
            </a:lvl2pPr>
            <a:lvl3pPr indent="0">
              <a:defRPr sz="1100"/>
            </a:lvl3pPr>
            <a:lvl4pPr indent="0">
              <a:defRPr sz="1100"/>
            </a:lvl4pPr>
            <a:lvl5pPr indent="0">
              <a:defRPr sz="1100"/>
            </a:lvl5pPr>
            <a:lvl6pPr indent="0">
              <a:defRPr sz="1100"/>
            </a:lvl6pPr>
            <a:lvl7pPr indent="0">
              <a:defRPr sz="1100"/>
            </a:lvl7pPr>
            <a:lvl8pPr indent="0">
              <a:defRPr sz="1100"/>
            </a:lvl8pPr>
            <a:lvl9pPr indent="0">
              <a:defRPr sz="1100"/>
            </a:lvl9pPr>
          </a:lstStyle>
          <a:p>
            <a:r>
              <a:rPr lang="pt-BR"/>
              <a:t>Faça a análise exploratória univariada e interprete todas as variáveis do banco de dados.</a:t>
            </a:r>
            <a:endParaRPr lang="en-US"/>
          </a:p>
          <a:p>
            <a:r>
              <a:rPr lang="pt-BR"/>
              <a:t>Há algum outlier que mereça atenção? E com relação a dados faltantes?</a:t>
            </a:r>
            <a:endParaRPr lang="en-US"/>
          </a:p>
          <a:p>
            <a:r>
              <a:rPr lang="pt-BR"/>
              <a:t>Qual o % de pessoas na situação de interesse?</a:t>
            </a:r>
            <a:endParaRPr lang="en-US"/>
          </a:p>
          <a:p>
            <a:r>
              <a:rPr lang="pt-BR"/>
              <a:t>Qual a correlação entre as variáveis presentes na base?</a:t>
            </a:r>
            <a:endParaRPr lang="en-US"/>
          </a:p>
          <a:p>
            <a:r>
              <a:rPr lang="pt-BR"/>
              <a:t>Quais são as variáveis que melhor explicam se o profissional ganha ou não mais de 10 s.m.? </a:t>
            </a:r>
            <a:endParaRPr lang="en-US"/>
          </a:p>
          <a:p>
            <a:r>
              <a:rPr lang="pt-BR"/>
              <a:t>Ajuste um modelo logístico e avalie quais variáveis apareceram como significantes. Adote 10% de significância.</a:t>
            </a:r>
            <a:endParaRPr lang="en-US"/>
          </a:p>
          <a:p>
            <a:r>
              <a:rPr lang="pt-BR"/>
              <a:t>Calcule a probabilidade de um indivíduo ganhar mais que 10 s.m. como uma coluna nova na base.</a:t>
            </a:r>
            <a:endParaRPr lang="en-US"/>
          </a:p>
          <a:p>
            <a:r>
              <a:rPr lang="pt-BR"/>
              <a:t>Qual a sugestão inicial de ponto de corte para predizer se a pessoa ganhará ou não mais de 10 s.m.?</a:t>
            </a:r>
            <a:endParaRPr lang="en-US"/>
          </a:p>
          <a:p>
            <a:r>
              <a:rPr lang="pt-BR"/>
              <a:t>Considerando essa sugestão, construa a matriz de confusão. Qual a taxa de classificação correta?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41442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D4F03C92-52B9-4D0B-984B-080657502DC4}"/>
              </a:ext>
            </a:extLst>
          </p:cNvPr>
          <p:cNvSpPr/>
          <p:nvPr/>
        </p:nvSpPr>
        <p:spPr>
          <a:xfrm>
            <a:off x="1" y="1222909"/>
            <a:ext cx="10589936" cy="1147541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>
              <a:solidFill>
                <a:srgbClr val="434343"/>
              </a:solidFill>
              <a:latin typeface="Calibri" panose="020F0502020204030204"/>
            </a:endParaRP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8386A462-DC41-45B2-935A-F54BBE57DCCE}"/>
              </a:ext>
            </a:extLst>
          </p:cNvPr>
          <p:cNvSpPr/>
          <p:nvPr/>
        </p:nvSpPr>
        <p:spPr>
          <a:xfrm>
            <a:off x="285381" y="1364597"/>
            <a:ext cx="9930675" cy="843140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pt-BR" sz="1600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Considere os dados de </a:t>
            </a:r>
            <a:r>
              <a:rPr lang="pt-BR" sz="160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2.143 indivíduos com seguro de automóvel, em uma </a:t>
            </a:r>
            <a:r>
              <a:rPr lang="pt-BR" sz="1600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certa seguradora</a:t>
            </a:r>
            <a:r>
              <a:rPr lang="pt-BR" sz="160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Deseja-se entender quais características influenciam o </a:t>
            </a:r>
            <a:r>
              <a:rPr lang="pt-BR" sz="1600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cancelamento </a:t>
            </a:r>
            <a:r>
              <a:rPr lang="pt-BR" sz="160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do seguro, construindo um </a:t>
            </a:r>
            <a:r>
              <a:rPr lang="pt-BR" sz="1600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modelo que explique a probabilidade de cancelamento</a:t>
            </a:r>
            <a:r>
              <a:rPr lang="pt-BR" sz="160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a fim de estabelecer </a:t>
            </a:r>
            <a:r>
              <a:rPr lang="pt-BR" sz="1600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estratégias de retenção mais efetivas.</a:t>
            </a:r>
          </a:p>
        </p:txBody>
      </p:sp>
      <p:pic>
        <p:nvPicPr>
          <p:cNvPr id="4098" name="Picture 2" descr="Foto profissional grátis de adulto, ao ar livre, assento, automobilístico">
            <a:extLst>
              <a:ext uri="{FF2B5EF4-FFF2-40B4-BE49-F238E27FC236}">
                <a16:creationId xmlns:a16="http://schemas.microsoft.com/office/drawing/2014/main" id="{54144C5A-4179-4D2D-A117-EF79D3D63B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7892" y="1222909"/>
            <a:ext cx="1734107" cy="1147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Tabela 1">
            <a:extLst>
              <a:ext uri="{FF2B5EF4-FFF2-40B4-BE49-F238E27FC236}">
                <a16:creationId xmlns:a16="http://schemas.microsoft.com/office/drawing/2014/main" id="{2C6E532E-FA33-4BD1-B3D2-87F524D416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247518"/>
              </p:ext>
            </p:extLst>
          </p:nvPr>
        </p:nvGraphicFramePr>
        <p:xfrm>
          <a:off x="735011" y="2731852"/>
          <a:ext cx="10589934" cy="2451735"/>
        </p:xfrm>
        <a:graphic>
          <a:graphicData uri="http://schemas.openxmlformats.org/drawingml/2006/table">
            <a:tbl>
              <a:tblPr/>
              <a:tblGrid>
                <a:gridCol w="743443">
                  <a:extLst>
                    <a:ext uri="{9D8B030D-6E8A-4147-A177-3AD203B41FA5}">
                      <a16:colId xmlns:a16="http://schemas.microsoft.com/office/drawing/2014/main" val="3492961521"/>
                    </a:ext>
                  </a:extLst>
                </a:gridCol>
                <a:gridCol w="2147725">
                  <a:extLst>
                    <a:ext uri="{9D8B030D-6E8A-4147-A177-3AD203B41FA5}">
                      <a16:colId xmlns:a16="http://schemas.microsoft.com/office/drawing/2014/main" val="1308509438"/>
                    </a:ext>
                  </a:extLst>
                </a:gridCol>
                <a:gridCol w="1106904">
                  <a:extLst>
                    <a:ext uri="{9D8B030D-6E8A-4147-A177-3AD203B41FA5}">
                      <a16:colId xmlns:a16="http://schemas.microsoft.com/office/drawing/2014/main" val="1721526578"/>
                    </a:ext>
                  </a:extLst>
                </a:gridCol>
                <a:gridCol w="1949473">
                  <a:extLst>
                    <a:ext uri="{9D8B030D-6E8A-4147-A177-3AD203B41FA5}">
                      <a16:colId xmlns:a16="http://schemas.microsoft.com/office/drawing/2014/main" val="1842166718"/>
                    </a:ext>
                  </a:extLst>
                </a:gridCol>
                <a:gridCol w="1255593">
                  <a:extLst>
                    <a:ext uri="{9D8B030D-6E8A-4147-A177-3AD203B41FA5}">
                      <a16:colId xmlns:a16="http://schemas.microsoft.com/office/drawing/2014/main" val="66188577"/>
                    </a:ext>
                  </a:extLst>
                </a:gridCol>
                <a:gridCol w="1090383">
                  <a:extLst>
                    <a:ext uri="{9D8B030D-6E8A-4147-A177-3AD203B41FA5}">
                      <a16:colId xmlns:a16="http://schemas.microsoft.com/office/drawing/2014/main" val="3324483945"/>
                    </a:ext>
                  </a:extLst>
                </a:gridCol>
                <a:gridCol w="1090383">
                  <a:extLst>
                    <a:ext uri="{9D8B030D-6E8A-4147-A177-3AD203B41FA5}">
                      <a16:colId xmlns:a16="http://schemas.microsoft.com/office/drawing/2014/main" val="3436014156"/>
                    </a:ext>
                  </a:extLst>
                </a:gridCol>
                <a:gridCol w="1206030">
                  <a:extLst>
                    <a:ext uri="{9D8B030D-6E8A-4147-A177-3AD203B41FA5}">
                      <a16:colId xmlns:a16="http://schemas.microsoft.com/office/drawing/2014/main" val="2041522045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b="1" i="0" u="none" strike="noStrike">
                          <a:solidFill>
                            <a:srgbClr val="434343"/>
                          </a:solidFill>
                          <a:effectLst/>
                          <a:latin typeface="Calibri" panose="020F0502020204030204" pitchFamily="34" charset="0"/>
                        </a:rPr>
                        <a:t>Churn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AD9D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b="1" i="0" u="none" strike="noStrike">
                          <a:solidFill>
                            <a:srgbClr val="434343"/>
                          </a:solidFill>
                          <a:effectLst/>
                          <a:latin typeface="Calibri" panose="020F0502020204030204" pitchFamily="34" charset="0"/>
                        </a:rPr>
                        <a:t>Renda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AD9D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b="1" i="0" u="none" strike="noStrike">
                          <a:solidFill>
                            <a:srgbClr val="434343"/>
                          </a:solidFill>
                          <a:effectLst/>
                          <a:latin typeface="Calibri" panose="020F0502020204030204" pitchFamily="34" charset="0"/>
                        </a:rPr>
                        <a:t>Reclamacoes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AD9D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b="1" i="0" u="none" strike="noStrike">
                          <a:solidFill>
                            <a:srgbClr val="434343"/>
                          </a:solidFill>
                          <a:effectLst/>
                          <a:latin typeface="Calibri" panose="020F0502020204030204" pitchFamily="34" charset="0"/>
                        </a:rPr>
                        <a:t>Educacao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AD9D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b="1" i="0" u="none" strike="noStrike">
                          <a:solidFill>
                            <a:srgbClr val="434343"/>
                          </a:solidFill>
                          <a:effectLst/>
                          <a:latin typeface="Calibri" panose="020F0502020204030204" pitchFamily="34" charset="0"/>
                        </a:rPr>
                        <a:t>Tempo_cliente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AD9D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b="1" i="0" u="none" strike="noStrike">
                          <a:solidFill>
                            <a:srgbClr val="434343"/>
                          </a:solidFill>
                          <a:effectLst/>
                          <a:latin typeface="Calibri" panose="020F0502020204030204" pitchFamily="34" charset="0"/>
                        </a:rPr>
                        <a:t>Classe_idade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AD9D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b="1" i="0" u="none" strike="noStrike">
                          <a:solidFill>
                            <a:srgbClr val="434343"/>
                          </a:solidFill>
                          <a:effectLst/>
                          <a:latin typeface="Calibri" panose="020F0502020204030204" pitchFamily="34" charset="0"/>
                        </a:rPr>
                        <a:t>Idade_carro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AD9D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b="1" i="0" u="none" strike="noStrike">
                          <a:solidFill>
                            <a:srgbClr val="434343"/>
                          </a:solidFill>
                          <a:effectLst/>
                          <a:latin typeface="Calibri" panose="020F0502020204030204" pitchFamily="34" charset="0"/>
                        </a:rPr>
                        <a:t>Debito_autom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AD9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489098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b="0" i="0" u="none" strike="noStrike">
                          <a:solidFill>
                            <a:srgbClr val="434343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b="0" i="0" u="none" strike="noStrike" dirty="0">
                          <a:solidFill>
                            <a:srgbClr val="434343"/>
                          </a:solidFill>
                          <a:effectLst/>
                          <a:latin typeface="Calibri" panose="020F0502020204030204" pitchFamily="34" charset="0"/>
                        </a:rPr>
                        <a:t>03_&gt;R$ 5000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b="0" i="0" u="none" strike="noStrike">
                          <a:solidFill>
                            <a:srgbClr val="434343"/>
                          </a:solidFill>
                          <a:effectLst/>
                          <a:latin typeface="Calibri" panose="020F0502020204030204" pitchFamily="34" charset="0"/>
                        </a:rPr>
                        <a:t>04_&gt;5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b="0" i="0" u="none" strike="noStrike">
                          <a:solidFill>
                            <a:srgbClr val="434343"/>
                          </a:solidFill>
                          <a:effectLst/>
                          <a:latin typeface="Calibri" panose="020F0502020204030204" pitchFamily="34" charset="0"/>
                        </a:rPr>
                        <a:t>04_Pós-graduação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b="0" i="0" u="none" strike="noStrike">
                          <a:solidFill>
                            <a:srgbClr val="434343"/>
                          </a:solidFill>
                          <a:effectLst/>
                          <a:latin typeface="Calibri" panose="020F0502020204030204" pitchFamily="34" charset="0"/>
                        </a:rPr>
                        <a:t>01_Até 1 ano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b="0" i="0" u="none" strike="noStrike">
                          <a:solidFill>
                            <a:srgbClr val="434343"/>
                          </a:solidFill>
                          <a:effectLst/>
                          <a:latin typeface="Calibri" panose="020F0502020204030204" pitchFamily="34" charset="0"/>
                        </a:rPr>
                        <a:t>03_36 a 55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b="0" i="0" u="none" strike="noStrike">
                          <a:solidFill>
                            <a:srgbClr val="434343"/>
                          </a:solidFill>
                          <a:effectLst/>
                          <a:latin typeface="Calibri" panose="020F0502020204030204" pitchFamily="34" charset="0"/>
                        </a:rPr>
                        <a:t>02_1 a 3 anos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b="0" i="0" u="none" strike="noStrike">
                          <a:solidFill>
                            <a:srgbClr val="434343"/>
                          </a:solidFill>
                          <a:effectLst/>
                          <a:latin typeface="Calibri" panose="020F0502020204030204" pitchFamily="34" charset="0"/>
                        </a:rPr>
                        <a:t>01_Não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2785800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b="0" i="0" u="none" strike="noStrike">
                          <a:solidFill>
                            <a:srgbClr val="434343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b="0" i="0" u="none" strike="noStrike">
                          <a:solidFill>
                            <a:srgbClr val="434343"/>
                          </a:solidFill>
                          <a:effectLst/>
                          <a:latin typeface="Calibri" panose="020F0502020204030204" pitchFamily="34" charset="0"/>
                        </a:rPr>
                        <a:t>03_&gt;R$ 5000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b="0" i="0" u="none" strike="noStrike">
                          <a:solidFill>
                            <a:srgbClr val="434343"/>
                          </a:solidFill>
                          <a:effectLst/>
                          <a:latin typeface="Calibri" panose="020F0502020204030204" pitchFamily="34" charset="0"/>
                        </a:rPr>
                        <a:t>04_&gt;5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b="0" i="0" u="none" strike="noStrike">
                          <a:solidFill>
                            <a:srgbClr val="434343"/>
                          </a:solidFill>
                          <a:effectLst/>
                          <a:latin typeface="Calibri" panose="020F0502020204030204" pitchFamily="34" charset="0"/>
                        </a:rPr>
                        <a:t>04_Pós-graduação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b="0" i="0" u="none" strike="noStrike">
                          <a:solidFill>
                            <a:srgbClr val="434343"/>
                          </a:solidFill>
                          <a:effectLst/>
                          <a:latin typeface="Calibri" panose="020F0502020204030204" pitchFamily="34" charset="0"/>
                        </a:rPr>
                        <a:t>01_Até 1 ano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b="0" i="0" u="none" strike="noStrike">
                          <a:solidFill>
                            <a:srgbClr val="434343"/>
                          </a:solidFill>
                          <a:effectLst/>
                          <a:latin typeface="Calibri" panose="020F0502020204030204" pitchFamily="34" charset="0"/>
                        </a:rPr>
                        <a:t>03_36 a 55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b="0" i="0" u="none" strike="noStrike">
                          <a:solidFill>
                            <a:srgbClr val="434343"/>
                          </a:solidFill>
                          <a:effectLst/>
                          <a:latin typeface="Calibri" panose="020F0502020204030204" pitchFamily="34" charset="0"/>
                        </a:rPr>
                        <a:t>02_1 a 3 anos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b="0" i="0" u="none" strike="noStrike">
                          <a:solidFill>
                            <a:srgbClr val="434343"/>
                          </a:solidFill>
                          <a:effectLst/>
                          <a:latin typeface="Calibri" panose="020F0502020204030204" pitchFamily="34" charset="0"/>
                        </a:rPr>
                        <a:t>01_Não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873904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b="0" i="0" u="none" strike="noStrike">
                          <a:solidFill>
                            <a:srgbClr val="434343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b="0" i="0" u="none" strike="noStrike">
                          <a:solidFill>
                            <a:srgbClr val="434343"/>
                          </a:solidFill>
                          <a:effectLst/>
                          <a:latin typeface="Calibri" panose="020F0502020204030204" pitchFamily="34" charset="0"/>
                        </a:rPr>
                        <a:t>03_&gt;R$ 5000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b="0" i="0" u="none" strike="noStrike">
                          <a:solidFill>
                            <a:srgbClr val="434343"/>
                          </a:solidFill>
                          <a:effectLst/>
                          <a:latin typeface="Calibri" panose="020F0502020204030204" pitchFamily="34" charset="0"/>
                        </a:rPr>
                        <a:t>03_3 a 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b="0" i="0" u="none" strike="noStrike">
                          <a:solidFill>
                            <a:srgbClr val="434343"/>
                          </a:solidFill>
                          <a:effectLst/>
                          <a:latin typeface="Calibri" panose="020F0502020204030204" pitchFamily="34" charset="0"/>
                        </a:rPr>
                        <a:t>04_Pós-graduação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b="0" i="0" u="none" strike="noStrike">
                          <a:solidFill>
                            <a:srgbClr val="434343"/>
                          </a:solidFill>
                          <a:effectLst/>
                          <a:latin typeface="Calibri" panose="020F0502020204030204" pitchFamily="34" charset="0"/>
                        </a:rPr>
                        <a:t>01_Até 1 ano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b="0" i="0" u="none" strike="noStrike">
                          <a:solidFill>
                            <a:srgbClr val="434343"/>
                          </a:solidFill>
                          <a:effectLst/>
                          <a:latin typeface="Calibri" panose="020F0502020204030204" pitchFamily="34" charset="0"/>
                        </a:rPr>
                        <a:t>02_26 a 35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b="0" i="0" u="none" strike="noStrike">
                          <a:solidFill>
                            <a:srgbClr val="434343"/>
                          </a:solidFill>
                          <a:effectLst/>
                          <a:latin typeface="Calibri" panose="020F0502020204030204" pitchFamily="34" charset="0"/>
                        </a:rPr>
                        <a:t>01_Zero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b="0" i="0" u="none" strike="noStrike">
                          <a:solidFill>
                            <a:srgbClr val="434343"/>
                          </a:solidFill>
                          <a:effectLst/>
                          <a:latin typeface="Calibri" panose="020F0502020204030204" pitchFamily="34" charset="0"/>
                        </a:rPr>
                        <a:t>01_Não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735006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b="0" i="0" u="none" strike="noStrike">
                          <a:solidFill>
                            <a:srgbClr val="434343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b="0" i="0" u="none" strike="noStrike">
                          <a:solidFill>
                            <a:srgbClr val="434343"/>
                          </a:solidFill>
                          <a:effectLst/>
                          <a:latin typeface="Calibri" panose="020F0502020204030204" pitchFamily="34" charset="0"/>
                        </a:rPr>
                        <a:t>03_&gt;R$ 5000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b="0" i="0" u="none" strike="noStrike">
                          <a:solidFill>
                            <a:srgbClr val="434343"/>
                          </a:solidFill>
                          <a:effectLst/>
                          <a:latin typeface="Calibri" panose="020F0502020204030204" pitchFamily="34" charset="0"/>
                        </a:rPr>
                        <a:t>03_3 a 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b="0" i="0" u="none" strike="noStrike">
                          <a:solidFill>
                            <a:srgbClr val="434343"/>
                          </a:solidFill>
                          <a:effectLst/>
                          <a:latin typeface="Calibri" panose="020F0502020204030204" pitchFamily="34" charset="0"/>
                        </a:rPr>
                        <a:t>04_Pós-graduação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b="0" i="0" u="none" strike="noStrike">
                          <a:solidFill>
                            <a:srgbClr val="434343"/>
                          </a:solidFill>
                          <a:effectLst/>
                          <a:latin typeface="Calibri" panose="020F0502020204030204" pitchFamily="34" charset="0"/>
                        </a:rPr>
                        <a:t>01_Até 1 ano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b="0" i="0" u="none" strike="noStrike">
                          <a:solidFill>
                            <a:srgbClr val="434343"/>
                          </a:solidFill>
                          <a:effectLst/>
                          <a:latin typeface="Calibri" panose="020F0502020204030204" pitchFamily="34" charset="0"/>
                        </a:rPr>
                        <a:t>04_&gt;55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b="0" i="0" u="none" strike="noStrike">
                          <a:solidFill>
                            <a:srgbClr val="434343"/>
                          </a:solidFill>
                          <a:effectLst/>
                          <a:latin typeface="Calibri" panose="020F0502020204030204" pitchFamily="34" charset="0"/>
                        </a:rPr>
                        <a:t>02_1 a 3 anos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b="0" i="0" u="none" strike="noStrike">
                          <a:solidFill>
                            <a:srgbClr val="434343"/>
                          </a:solidFill>
                          <a:effectLst/>
                          <a:latin typeface="Calibri" panose="020F0502020204030204" pitchFamily="34" charset="0"/>
                        </a:rPr>
                        <a:t>01_Não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13777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b="0" i="0" u="none" strike="noStrike">
                          <a:solidFill>
                            <a:srgbClr val="434343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b="0" i="0" u="none" strike="noStrike">
                          <a:solidFill>
                            <a:srgbClr val="434343"/>
                          </a:solidFill>
                          <a:effectLst/>
                          <a:latin typeface="Calibri" panose="020F0502020204030204" pitchFamily="34" charset="0"/>
                        </a:rPr>
                        <a:t>02_Entre R$ 2001 e R$ 5000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b="0" i="0" u="none" strike="noStrike">
                          <a:solidFill>
                            <a:srgbClr val="434343"/>
                          </a:solidFill>
                          <a:effectLst/>
                          <a:latin typeface="Calibri" panose="020F0502020204030204" pitchFamily="34" charset="0"/>
                        </a:rPr>
                        <a:t>04_&gt;5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b="0" i="0" u="none" strike="noStrike">
                          <a:solidFill>
                            <a:srgbClr val="434343"/>
                          </a:solidFill>
                          <a:effectLst/>
                          <a:latin typeface="Calibri" panose="020F0502020204030204" pitchFamily="34" charset="0"/>
                        </a:rPr>
                        <a:t>03_Curso superior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b="0" i="0" u="none" strike="noStrike">
                          <a:solidFill>
                            <a:srgbClr val="434343"/>
                          </a:solidFill>
                          <a:effectLst/>
                          <a:latin typeface="Calibri" panose="020F0502020204030204" pitchFamily="34" charset="0"/>
                        </a:rPr>
                        <a:t>02_1 a 3 anos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b="0" i="0" u="none" strike="noStrike">
                          <a:solidFill>
                            <a:srgbClr val="434343"/>
                          </a:solidFill>
                          <a:effectLst/>
                          <a:latin typeface="Calibri" panose="020F0502020204030204" pitchFamily="34" charset="0"/>
                        </a:rPr>
                        <a:t>03_36 a 55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b="0" i="0" u="none" strike="noStrike">
                          <a:solidFill>
                            <a:srgbClr val="434343"/>
                          </a:solidFill>
                          <a:effectLst/>
                          <a:latin typeface="Calibri" panose="020F0502020204030204" pitchFamily="34" charset="0"/>
                        </a:rPr>
                        <a:t>04_7 a 9 anos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b="0" i="0" u="none" strike="noStrike">
                          <a:solidFill>
                            <a:srgbClr val="434343"/>
                          </a:solidFill>
                          <a:effectLst/>
                          <a:latin typeface="Calibri" panose="020F0502020204030204" pitchFamily="34" charset="0"/>
                        </a:rPr>
                        <a:t>01_Não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7331989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b="0" i="0" u="none" strike="noStrike">
                          <a:solidFill>
                            <a:srgbClr val="434343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b="0" i="0" u="none" strike="noStrike">
                          <a:solidFill>
                            <a:srgbClr val="434343"/>
                          </a:solidFill>
                          <a:effectLst/>
                          <a:latin typeface="Calibri" panose="020F0502020204030204" pitchFamily="34" charset="0"/>
                        </a:rPr>
                        <a:t>02_Entre R$ 2001 e R$ 5000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b="0" i="0" u="none" strike="noStrike">
                          <a:solidFill>
                            <a:srgbClr val="434343"/>
                          </a:solidFill>
                          <a:effectLst/>
                          <a:latin typeface="Calibri" panose="020F0502020204030204" pitchFamily="34" charset="0"/>
                        </a:rPr>
                        <a:t>03_3 a 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b="0" i="0" u="none" strike="noStrike">
                          <a:solidFill>
                            <a:srgbClr val="434343"/>
                          </a:solidFill>
                          <a:effectLst/>
                          <a:latin typeface="Calibri" panose="020F0502020204030204" pitchFamily="34" charset="0"/>
                        </a:rPr>
                        <a:t>03_Curso superior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b="0" i="0" u="none" strike="noStrike">
                          <a:solidFill>
                            <a:srgbClr val="434343"/>
                          </a:solidFill>
                          <a:effectLst/>
                          <a:latin typeface="Calibri" panose="020F0502020204030204" pitchFamily="34" charset="0"/>
                        </a:rPr>
                        <a:t>01_Até 1 ano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b="0" i="0" u="none" strike="noStrike">
                          <a:solidFill>
                            <a:srgbClr val="434343"/>
                          </a:solidFill>
                          <a:effectLst/>
                          <a:latin typeface="Calibri" panose="020F0502020204030204" pitchFamily="34" charset="0"/>
                        </a:rPr>
                        <a:t>03_36 a 55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b="0" i="0" u="none" strike="noStrike">
                          <a:solidFill>
                            <a:srgbClr val="434343"/>
                          </a:solidFill>
                          <a:effectLst/>
                          <a:latin typeface="Calibri" panose="020F0502020204030204" pitchFamily="34" charset="0"/>
                        </a:rPr>
                        <a:t>04_7 a 9 anos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b="0" i="0" u="none" strike="noStrike">
                          <a:solidFill>
                            <a:srgbClr val="434343"/>
                          </a:solidFill>
                          <a:effectLst/>
                          <a:latin typeface="Calibri" panose="020F0502020204030204" pitchFamily="34" charset="0"/>
                        </a:rPr>
                        <a:t>02_Sim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2697561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b="0" i="0" u="none" strike="noStrike">
                          <a:solidFill>
                            <a:srgbClr val="434343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b="0" i="0" u="none" strike="noStrike">
                          <a:solidFill>
                            <a:srgbClr val="434343"/>
                          </a:solidFill>
                          <a:effectLst/>
                          <a:latin typeface="Calibri" panose="020F0502020204030204" pitchFamily="34" charset="0"/>
                        </a:rPr>
                        <a:t>02_Entre R$ 2001 e R$ 5000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b="0" i="0" u="none" strike="noStrike">
                          <a:solidFill>
                            <a:srgbClr val="434343"/>
                          </a:solidFill>
                          <a:effectLst/>
                          <a:latin typeface="Calibri" panose="020F0502020204030204" pitchFamily="34" charset="0"/>
                        </a:rPr>
                        <a:t>03_3 a 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b="0" i="0" u="none" strike="noStrike">
                          <a:solidFill>
                            <a:srgbClr val="434343"/>
                          </a:solidFill>
                          <a:effectLst/>
                          <a:latin typeface="Calibri" panose="020F0502020204030204" pitchFamily="34" charset="0"/>
                        </a:rPr>
                        <a:t>03_Curso superior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b="0" i="0" u="none" strike="noStrike">
                          <a:solidFill>
                            <a:srgbClr val="434343"/>
                          </a:solidFill>
                          <a:effectLst/>
                          <a:latin typeface="Calibri" panose="020F0502020204030204" pitchFamily="34" charset="0"/>
                        </a:rPr>
                        <a:t>01_Até 1 ano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b="0" i="0" u="none" strike="noStrike">
                          <a:solidFill>
                            <a:srgbClr val="434343"/>
                          </a:solidFill>
                          <a:effectLst/>
                          <a:latin typeface="Calibri" panose="020F0502020204030204" pitchFamily="34" charset="0"/>
                        </a:rPr>
                        <a:t>03_36 a 55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b="0" i="0" u="none" strike="noStrike">
                          <a:solidFill>
                            <a:srgbClr val="434343"/>
                          </a:solidFill>
                          <a:effectLst/>
                          <a:latin typeface="Calibri" panose="020F0502020204030204" pitchFamily="34" charset="0"/>
                        </a:rPr>
                        <a:t>05_&gt;=10 anos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b="0" i="0" u="none" strike="noStrike">
                          <a:solidFill>
                            <a:srgbClr val="434343"/>
                          </a:solidFill>
                          <a:effectLst/>
                          <a:latin typeface="Calibri" panose="020F0502020204030204" pitchFamily="34" charset="0"/>
                        </a:rPr>
                        <a:t>01_Não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9556068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b="0" i="0" u="none" strike="noStrike">
                          <a:solidFill>
                            <a:srgbClr val="434343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b="0" i="0" u="none" strike="noStrike">
                          <a:solidFill>
                            <a:srgbClr val="434343"/>
                          </a:solidFill>
                          <a:effectLst/>
                          <a:latin typeface="Calibri" panose="020F0502020204030204" pitchFamily="34" charset="0"/>
                        </a:rPr>
                        <a:t>01_Até R$ 2000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b="0" i="0" u="none" strike="noStrike">
                          <a:solidFill>
                            <a:srgbClr val="434343"/>
                          </a:solidFill>
                          <a:effectLst/>
                          <a:latin typeface="Calibri" panose="020F0502020204030204" pitchFamily="34" charset="0"/>
                        </a:rPr>
                        <a:t>04_&gt;5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b="0" i="0" u="none" strike="noStrike">
                          <a:solidFill>
                            <a:srgbClr val="434343"/>
                          </a:solidFill>
                          <a:effectLst/>
                          <a:latin typeface="Calibri" panose="020F0502020204030204" pitchFamily="34" charset="0"/>
                        </a:rPr>
                        <a:t>01_Ensino Fundamental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b="0" i="0" u="none" strike="noStrike">
                          <a:solidFill>
                            <a:srgbClr val="434343"/>
                          </a:solidFill>
                          <a:effectLst/>
                          <a:latin typeface="Calibri" panose="020F0502020204030204" pitchFamily="34" charset="0"/>
                        </a:rPr>
                        <a:t>02_1 a 3 anos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b="0" i="0" u="none" strike="noStrike">
                          <a:solidFill>
                            <a:srgbClr val="434343"/>
                          </a:solidFill>
                          <a:effectLst/>
                          <a:latin typeface="Calibri" panose="020F0502020204030204" pitchFamily="34" charset="0"/>
                        </a:rPr>
                        <a:t>03_36 a 55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b="0" i="0" u="none" strike="noStrike">
                          <a:solidFill>
                            <a:srgbClr val="434343"/>
                          </a:solidFill>
                          <a:effectLst/>
                          <a:latin typeface="Calibri" panose="020F0502020204030204" pitchFamily="34" charset="0"/>
                        </a:rPr>
                        <a:t>01_Zero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b="0" i="0" u="none" strike="noStrike">
                          <a:solidFill>
                            <a:srgbClr val="434343"/>
                          </a:solidFill>
                          <a:effectLst/>
                          <a:latin typeface="Calibri" panose="020F0502020204030204" pitchFamily="34" charset="0"/>
                        </a:rPr>
                        <a:t>02_Sim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317885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b="0" i="0" u="none" strike="noStrike">
                          <a:solidFill>
                            <a:srgbClr val="434343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b="0" i="0" u="none" strike="noStrike">
                          <a:solidFill>
                            <a:srgbClr val="434343"/>
                          </a:solidFill>
                          <a:effectLst/>
                          <a:latin typeface="Calibri" panose="020F0502020204030204" pitchFamily="34" charset="0"/>
                        </a:rPr>
                        <a:t>03_&gt;R$ 5000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b="0" i="0" u="none" strike="noStrike">
                          <a:solidFill>
                            <a:srgbClr val="434343"/>
                          </a:solidFill>
                          <a:effectLst/>
                          <a:latin typeface="Calibri" panose="020F0502020204030204" pitchFamily="34" charset="0"/>
                        </a:rPr>
                        <a:t>03_3 a 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b="0" i="0" u="none" strike="noStrike">
                          <a:solidFill>
                            <a:srgbClr val="434343"/>
                          </a:solidFill>
                          <a:effectLst/>
                          <a:latin typeface="Calibri" panose="020F0502020204030204" pitchFamily="34" charset="0"/>
                        </a:rPr>
                        <a:t>04_Pós-graduação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b="0" i="0" u="none" strike="noStrike">
                          <a:solidFill>
                            <a:srgbClr val="434343"/>
                          </a:solidFill>
                          <a:effectLst/>
                          <a:latin typeface="Calibri" panose="020F0502020204030204" pitchFamily="34" charset="0"/>
                        </a:rPr>
                        <a:t>01_Até 1 ano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b="0" i="0" u="none" strike="noStrike">
                          <a:solidFill>
                            <a:srgbClr val="434343"/>
                          </a:solidFill>
                          <a:effectLst/>
                          <a:latin typeface="Calibri" panose="020F0502020204030204" pitchFamily="34" charset="0"/>
                        </a:rPr>
                        <a:t>01_Ate 25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b="0" i="0" u="none" strike="noStrike">
                          <a:solidFill>
                            <a:srgbClr val="434343"/>
                          </a:solidFill>
                          <a:effectLst/>
                          <a:latin typeface="Calibri" panose="020F0502020204030204" pitchFamily="34" charset="0"/>
                        </a:rPr>
                        <a:t>02_1 a 3 anos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b="0" i="0" u="none" strike="noStrike">
                          <a:solidFill>
                            <a:srgbClr val="434343"/>
                          </a:solidFill>
                          <a:effectLst/>
                          <a:latin typeface="Calibri" panose="020F0502020204030204" pitchFamily="34" charset="0"/>
                        </a:rPr>
                        <a:t>01_Não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0808457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b="0" i="0" u="none" strike="noStrike">
                          <a:solidFill>
                            <a:srgbClr val="434343"/>
                          </a:solidFill>
                          <a:effectLst/>
                          <a:latin typeface="Calibri" panose="020F0502020204030204" pitchFamily="34" charset="0"/>
                        </a:rPr>
                        <a:t>...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b="0" i="0" u="none" strike="noStrike">
                          <a:solidFill>
                            <a:srgbClr val="434343"/>
                          </a:solidFill>
                          <a:effectLst/>
                          <a:latin typeface="Calibri" panose="020F0502020204030204" pitchFamily="34" charset="0"/>
                        </a:rPr>
                        <a:t>...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b="0" i="0" u="none" strike="noStrike">
                          <a:solidFill>
                            <a:srgbClr val="434343"/>
                          </a:solidFill>
                          <a:effectLst/>
                          <a:latin typeface="Calibri" panose="020F0502020204030204" pitchFamily="34" charset="0"/>
                        </a:rPr>
                        <a:t>...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b="0" i="0" u="none" strike="noStrike">
                          <a:solidFill>
                            <a:srgbClr val="434343"/>
                          </a:solidFill>
                          <a:effectLst/>
                          <a:latin typeface="Calibri" panose="020F0502020204030204" pitchFamily="34" charset="0"/>
                        </a:rPr>
                        <a:t>...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b="0" i="0" u="none" strike="noStrike">
                          <a:solidFill>
                            <a:srgbClr val="434343"/>
                          </a:solidFill>
                          <a:effectLst/>
                          <a:latin typeface="Calibri" panose="020F0502020204030204" pitchFamily="34" charset="0"/>
                        </a:rPr>
                        <a:t>...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b="0" i="0" u="none" strike="noStrike">
                          <a:solidFill>
                            <a:srgbClr val="434343"/>
                          </a:solidFill>
                          <a:effectLst/>
                          <a:latin typeface="Calibri" panose="020F0502020204030204" pitchFamily="34" charset="0"/>
                        </a:rPr>
                        <a:t>...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b="0" i="0" u="none" strike="noStrike">
                          <a:solidFill>
                            <a:srgbClr val="434343"/>
                          </a:solidFill>
                          <a:effectLst/>
                          <a:latin typeface="Calibri" panose="020F0502020204030204" pitchFamily="34" charset="0"/>
                        </a:rPr>
                        <a:t>...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b="0" i="0" u="none" strike="noStrike">
                          <a:solidFill>
                            <a:srgbClr val="434343"/>
                          </a:solidFill>
                          <a:effectLst/>
                          <a:latin typeface="Calibri" panose="020F0502020204030204" pitchFamily="34" charset="0"/>
                        </a:rPr>
                        <a:t>...</a:t>
                      </a:r>
                      <a:endParaRPr lang="pt-BR" sz="1400" b="0" i="0" u="none" strike="noStrike" dirty="0">
                        <a:solidFill>
                          <a:srgbClr val="434343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0682602"/>
                  </a:ext>
                </a:extLst>
              </a:tr>
            </a:tbl>
          </a:graphicData>
        </a:graphic>
      </p:graphicFrame>
      <p:sp>
        <p:nvSpPr>
          <p:cNvPr id="14" name="Espaço Reservado para Data 5">
            <a:extLst>
              <a:ext uri="{FF2B5EF4-FFF2-40B4-BE49-F238E27FC236}">
                <a16:creationId xmlns:a16="http://schemas.microsoft.com/office/drawing/2014/main" id="{FEA3B0C9-3581-4799-8240-5BF37BA6E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4E21E8C4-C2FD-4E3C-8DB3-194FE88C6E2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6355275" y="6391430"/>
            <a:ext cx="1705361" cy="341672"/>
          </a:xfrm>
          <a:prstGeom prst="rect">
            <a:avLst/>
          </a:prstGeom>
        </p:spPr>
      </p:pic>
      <p:pic>
        <p:nvPicPr>
          <p:cNvPr id="16" name="Google Shape;62;p13">
            <a:extLst>
              <a:ext uri="{FF2B5EF4-FFF2-40B4-BE49-F238E27FC236}">
                <a16:creationId xmlns:a16="http://schemas.microsoft.com/office/drawing/2014/main" id="{76E87C60-52B5-4AD6-A62C-A3EDB6A109EC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9542770" y="4722638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Espaço Reservado para Número de Slide 4">
            <a:extLst>
              <a:ext uri="{FF2B5EF4-FFF2-40B4-BE49-F238E27FC236}">
                <a16:creationId xmlns:a16="http://schemas.microsoft.com/office/drawing/2014/main" id="{639EBF47-BDD2-4C78-AFF6-F683DD6C864B}"/>
              </a:ext>
            </a:extLst>
          </p:cNvPr>
          <p:cNvSpPr txBox="1">
            <a:spLocks/>
          </p:cNvSpPr>
          <p:nvPr/>
        </p:nvSpPr>
        <p:spPr>
          <a:xfrm>
            <a:off x="11436559" y="379620"/>
            <a:ext cx="399713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8FB8526-A7DF-44F1-A0A0-E2C9088E1528}" type="slidenum">
              <a:rPr lang="pt-BR" smtClean="0">
                <a:solidFill>
                  <a:srgbClr val="6ADBD9"/>
                </a:solidFill>
              </a:rPr>
              <a:pPr algn="ctr"/>
              <a:t>57</a:t>
            </a:fld>
            <a:endParaRPr lang="pt-BR" dirty="0">
              <a:solidFill>
                <a:srgbClr val="6ADBD9"/>
              </a:solidFill>
            </a:endParaRPr>
          </a:p>
        </p:txBody>
      </p:sp>
      <p:sp>
        <p:nvSpPr>
          <p:cNvPr id="22" name="Pentágono 21">
            <a:extLst>
              <a:ext uri="{FF2B5EF4-FFF2-40B4-BE49-F238E27FC236}">
                <a16:creationId xmlns:a16="http://schemas.microsoft.com/office/drawing/2014/main" id="{4FE2B237-4CD3-4CEC-96AE-88F94B0F46C3}"/>
              </a:ext>
            </a:extLst>
          </p:cNvPr>
          <p:cNvSpPr/>
          <p:nvPr/>
        </p:nvSpPr>
        <p:spPr>
          <a:xfrm>
            <a:off x="11498924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6ADBD9"/>
              </a:solidFill>
            </a:endParaRPr>
          </a:p>
        </p:txBody>
      </p:sp>
      <p:sp>
        <p:nvSpPr>
          <p:cNvPr id="23" name="Title Placeholder 1">
            <a:extLst>
              <a:ext uri="{FF2B5EF4-FFF2-40B4-BE49-F238E27FC236}">
                <a16:creationId xmlns:a16="http://schemas.microsoft.com/office/drawing/2014/main" id="{AA5965C8-8ACB-4073-A71F-2EAE8FFF54C4}"/>
              </a:ext>
            </a:extLst>
          </p:cNvPr>
          <p:cNvSpPr txBox="1">
            <a:spLocks/>
          </p:cNvSpPr>
          <p:nvPr/>
        </p:nvSpPr>
        <p:spPr>
          <a:xfrm>
            <a:off x="278296" y="82800"/>
            <a:ext cx="10178310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pt-BR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Case</a:t>
            </a:r>
            <a:r>
              <a:rPr lang="pt-BR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: Cancelamento de seguro auto</a:t>
            </a:r>
            <a:endParaRPr lang="pt-BR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4</a:t>
            </a:r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 EXERCÍCIOS | </a:t>
            </a:r>
            <a:r>
              <a:rPr lang="pt-BR" sz="11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REGRESSÃO LOGÍSTICA</a:t>
            </a:r>
            <a:endParaRPr lang="en-US" sz="11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A5E2E7CB-7293-4839-B123-3A312460B799}"/>
              </a:ext>
            </a:extLst>
          </p:cNvPr>
          <p:cNvSpPr/>
          <p:nvPr/>
        </p:nvSpPr>
        <p:spPr>
          <a:xfrm>
            <a:off x="385799" y="5828760"/>
            <a:ext cx="953986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140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Arquivo: Cancelamento_Seguro_Auto.xlsx</a:t>
            </a:r>
            <a:endParaRPr lang="pt-BR" sz="1400" dirty="0">
              <a:solidFill>
                <a:srgbClr val="434343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199401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Espaço Reservado para Data 5">
            <a:extLst>
              <a:ext uri="{FF2B5EF4-FFF2-40B4-BE49-F238E27FC236}">
                <a16:creationId xmlns:a16="http://schemas.microsoft.com/office/drawing/2014/main" id="{298FCD9C-C117-4C98-8B77-5AD0F7B8D54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036547B7-2037-4D24-895D-778BD06FED0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6355275" y="6391430"/>
            <a:ext cx="1705361" cy="341672"/>
          </a:xfrm>
          <a:prstGeom prst="rect">
            <a:avLst/>
          </a:prstGeom>
        </p:spPr>
      </p:pic>
      <p:pic>
        <p:nvPicPr>
          <p:cNvPr id="16" name="Google Shape;62;p13">
            <a:extLst>
              <a:ext uri="{FF2B5EF4-FFF2-40B4-BE49-F238E27FC236}">
                <a16:creationId xmlns:a16="http://schemas.microsoft.com/office/drawing/2014/main" id="{D1B7BC7B-F379-466F-AE12-35D392A068D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9542770" y="4722638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Espaço Reservado para Número de Slide 4">
            <a:extLst>
              <a:ext uri="{FF2B5EF4-FFF2-40B4-BE49-F238E27FC236}">
                <a16:creationId xmlns:a16="http://schemas.microsoft.com/office/drawing/2014/main" id="{2878BC5A-E953-4AD4-BA36-17D7B6EDCB60}"/>
              </a:ext>
            </a:extLst>
          </p:cNvPr>
          <p:cNvSpPr txBox="1">
            <a:spLocks/>
          </p:cNvSpPr>
          <p:nvPr/>
        </p:nvSpPr>
        <p:spPr>
          <a:xfrm>
            <a:off x="11436559" y="379620"/>
            <a:ext cx="399713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8FB8526-A7DF-44F1-A0A0-E2C9088E1528}" type="slidenum">
              <a:rPr lang="pt-BR" smtClean="0">
                <a:solidFill>
                  <a:srgbClr val="6ADBD9"/>
                </a:solidFill>
              </a:rPr>
              <a:pPr algn="ctr"/>
              <a:t>58</a:t>
            </a:fld>
            <a:endParaRPr lang="pt-BR" dirty="0">
              <a:solidFill>
                <a:srgbClr val="6ADBD9"/>
              </a:solidFill>
            </a:endParaRPr>
          </a:p>
        </p:txBody>
      </p:sp>
      <p:sp>
        <p:nvSpPr>
          <p:cNvPr id="22" name="Pentágono 21">
            <a:extLst>
              <a:ext uri="{FF2B5EF4-FFF2-40B4-BE49-F238E27FC236}">
                <a16:creationId xmlns:a16="http://schemas.microsoft.com/office/drawing/2014/main" id="{DDFCE74D-DE9C-42C3-B9A3-ACDF00E5A91E}"/>
              </a:ext>
            </a:extLst>
          </p:cNvPr>
          <p:cNvSpPr/>
          <p:nvPr/>
        </p:nvSpPr>
        <p:spPr>
          <a:xfrm>
            <a:off x="11498924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6ADBD9"/>
              </a:solidFill>
            </a:endParaRPr>
          </a:p>
        </p:txBody>
      </p:sp>
      <p:sp>
        <p:nvSpPr>
          <p:cNvPr id="23" name="Title Placeholder 1">
            <a:extLst>
              <a:ext uri="{FF2B5EF4-FFF2-40B4-BE49-F238E27FC236}">
                <a16:creationId xmlns:a16="http://schemas.microsoft.com/office/drawing/2014/main" id="{5F7D7A57-3341-445B-BD14-7DC2FE4281BC}"/>
              </a:ext>
            </a:extLst>
          </p:cNvPr>
          <p:cNvSpPr txBox="1">
            <a:spLocks/>
          </p:cNvSpPr>
          <p:nvPr/>
        </p:nvSpPr>
        <p:spPr>
          <a:xfrm>
            <a:off x="278296" y="82800"/>
            <a:ext cx="10178310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pt-BR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Case</a:t>
            </a:r>
            <a:r>
              <a:rPr lang="pt-BR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: Cancelamento de seguro auto</a:t>
            </a:r>
            <a:endParaRPr lang="pt-BR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4</a:t>
            </a:r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 EXERCÍCIOS | </a:t>
            </a:r>
            <a:r>
              <a:rPr lang="pt-BR" sz="11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REGRESSÃO LOGÍSTICA</a:t>
            </a:r>
            <a:endParaRPr lang="en-US" sz="11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8B0AF07C-C001-42CA-9B96-2A9E08A92D5E}"/>
              </a:ext>
            </a:extLst>
          </p:cNvPr>
          <p:cNvSpPr/>
          <p:nvPr/>
        </p:nvSpPr>
        <p:spPr>
          <a:xfrm>
            <a:off x="385799" y="5828760"/>
            <a:ext cx="953986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140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Arquivo: Cancelamento_Seguro_Auto.xlsx</a:t>
            </a:r>
            <a:endParaRPr lang="pt-BR" sz="1400" dirty="0">
              <a:solidFill>
                <a:srgbClr val="434343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535C75A8-3818-4B0A-8FE0-C0374D57BC9B}"/>
              </a:ext>
            </a:extLst>
          </p:cNvPr>
          <p:cNvSpPr/>
          <p:nvPr/>
        </p:nvSpPr>
        <p:spPr>
          <a:xfrm>
            <a:off x="1" y="1222909"/>
            <a:ext cx="10589936" cy="1147541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>
              <a:solidFill>
                <a:srgbClr val="434343"/>
              </a:solidFill>
              <a:latin typeface="Calibri" panose="020F0502020204030204"/>
            </a:endParaRP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4EA75B88-5FD1-4BF9-B66A-759B39E7C6A7}"/>
              </a:ext>
            </a:extLst>
          </p:cNvPr>
          <p:cNvSpPr/>
          <p:nvPr/>
        </p:nvSpPr>
        <p:spPr>
          <a:xfrm>
            <a:off x="285381" y="1364597"/>
            <a:ext cx="9930675" cy="843140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pt-BR" sz="1600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Considere os dados de </a:t>
            </a:r>
            <a:r>
              <a:rPr lang="pt-BR" sz="160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2.143 indivíduos com seguro de automóvel, em uma </a:t>
            </a:r>
            <a:r>
              <a:rPr lang="pt-BR" sz="1600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certa seguradora</a:t>
            </a:r>
            <a:r>
              <a:rPr lang="pt-BR" sz="160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Deseja-se entender quais características influenciam o </a:t>
            </a:r>
            <a:r>
              <a:rPr lang="pt-BR" sz="1600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cancelamento </a:t>
            </a:r>
            <a:r>
              <a:rPr lang="pt-BR" sz="160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do seguro, construindo um </a:t>
            </a:r>
            <a:r>
              <a:rPr lang="pt-BR" sz="1600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modelo que explique a probabilidade de cancelamento</a:t>
            </a:r>
            <a:r>
              <a:rPr lang="pt-BR" sz="160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a fim de estabelecer </a:t>
            </a:r>
            <a:r>
              <a:rPr lang="pt-BR" sz="1600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estratégias de retenção mais efetivas.</a:t>
            </a:r>
          </a:p>
        </p:txBody>
      </p:sp>
      <p:pic>
        <p:nvPicPr>
          <p:cNvPr id="19" name="Picture 2" descr="Foto profissional grátis de adulto, ao ar livre, assento, automobilístico">
            <a:extLst>
              <a:ext uri="{FF2B5EF4-FFF2-40B4-BE49-F238E27FC236}">
                <a16:creationId xmlns:a16="http://schemas.microsoft.com/office/drawing/2014/main" id="{09152589-9342-43A4-822A-5A97F9DA3F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7892" y="1222909"/>
            <a:ext cx="1734107" cy="1147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 Box 5">
            <a:extLst>
              <a:ext uri="{FF2B5EF4-FFF2-40B4-BE49-F238E27FC236}">
                <a16:creationId xmlns:a16="http://schemas.microsoft.com/office/drawing/2014/main" id="{17CC76C6-E82D-4222-B61E-B4CAB32673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7200" y="2587017"/>
            <a:ext cx="11052952" cy="27943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/>
          <a:lstStyle>
            <a:defPPr>
              <a:defRPr lang="pt-BR"/>
            </a:defPPr>
            <a:lvl1pPr marL="342900" indent="-342900">
              <a:lnSpc>
                <a:spcPct val="110000"/>
              </a:lnSpc>
              <a:buFontTx/>
              <a:buAutoNum type="alphaLcParenBoth"/>
              <a:defRPr sz="1600">
                <a:solidFill>
                  <a:srgbClr val="434343"/>
                </a:solidFill>
                <a:latin typeface="Open Sans" panose="020B0604020202020204"/>
                <a:cs typeface="Arial" charset="0"/>
              </a:defRPr>
            </a:lvl1pPr>
            <a:lvl2pPr marL="857250" lvl="1" indent="-400050">
              <a:lnSpc>
                <a:spcPct val="110000"/>
              </a:lnSpc>
              <a:buFont typeface="+mj-lt"/>
              <a:buAutoNum type="romanLcPeriod"/>
              <a:defRPr sz="1600">
                <a:solidFill>
                  <a:srgbClr val="434343"/>
                </a:solidFill>
                <a:latin typeface="Open Sans" panose="020B0604020202020204"/>
                <a:cs typeface="Arial" charset="0"/>
              </a:defRPr>
            </a:lvl2pPr>
            <a:lvl3pPr indent="0">
              <a:defRPr sz="1100"/>
            </a:lvl3pPr>
            <a:lvl4pPr indent="0">
              <a:defRPr sz="1100"/>
            </a:lvl4pPr>
            <a:lvl5pPr indent="0">
              <a:defRPr sz="1100"/>
            </a:lvl5pPr>
            <a:lvl6pPr indent="0">
              <a:defRPr sz="1100"/>
            </a:lvl6pPr>
            <a:lvl7pPr indent="0">
              <a:defRPr sz="1100"/>
            </a:lvl7pPr>
            <a:lvl8pPr indent="0">
              <a:defRPr sz="1100"/>
            </a:lvl8pPr>
            <a:lvl9pPr indent="0">
              <a:defRPr sz="1100"/>
            </a:lvl9pPr>
          </a:lstStyle>
          <a:p>
            <a:r>
              <a:rPr lang="pt-BR"/>
              <a:t>Faça a análise exploratória univariada e interprete todas as variáveis do banco de dados. Qual o % churn  (ou % de cancelamento)?</a:t>
            </a:r>
            <a:endParaRPr lang="en-US"/>
          </a:p>
          <a:p>
            <a:r>
              <a:rPr lang="pt-BR"/>
              <a:t>Quais são as variáveis que melhor explicam o cancelamento?</a:t>
            </a:r>
            <a:endParaRPr lang="en-US"/>
          </a:p>
          <a:p>
            <a:r>
              <a:rPr lang="pt-BR"/>
              <a:t>Ajuste um modelo de regressão logística e avalie quais variáveis apareceram como significantes. Adote 10% de significância.</a:t>
            </a:r>
          </a:p>
          <a:p>
            <a:r>
              <a:rPr lang="pt-BR"/>
              <a:t>A partir do modelo, quais são as variáveis que melhor explicam se o segurado cancelou ou não?</a:t>
            </a:r>
            <a:endParaRPr lang="en-US"/>
          </a:p>
          <a:p>
            <a:r>
              <a:rPr lang="pt-BR"/>
              <a:t>Calcule a probabilidade de propensão ao churn como uma coluna nova na base.</a:t>
            </a:r>
          </a:p>
          <a:p>
            <a:r>
              <a:rPr lang="pt-BR"/>
              <a:t>Qual a sugestão inicial de ponto de corte para predizer se o cliente cancelará o seguro ou não?</a:t>
            </a:r>
            <a:endParaRPr lang="en-US"/>
          </a:p>
          <a:p>
            <a:r>
              <a:rPr lang="pt-BR"/>
              <a:t>Considerando essa sugestão, construa a matriz de confusão. Qual a taxa de classificação correta?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67102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ângulo 14">
            <a:extLst>
              <a:ext uri="{FF2B5EF4-FFF2-40B4-BE49-F238E27FC236}">
                <a16:creationId xmlns:a16="http://schemas.microsoft.com/office/drawing/2014/main" id="{20ACFDA3-108E-4C94-9BF5-50A65E08F098}"/>
              </a:ext>
            </a:extLst>
          </p:cNvPr>
          <p:cNvSpPr/>
          <p:nvPr/>
        </p:nvSpPr>
        <p:spPr>
          <a:xfrm>
            <a:off x="0" y="1364731"/>
            <a:ext cx="9856381" cy="2322922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C614DE7C-93DF-40BF-8B79-1508222539C0}"/>
              </a:ext>
            </a:extLst>
          </p:cNvPr>
          <p:cNvSpPr txBox="1">
            <a:spLocks/>
          </p:cNvSpPr>
          <p:nvPr/>
        </p:nvSpPr>
        <p:spPr>
          <a:xfrm>
            <a:off x="277200" y="828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0" i="0" u="none" strike="noStrike" kern="1200" cap="none" spc="0" normalizeH="0" baseline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Referências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LIVROS-TEXTO | 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REGRESSÃO LOGÍSTICA E 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 DE 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DADOS CATEGORIZADOS</a:t>
            </a: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BBBC462E-D7AC-4974-B0BC-B7ED80B56F5E}"/>
              </a:ext>
            </a:extLst>
          </p:cNvPr>
          <p:cNvSpPr/>
          <p:nvPr/>
        </p:nvSpPr>
        <p:spPr>
          <a:xfrm>
            <a:off x="277199" y="1618251"/>
            <a:ext cx="9265571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434343"/>
                </a:solidFill>
                <a:latin typeface="Open Sans" panose="020B0604020202020204"/>
              </a:rPr>
              <a:t>Agresti</a:t>
            </a:r>
            <a:r>
              <a:rPr lang="en-US" sz="1600" dirty="0">
                <a:solidFill>
                  <a:srgbClr val="434343"/>
                </a:solidFill>
                <a:latin typeface="Open Sans" panose="020B0604020202020204"/>
              </a:rPr>
              <a:t>, A. (2002). </a:t>
            </a:r>
            <a:r>
              <a:rPr lang="en-US" sz="1600" i="1" dirty="0">
                <a:solidFill>
                  <a:srgbClr val="434343"/>
                </a:solidFill>
                <a:latin typeface="Open Sans" panose="020B0604020202020204"/>
              </a:rPr>
              <a:t>Categorical data analysis</a:t>
            </a:r>
            <a:r>
              <a:rPr lang="en-US" sz="1600" dirty="0">
                <a:solidFill>
                  <a:srgbClr val="434343"/>
                </a:solidFill>
                <a:latin typeface="Open Sans" panose="020B0604020202020204"/>
              </a:rPr>
              <a:t> (Vol. 359). Wiley-</a:t>
            </a:r>
            <a:r>
              <a:rPr lang="en-US" sz="1600" dirty="0" err="1">
                <a:solidFill>
                  <a:srgbClr val="434343"/>
                </a:solidFill>
                <a:latin typeface="Open Sans" panose="020B0604020202020204"/>
              </a:rPr>
              <a:t>interscience</a:t>
            </a:r>
            <a:r>
              <a:rPr lang="en-US" sz="1600" dirty="0">
                <a:solidFill>
                  <a:srgbClr val="434343"/>
                </a:solidFill>
                <a:latin typeface="Open Sans" panose="020B0604020202020204"/>
              </a:rPr>
              <a:t>.</a:t>
            </a:r>
          </a:p>
          <a:p>
            <a:pPr algn="l">
              <a:buFont typeface="Arial" pitchFamily="34" charset="0"/>
              <a:buChar char="•"/>
            </a:pPr>
            <a:endParaRPr lang="en-US" sz="1600" dirty="0">
              <a:solidFill>
                <a:srgbClr val="434343"/>
              </a:solidFill>
              <a:latin typeface="Open Sans" panose="020B060402020202020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pt-BR" sz="1600" dirty="0">
                <a:solidFill>
                  <a:srgbClr val="434343"/>
                </a:solidFill>
                <a:latin typeface="Open Sans" panose="020B0604020202020204"/>
              </a:rPr>
              <a:t>Conover, W. J. (1999). </a:t>
            </a:r>
            <a:r>
              <a:rPr lang="en-US" altLang="pt-BR" sz="1600" i="1" dirty="0">
                <a:solidFill>
                  <a:srgbClr val="434343"/>
                </a:solidFill>
                <a:latin typeface="Open Sans" panose="020B0604020202020204"/>
              </a:rPr>
              <a:t>Practical nonparametric statistics</a:t>
            </a:r>
            <a:r>
              <a:rPr lang="en-US" altLang="pt-BR" sz="1600" dirty="0">
                <a:solidFill>
                  <a:srgbClr val="434343"/>
                </a:solidFill>
                <a:latin typeface="Open Sans" panose="020B0604020202020204"/>
              </a:rPr>
              <a:t>. New York: Wiley.</a:t>
            </a:r>
          </a:p>
          <a:p>
            <a:pPr>
              <a:buFont typeface="Arial" pitchFamily="34" charset="0"/>
              <a:buChar char="•"/>
            </a:pPr>
            <a:endParaRPr lang="en-US" sz="1600" dirty="0">
              <a:solidFill>
                <a:srgbClr val="434343"/>
              </a:solidFill>
              <a:latin typeface="Open Sans" panose="020B0604020202020204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434343"/>
                </a:solidFill>
                <a:latin typeface="Open Sans" panose="020B0604020202020204"/>
              </a:rPr>
              <a:t>Cramér</a:t>
            </a:r>
            <a:r>
              <a:rPr lang="en-US" sz="1600" dirty="0">
                <a:solidFill>
                  <a:srgbClr val="434343"/>
                </a:solidFill>
                <a:latin typeface="Open Sans" panose="020B0604020202020204"/>
              </a:rPr>
              <a:t>, H. (1945). </a:t>
            </a:r>
            <a:r>
              <a:rPr lang="en-US" sz="1600" i="1" dirty="0">
                <a:solidFill>
                  <a:srgbClr val="434343"/>
                </a:solidFill>
                <a:latin typeface="Open Sans" panose="020B0604020202020204"/>
              </a:rPr>
              <a:t>Mathematical methods of statistics</a:t>
            </a:r>
            <a:r>
              <a:rPr lang="en-US" sz="1600" dirty="0">
                <a:solidFill>
                  <a:srgbClr val="434343"/>
                </a:solidFill>
                <a:latin typeface="Open Sans" panose="020B0604020202020204"/>
              </a:rPr>
              <a:t> (Vol. 9). </a:t>
            </a:r>
            <a:r>
              <a:rPr lang="en-US" sz="1600">
                <a:solidFill>
                  <a:srgbClr val="434343"/>
                </a:solidFill>
                <a:latin typeface="Open Sans" panose="020B0604020202020204"/>
              </a:rPr>
              <a:t>Princeton University </a:t>
            </a:r>
            <a:r>
              <a:rPr lang="en-US" sz="1600" dirty="0">
                <a:solidFill>
                  <a:srgbClr val="434343"/>
                </a:solidFill>
                <a:latin typeface="Open Sans" panose="020B0604020202020204"/>
              </a:rPr>
              <a:t>P</a:t>
            </a:r>
            <a:r>
              <a:rPr lang="en-US" sz="1600">
                <a:solidFill>
                  <a:srgbClr val="434343"/>
                </a:solidFill>
                <a:latin typeface="Open Sans" panose="020B0604020202020204"/>
              </a:rPr>
              <a:t>ress</a:t>
            </a:r>
            <a:r>
              <a:rPr lang="en-US" sz="1600" dirty="0">
                <a:solidFill>
                  <a:srgbClr val="434343"/>
                </a:solidFill>
                <a:latin typeface="Open Sans" panose="020B0604020202020204"/>
              </a:rPr>
              <a:t>.</a:t>
            </a:r>
          </a:p>
          <a:p>
            <a:pPr algn="l">
              <a:buFont typeface="Arial" pitchFamily="34" charset="0"/>
              <a:buChar char="•"/>
            </a:pPr>
            <a:endParaRPr lang="en-US" sz="1600" dirty="0">
              <a:solidFill>
                <a:srgbClr val="434343"/>
              </a:solidFill>
              <a:latin typeface="Open Sans" panose="020B0604020202020204"/>
            </a:endParaRPr>
          </a:p>
          <a:p>
            <a:pPr marL="285750" indent="-28575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pt-BR" sz="1600">
                <a:solidFill>
                  <a:srgbClr val="434343"/>
                </a:solidFill>
                <a:latin typeface="Open Sans" panose="020B0604020202020204"/>
              </a:rPr>
              <a:t>Hosmer</a:t>
            </a:r>
            <a:r>
              <a:rPr lang="en-US" altLang="pt-BR" sz="1600" dirty="0">
                <a:solidFill>
                  <a:srgbClr val="434343"/>
                </a:solidFill>
                <a:latin typeface="Open Sans" panose="020B0604020202020204"/>
              </a:rPr>
              <a:t>, D. W. e </a:t>
            </a:r>
            <a:r>
              <a:rPr lang="en-US" altLang="pt-BR" sz="1600" dirty="0" err="1">
                <a:solidFill>
                  <a:srgbClr val="434343"/>
                </a:solidFill>
                <a:latin typeface="Open Sans" panose="020B0604020202020204"/>
              </a:rPr>
              <a:t>Lemeshow</a:t>
            </a:r>
            <a:r>
              <a:rPr lang="en-US" altLang="pt-BR" sz="1600" dirty="0">
                <a:solidFill>
                  <a:srgbClr val="434343"/>
                </a:solidFill>
                <a:latin typeface="Open Sans" panose="020B0604020202020204"/>
              </a:rPr>
              <a:t>, S. (2000). </a:t>
            </a:r>
            <a:r>
              <a:rPr lang="en-US" altLang="pt-BR" sz="1600" i="1" dirty="0">
                <a:solidFill>
                  <a:srgbClr val="434343"/>
                </a:solidFill>
                <a:latin typeface="Open Sans" panose="020B0604020202020204"/>
              </a:rPr>
              <a:t>Applied Logistic Regression</a:t>
            </a:r>
            <a:r>
              <a:rPr lang="en-US" altLang="pt-BR" sz="1600">
                <a:solidFill>
                  <a:srgbClr val="434343"/>
                </a:solidFill>
                <a:latin typeface="Open Sans" panose="020B0604020202020204"/>
              </a:rPr>
              <a:t>, 2ª </a:t>
            </a:r>
            <a:r>
              <a:rPr lang="en-US" altLang="pt-BR" sz="1600" dirty="0">
                <a:solidFill>
                  <a:srgbClr val="434343"/>
                </a:solidFill>
                <a:latin typeface="Open Sans" panose="020B0604020202020204"/>
              </a:rPr>
              <a:t>ed</a:t>
            </a:r>
            <a:r>
              <a:rPr lang="en-US" altLang="pt-BR" sz="1600">
                <a:solidFill>
                  <a:srgbClr val="434343"/>
                </a:solidFill>
                <a:latin typeface="Open Sans" panose="020B0604020202020204"/>
              </a:rPr>
              <a:t>. New </a:t>
            </a:r>
            <a:r>
              <a:rPr lang="en-US" altLang="pt-BR" sz="1600" dirty="0">
                <a:solidFill>
                  <a:srgbClr val="434343"/>
                </a:solidFill>
                <a:latin typeface="Open Sans" panose="020B0604020202020204"/>
              </a:rPr>
              <a:t>York: Wiley. </a:t>
            </a:r>
            <a:endParaRPr lang="pt-BR" sz="1600" dirty="0">
              <a:solidFill>
                <a:srgbClr val="434343"/>
              </a:solidFill>
              <a:latin typeface="Open Sans" panose="020B0604020202020204"/>
            </a:endParaRPr>
          </a:p>
        </p:txBody>
      </p:sp>
      <p:sp>
        <p:nvSpPr>
          <p:cNvPr id="13" name="Espaço Reservado para Data 5">
            <a:extLst>
              <a:ext uri="{FF2B5EF4-FFF2-40B4-BE49-F238E27FC236}">
                <a16:creationId xmlns:a16="http://schemas.microsoft.com/office/drawing/2014/main" id="{49987716-37D5-49B6-86D0-9494D20F129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09F6B4E9-955B-469C-B488-862251C54FC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6355275" y="6391430"/>
            <a:ext cx="1705361" cy="341672"/>
          </a:xfrm>
          <a:prstGeom prst="rect">
            <a:avLst/>
          </a:prstGeom>
        </p:spPr>
      </p:pic>
      <p:pic>
        <p:nvPicPr>
          <p:cNvPr id="17" name="Google Shape;62;p13">
            <a:extLst>
              <a:ext uri="{FF2B5EF4-FFF2-40B4-BE49-F238E27FC236}">
                <a16:creationId xmlns:a16="http://schemas.microsoft.com/office/drawing/2014/main" id="{AC5BAD94-B184-4F33-AECE-B86556881F1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9542770" y="4722638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Espaço Reservado para Número de Slide 4">
            <a:extLst>
              <a:ext uri="{FF2B5EF4-FFF2-40B4-BE49-F238E27FC236}">
                <a16:creationId xmlns:a16="http://schemas.microsoft.com/office/drawing/2014/main" id="{97722820-7E88-4FAE-BB5A-4C9ABCACE80A}"/>
              </a:ext>
            </a:extLst>
          </p:cNvPr>
          <p:cNvSpPr txBox="1">
            <a:spLocks/>
          </p:cNvSpPr>
          <p:nvPr/>
        </p:nvSpPr>
        <p:spPr>
          <a:xfrm>
            <a:off x="11436559" y="379620"/>
            <a:ext cx="399713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8FB8526-A7DF-44F1-A0A0-E2C9088E1528}" type="slidenum">
              <a:rPr lang="pt-BR" smtClean="0">
                <a:solidFill>
                  <a:srgbClr val="6ADBD9"/>
                </a:solidFill>
              </a:rPr>
              <a:pPr algn="ctr"/>
              <a:t>59</a:t>
            </a:fld>
            <a:endParaRPr lang="pt-BR" dirty="0">
              <a:solidFill>
                <a:srgbClr val="6ADBD9"/>
              </a:solidFill>
            </a:endParaRPr>
          </a:p>
        </p:txBody>
      </p:sp>
      <p:sp>
        <p:nvSpPr>
          <p:cNvPr id="21" name="Pentágono 20">
            <a:extLst>
              <a:ext uri="{FF2B5EF4-FFF2-40B4-BE49-F238E27FC236}">
                <a16:creationId xmlns:a16="http://schemas.microsoft.com/office/drawing/2014/main" id="{E69F9944-C8F7-4FF3-90B1-75E91E6244E3}"/>
              </a:ext>
            </a:extLst>
          </p:cNvPr>
          <p:cNvSpPr/>
          <p:nvPr/>
        </p:nvSpPr>
        <p:spPr>
          <a:xfrm>
            <a:off x="11498924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6ADBD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53568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F1024DDB-35A6-47F9-99BC-9F820E220D97}"/>
              </a:ext>
            </a:extLst>
          </p:cNvPr>
          <p:cNvSpPr txBox="1">
            <a:spLocks/>
          </p:cNvSpPr>
          <p:nvPr/>
        </p:nvSpPr>
        <p:spPr>
          <a:xfrm>
            <a:off x="278296" y="828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pt-BR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Objetivo</a:t>
            </a: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1. INTRODUÇÃO | </a:t>
            </a:r>
            <a:r>
              <a:rPr lang="pt-BR" sz="11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REGRESSÃO LOGÍSTICA</a:t>
            </a:r>
            <a:endParaRPr lang="en-US" sz="11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FB14EF53-A111-47D9-B600-A9C0A3FE4F25}"/>
              </a:ext>
            </a:extLst>
          </p:cNvPr>
          <p:cNvSpPr/>
          <p:nvPr/>
        </p:nvSpPr>
        <p:spPr>
          <a:xfrm>
            <a:off x="2602838" y="1656456"/>
            <a:ext cx="9589161" cy="2984815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D71B277A-117B-4466-BD2D-38CD08BC9777}"/>
              </a:ext>
            </a:extLst>
          </p:cNvPr>
          <p:cNvSpPr txBox="1"/>
          <p:nvPr/>
        </p:nvSpPr>
        <p:spPr>
          <a:xfrm>
            <a:off x="2965243" y="2309087"/>
            <a:ext cx="883913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434343"/>
                </a:solidFill>
                <a:latin typeface="Open Sans" panose="020B0604020202020204"/>
              </a:rPr>
              <a:t>O modelo de Regressão Logística </a:t>
            </a:r>
            <a:r>
              <a:rPr lang="pt-BR" sz="1600">
                <a:solidFill>
                  <a:srgbClr val="434343"/>
                </a:solidFill>
                <a:latin typeface="Open Sans" panose="020B0604020202020204"/>
              </a:rPr>
              <a:t>tem como objetivo </a:t>
            </a:r>
            <a:r>
              <a:rPr lang="pt-BR" sz="1600" b="1">
                <a:solidFill>
                  <a:srgbClr val="434343"/>
                </a:solidFill>
                <a:latin typeface="Open Sans" panose="020B0604020202020204"/>
              </a:rPr>
              <a:t>predizer </a:t>
            </a:r>
            <a:r>
              <a:rPr lang="pt-BR" sz="1600" b="1" dirty="0">
                <a:solidFill>
                  <a:srgbClr val="434343"/>
                </a:solidFill>
                <a:latin typeface="Open Sans" panose="020B0604020202020204"/>
              </a:rPr>
              <a:t>um </a:t>
            </a:r>
            <a:r>
              <a:rPr lang="pt-BR" sz="1600" b="1">
                <a:solidFill>
                  <a:srgbClr val="434343"/>
                </a:solidFill>
                <a:latin typeface="Open Sans" panose="020B0604020202020204"/>
              </a:rPr>
              <a:t>evento binário</a:t>
            </a:r>
            <a:r>
              <a:rPr lang="pt-BR" sz="1600">
                <a:solidFill>
                  <a:srgbClr val="434343"/>
                </a:solidFill>
                <a:latin typeface="Open Sans" panose="020B0604020202020204"/>
              </a:rPr>
              <a:t>, segundo um conjunto de variáveis explicativas. Um evento binário é codificado como:</a:t>
            </a:r>
          </a:p>
          <a:p>
            <a:endParaRPr lang="pt-BR" sz="800">
              <a:solidFill>
                <a:srgbClr val="434343"/>
              </a:solidFill>
              <a:latin typeface="Open Sans" panose="020B060402020202020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>
                <a:solidFill>
                  <a:srgbClr val="434343"/>
                </a:solidFill>
                <a:latin typeface="Open Sans" panose="020B0604020202020204"/>
              </a:rPr>
              <a:t>1, quando ocorre o evento de interesse;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>
                <a:solidFill>
                  <a:srgbClr val="434343"/>
                </a:solidFill>
                <a:latin typeface="Open Sans" panose="020B0604020202020204"/>
              </a:rPr>
              <a:t>0, caso contrário.</a:t>
            </a:r>
          </a:p>
          <a:p>
            <a:endParaRPr lang="pt-BR" sz="1600">
              <a:solidFill>
                <a:srgbClr val="434343"/>
              </a:solidFill>
              <a:latin typeface="Open Sans" panose="020B0604020202020204"/>
            </a:endParaRPr>
          </a:p>
          <a:p>
            <a:r>
              <a:rPr lang="pt-BR" sz="1600">
                <a:solidFill>
                  <a:srgbClr val="434343"/>
                </a:solidFill>
                <a:latin typeface="Open Sans" panose="020B0604020202020204"/>
              </a:rPr>
              <a:t>Dessa forma, na Regressão Logística, a </a:t>
            </a:r>
            <a:r>
              <a:rPr lang="pt-BR" sz="1600" b="1">
                <a:solidFill>
                  <a:srgbClr val="434343"/>
                </a:solidFill>
                <a:latin typeface="Open Sans" panose="020B0604020202020204"/>
              </a:rPr>
              <a:t>variável resposta </a:t>
            </a:r>
            <a:r>
              <a:rPr lang="pt-BR" sz="1600">
                <a:solidFill>
                  <a:srgbClr val="434343"/>
                </a:solidFill>
                <a:latin typeface="Open Sans" panose="020B0604020202020204"/>
              </a:rPr>
              <a:t>deve ser de natureza binária.</a:t>
            </a:r>
          </a:p>
        </p:txBody>
      </p:sp>
      <p:pic>
        <p:nvPicPr>
          <p:cNvPr id="1026" name="Picture 2" descr="selective focus photography of arrow target">
            <a:extLst>
              <a:ext uri="{FF2B5EF4-FFF2-40B4-BE49-F238E27FC236}">
                <a16:creationId xmlns:a16="http://schemas.microsoft.com/office/drawing/2014/main" id="{8A52D9C8-66AC-4903-8450-8511E21E41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94" b="9462"/>
          <a:stretch/>
        </p:blipFill>
        <p:spPr bwMode="auto">
          <a:xfrm>
            <a:off x="0" y="1656457"/>
            <a:ext cx="2602838" cy="2984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Espaço Reservado para Data 5">
            <a:extLst>
              <a:ext uri="{FF2B5EF4-FFF2-40B4-BE49-F238E27FC236}">
                <a16:creationId xmlns:a16="http://schemas.microsoft.com/office/drawing/2014/main" id="{13BB6E9F-CFE9-498B-8D44-EC32075A323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8389A530-74B9-4B1D-828C-C1E674ABAC0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6355275" y="6391430"/>
            <a:ext cx="1705361" cy="341672"/>
          </a:xfrm>
          <a:prstGeom prst="rect">
            <a:avLst/>
          </a:prstGeom>
        </p:spPr>
      </p:pic>
      <p:pic>
        <p:nvPicPr>
          <p:cNvPr id="15" name="Google Shape;62;p13">
            <a:extLst>
              <a:ext uri="{FF2B5EF4-FFF2-40B4-BE49-F238E27FC236}">
                <a16:creationId xmlns:a16="http://schemas.microsoft.com/office/drawing/2014/main" id="{F886A6E0-3E0D-4E0E-8412-76928CB87D3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9542770" y="4722638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Espaço Reservado para Número de Slide 4">
            <a:extLst>
              <a:ext uri="{FF2B5EF4-FFF2-40B4-BE49-F238E27FC236}">
                <a16:creationId xmlns:a16="http://schemas.microsoft.com/office/drawing/2014/main" id="{8395F3E7-78DF-4D68-B450-8148324A0972}"/>
              </a:ext>
            </a:extLst>
          </p:cNvPr>
          <p:cNvSpPr txBox="1">
            <a:spLocks/>
          </p:cNvSpPr>
          <p:nvPr/>
        </p:nvSpPr>
        <p:spPr>
          <a:xfrm>
            <a:off x="11436559" y="379620"/>
            <a:ext cx="399713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8FB8526-A7DF-44F1-A0A0-E2C9088E1528}" type="slidenum">
              <a:rPr lang="pt-BR" smtClean="0">
                <a:solidFill>
                  <a:srgbClr val="6ADBD9"/>
                </a:solidFill>
              </a:rPr>
              <a:pPr algn="ctr"/>
              <a:t>6</a:t>
            </a:fld>
            <a:endParaRPr lang="pt-BR" dirty="0">
              <a:solidFill>
                <a:srgbClr val="6ADBD9"/>
              </a:solidFill>
            </a:endParaRPr>
          </a:p>
        </p:txBody>
      </p:sp>
      <p:sp>
        <p:nvSpPr>
          <p:cNvPr id="19" name="Pentágono 18">
            <a:extLst>
              <a:ext uri="{FF2B5EF4-FFF2-40B4-BE49-F238E27FC236}">
                <a16:creationId xmlns:a16="http://schemas.microsoft.com/office/drawing/2014/main" id="{E986CA83-AB9E-4E16-B0AF-873167D5542B}"/>
              </a:ext>
            </a:extLst>
          </p:cNvPr>
          <p:cNvSpPr/>
          <p:nvPr/>
        </p:nvSpPr>
        <p:spPr>
          <a:xfrm>
            <a:off x="11498924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6ADBD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451889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55214F25-E6D4-4043-B5AE-CDF8019EAB7B}"/>
              </a:ext>
            </a:extLst>
          </p:cNvPr>
          <p:cNvSpPr/>
          <p:nvPr/>
        </p:nvSpPr>
        <p:spPr>
          <a:xfrm>
            <a:off x="-1" y="1274356"/>
            <a:ext cx="10268607" cy="1307869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F05226B-8275-4F3D-9985-84A3613177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7200" y="1385459"/>
            <a:ext cx="9676097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indent="457200" algn="l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571500" algn="l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algn="l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algn="l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algn="l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indent="0">
              <a:spcBef>
                <a:spcPct val="50000"/>
              </a:spcBef>
            </a:pPr>
            <a:r>
              <a:rPr lang="pt-BR" sz="160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 indicador de </a:t>
            </a:r>
            <a:r>
              <a:rPr lang="pt-BR" sz="1600" b="1" dirty="0" err="1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Kolmogorov</a:t>
            </a:r>
            <a:r>
              <a:rPr lang="pt-BR" sz="1600" b="1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-Smirnov (KS) </a:t>
            </a:r>
            <a:r>
              <a:rPr lang="pt-BR" sz="1600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reflete a máxima separação (em termos absolutos) entre as curvas acumuladas de dois grupos distintos </a:t>
            </a:r>
            <a:r>
              <a:rPr lang="pt-BR" sz="160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quaisquer (por exemplo: virou </a:t>
            </a:r>
            <a:r>
              <a:rPr lang="pt-BR" sz="1600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consultor/não </a:t>
            </a:r>
            <a:r>
              <a:rPr lang="pt-BR" sz="160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virou consultor; ou </a:t>
            </a:r>
            <a:r>
              <a:rPr lang="pt-BR" sz="1600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inadimplente/adimplente). O indicador varia entre 0 (nenhuma separação) a 1 (separação completa).</a:t>
            </a:r>
          </a:p>
        </p:txBody>
      </p:sp>
      <p:graphicFrame>
        <p:nvGraphicFramePr>
          <p:cNvPr id="3" name="Tabela 2">
            <a:extLst>
              <a:ext uri="{FF2B5EF4-FFF2-40B4-BE49-F238E27FC236}">
                <a16:creationId xmlns:a16="http://schemas.microsoft.com/office/drawing/2014/main" id="{FC1C7E51-5ACA-4763-A049-76AF198337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4761256"/>
              </p:ext>
            </p:extLst>
          </p:nvPr>
        </p:nvGraphicFramePr>
        <p:xfrm>
          <a:off x="395894" y="2832161"/>
          <a:ext cx="6048000" cy="3219270"/>
        </p:xfrm>
        <a:graphic>
          <a:graphicData uri="http://schemas.openxmlformats.org/drawingml/2006/table">
            <a:tbl>
              <a:tblPr/>
              <a:tblGrid>
                <a:gridCol w="1656000">
                  <a:extLst>
                    <a:ext uri="{9D8B030D-6E8A-4147-A177-3AD203B41FA5}">
                      <a16:colId xmlns:a16="http://schemas.microsoft.com/office/drawing/2014/main" val="2016545837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178751625"/>
                    </a:ext>
                  </a:extLst>
                </a:gridCol>
                <a:gridCol w="1476000">
                  <a:extLst>
                    <a:ext uri="{9D8B030D-6E8A-4147-A177-3AD203B41FA5}">
                      <a16:colId xmlns:a16="http://schemas.microsoft.com/office/drawing/2014/main" val="2463283239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868845949"/>
                    </a:ext>
                  </a:extLst>
                </a:gridCol>
                <a:gridCol w="1476000">
                  <a:extLst>
                    <a:ext uri="{9D8B030D-6E8A-4147-A177-3AD203B41FA5}">
                      <a16:colId xmlns:a16="http://schemas.microsoft.com/office/drawing/2014/main" val="298672431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0" i="0" u="none" strike="noStrike" dirty="0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Faixa de Probabilidade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43434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3434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3434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3434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6ADB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% Y = 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43434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3434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3434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3434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6ADB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% Acumulado Y = 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43434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3434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3434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3434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6ADB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% Y = 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43434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3434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3434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3434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6ADB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% Acumulado Y = 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43434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3434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3434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3434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6ADB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9605743"/>
                  </a:ext>
                </a:extLst>
              </a:tr>
              <a:tr h="293127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&lt;=10%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43434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3434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3434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3434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6,8%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43434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3434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3434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3434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6,8%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43434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3434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3434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3434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24,5%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43434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3434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3434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3434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24,5%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43434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3434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3434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3434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29919668"/>
                  </a:ext>
                </a:extLst>
              </a:tr>
              <a:tr h="293127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10% - 20%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43434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3434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3434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3434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5,4%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43434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3434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3434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3434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12,2%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43434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3434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3434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3434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21,1%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43434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3434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3434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3434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45,6%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43434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3434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3434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3434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926629"/>
                  </a:ext>
                </a:extLst>
              </a:tr>
              <a:tr h="293127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20% - 30%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43434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3434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3434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3434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4,9%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43434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3434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3434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3434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17,1%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43434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3434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3434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3434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20,6%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43434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3434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3434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3434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66,3%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43434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3434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3434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3434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38823788"/>
                  </a:ext>
                </a:extLst>
              </a:tr>
              <a:tr h="293127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30% - 40%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43434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3434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3434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3434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6,9%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43434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3434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3434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3434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24,0%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43434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3434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3434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3434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10,9%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43434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3434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3434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3434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77,2%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43434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3434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3434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3434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23483564"/>
                  </a:ext>
                </a:extLst>
              </a:tr>
              <a:tr h="293127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40% - 50%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43434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3434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3434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3434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7,5%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43434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3434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3434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3434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31,5%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43434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3434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3434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3434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5,6%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43434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3434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3434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3434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82,8%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43434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3434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3434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3434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53065082"/>
                  </a:ext>
                </a:extLst>
              </a:tr>
              <a:tr h="293127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50% - 60%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43434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3434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3434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3434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8,9%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43434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3434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3434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3434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40,5%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43434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3434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3434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3434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4,6%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43434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3434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3434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3434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87,4%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43434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3434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3434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3434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02706492"/>
                  </a:ext>
                </a:extLst>
              </a:tr>
              <a:tr h="293127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60% - 70%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43434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3434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3434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3434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11,3%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43434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3434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3434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3434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51,8%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43434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3434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3434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3434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3,8%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43434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3434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3434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3434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91,2%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43434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3434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3434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3434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1373982"/>
                  </a:ext>
                </a:extLst>
              </a:tr>
              <a:tr h="293127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70% - 80%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43434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3434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3434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3434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14,2%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43434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3434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3434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3434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65,9%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43434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3434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3434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3434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3,8%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43434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3434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3434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3434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95,0%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43434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3434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3434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3434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0783659"/>
                  </a:ext>
                </a:extLst>
              </a:tr>
              <a:tr h="293127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80% - 90%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43434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3434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3434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3434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15,1%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43434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3434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3434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3434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81,0%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43434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3434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3434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3434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3,5%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43434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3434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3434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3434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98,5%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43434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3434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3434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3434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057021"/>
                  </a:ext>
                </a:extLst>
              </a:tr>
              <a:tr h="293127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&gt; 90%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43434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3434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3434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3434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19,0%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43434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3434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3434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3434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100,0%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43434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3434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3434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3434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1,5%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43434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3434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3434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3434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100,0%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43434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3434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3434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3434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11839054"/>
                  </a:ext>
                </a:extLst>
              </a:tr>
            </a:tbl>
          </a:graphicData>
        </a:graphic>
      </p:graphicFrame>
      <p:pic>
        <p:nvPicPr>
          <p:cNvPr id="4" name="Imagem 3">
            <a:extLst>
              <a:ext uri="{FF2B5EF4-FFF2-40B4-BE49-F238E27FC236}">
                <a16:creationId xmlns:a16="http://schemas.microsoft.com/office/drawing/2014/main" id="{B1557902-65F7-44C3-AF6C-3EE3194345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9102" y="3087433"/>
            <a:ext cx="4584589" cy="2755631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41E4381E-3E09-40C8-8FAE-1FADD4FF52BF}"/>
              </a:ext>
            </a:extLst>
          </p:cNvPr>
          <p:cNvSpPr txBox="1"/>
          <p:nvPr/>
        </p:nvSpPr>
        <p:spPr>
          <a:xfrm>
            <a:off x="8465574" y="4240799"/>
            <a:ext cx="8354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KS = 0,53</a:t>
            </a:r>
          </a:p>
        </p:txBody>
      </p:sp>
      <p:sp>
        <p:nvSpPr>
          <p:cNvPr id="14" name="Espaço Reservado para Data 5">
            <a:extLst>
              <a:ext uri="{FF2B5EF4-FFF2-40B4-BE49-F238E27FC236}">
                <a16:creationId xmlns:a16="http://schemas.microsoft.com/office/drawing/2014/main" id="{66C1D7F3-D148-4A4D-BB64-035E4F0C826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44BF0B68-819F-4226-B99A-BACCB105A8C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6355275" y="6391430"/>
            <a:ext cx="1705361" cy="341672"/>
          </a:xfrm>
          <a:prstGeom prst="rect">
            <a:avLst/>
          </a:prstGeom>
        </p:spPr>
      </p:pic>
      <p:pic>
        <p:nvPicPr>
          <p:cNvPr id="16" name="Google Shape;62;p13">
            <a:extLst>
              <a:ext uri="{FF2B5EF4-FFF2-40B4-BE49-F238E27FC236}">
                <a16:creationId xmlns:a16="http://schemas.microsoft.com/office/drawing/2014/main" id="{C027EA2A-6CA8-4327-B808-603B03894C9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9542770" y="4722638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Espaço Reservado para Número de Slide 4">
            <a:extLst>
              <a:ext uri="{FF2B5EF4-FFF2-40B4-BE49-F238E27FC236}">
                <a16:creationId xmlns:a16="http://schemas.microsoft.com/office/drawing/2014/main" id="{F25B999E-0D6D-40FA-80AF-700C100813B4}"/>
              </a:ext>
            </a:extLst>
          </p:cNvPr>
          <p:cNvSpPr txBox="1">
            <a:spLocks/>
          </p:cNvSpPr>
          <p:nvPr/>
        </p:nvSpPr>
        <p:spPr>
          <a:xfrm>
            <a:off x="11436559" y="379620"/>
            <a:ext cx="399713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8FB8526-A7DF-44F1-A0A0-E2C9088E1528}" type="slidenum">
              <a:rPr lang="pt-BR" smtClean="0">
                <a:solidFill>
                  <a:srgbClr val="6ADBD9"/>
                </a:solidFill>
              </a:rPr>
              <a:pPr algn="ctr"/>
              <a:t>60</a:t>
            </a:fld>
            <a:endParaRPr lang="pt-BR" dirty="0">
              <a:solidFill>
                <a:srgbClr val="6ADBD9"/>
              </a:solidFill>
            </a:endParaRPr>
          </a:p>
        </p:txBody>
      </p:sp>
      <p:sp>
        <p:nvSpPr>
          <p:cNvPr id="18" name="Pentágono 17">
            <a:extLst>
              <a:ext uri="{FF2B5EF4-FFF2-40B4-BE49-F238E27FC236}">
                <a16:creationId xmlns:a16="http://schemas.microsoft.com/office/drawing/2014/main" id="{1EBDB6D0-BA7C-46B1-AB6B-BB71BF8324CA}"/>
              </a:ext>
            </a:extLst>
          </p:cNvPr>
          <p:cNvSpPr/>
          <p:nvPr/>
        </p:nvSpPr>
        <p:spPr>
          <a:xfrm>
            <a:off x="11498924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6ADBD9"/>
              </a:solidFill>
            </a:endParaRPr>
          </a:p>
        </p:txBody>
      </p:sp>
      <p:sp>
        <p:nvSpPr>
          <p:cNvPr id="19" name="Title Placeholder 1">
            <a:extLst>
              <a:ext uri="{FF2B5EF4-FFF2-40B4-BE49-F238E27FC236}">
                <a16:creationId xmlns:a16="http://schemas.microsoft.com/office/drawing/2014/main" id="{993C9911-EA36-4D71-BA05-ECB519E521CC}"/>
              </a:ext>
            </a:extLst>
          </p:cNvPr>
          <p:cNvSpPr txBox="1">
            <a:spLocks/>
          </p:cNvSpPr>
          <p:nvPr/>
        </p:nvSpPr>
        <p:spPr>
          <a:xfrm>
            <a:off x="277200" y="828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pt-BR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 de Desempenho</a:t>
            </a:r>
            <a:endParaRPr lang="pt-BR" i="1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3.iii. ANÁLISE DE DESEMPENHO | </a:t>
            </a:r>
            <a:r>
              <a:rPr lang="en-US" sz="110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KS</a:t>
            </a:r>
            <a:endParaRPr lang="en-US" sz="11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676141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55214F25-E6D4-4043-B5AE-CDF8019EAB7B}"/>
              </a:ext>
            </a:extLst>
          </p:cNvPr>
          <p:cNvSpPr/>
          <p:nvPr/>
        </p:nvSpPr>
        <p:spPr>
          <a:xfrm>
            <a:off x="0" y="1274356"/>
            <a:ext cx="8465574" cy="1123677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F05226B-8275-4F3D-9985-84A3613177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7200" y="1413092"/>
            <a:ext cx="7759945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indent="457200" algn="l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571500" algn="l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algn="l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algn="l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algn="l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indent="0">
              <a:spcBef>
                <a:spcPct val="50000"/>
              </a:spcBef>
            </a:pPr>
            <a:r>
              <a:rPr lang="pt-BR" sz="1600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 </a:t>
            </a:r>
            <a:r>
              <a:rPr lang="pt-BR" sz="1600" b="1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curva ROC </a:t>
            </a:r>
            <a:r>
              <a:rPr lang="pt-BR" sz="160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permite avaliar a </a:t>
            </a:r>
            <a:r>
              <a:rPr lang="pt-BR" sz="1600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variação da </a:t>
            </a:r>
            <a:r>
              <a:rPr lang="pt-BR" sz="1600" b="1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sensibilidade </a:t>
            </a:r>
            <a:r>
              <a:rPr lang="pt-BR" sz="1600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 </a:t>
            </a:r>
            <a:r>
              <a:rPr lang="pt-BR" sz="1600" b="1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especificidade </a:t>
            </a:r>
            <a:r>
              <a:rPr lang="pt-BR" sz="1600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para diferentes valores </a:t>
            </a:r>
            <a:r>
              <a:rPr lang="pt-BR" sz="160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 ponto de corte, em um modelo de regressão </a:t>
            </a:r>
            <a:r>
              <a:rPr lang="pt-BR" sz="1600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logística</a:t>
            </a:r>
            <a:r>
              <a:rPr lang="pt-BR" sz="160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A </a:t>
            </a:r>
            <a:r>
              <a:rPr lang="pt-BR" sz="1600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área abaixo da curva ROC está associada à </a:t>
            </a:r>
            <a:r>
              <a:rPr lang="pt-BR" sz="160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qualidade do modelo</a:t>
            </a:r>
            <a:r>
              <a:rPr lang="pt-BR" sz="1600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B980BD72-32A5-421A-9526-A6A0D2895152}"/>
              </a:ext>
            </a:extLst>
          </p:cNvPr>
          <p:cNvGrpSpPr/>
          <p:nvPr/>
        </p:nvGrpSpPr>
        <p:grpSpPr>
          <a:xfrm>
            <a:off x="2246236" y="2668411"/>
            <a:ext cx="3996908" cy="3096345"/>
            <a:chOff x="1828705" y="2640778"/>
            <a:chExt cx="4749076" cy="3770254"/>
          </a:xfrm>
        </p:grpSpPr>
        <p:pic>
          <p:nvPicPr>
            <p:cNvPr id="2050" name="Picture 2" descr="Commentary: Should we rely on receiver operating characteristic curves?  From submarines to medical tests, the answer is a definite maybe! - The  Journal of Thoracic and Cardiovascular Surgery">
              <a:extLst>
                <a:ext uri="{FF2B5EF4-FFF2-40B4-BE49-F238E27FC236}">
                  <a16:creationId xmlns:a16="http://schemas.microsoft.com/office/drawing/2014/main" id="{7266ADCF-442A-4C42-B42C-30543F46FED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81" t="5029" b="6558"/>
            <a:stretch/>
          </p:blipFill>
          <p:spPr bwMode="auto">
            <a:xfrm>
              <a:off x="1828705" y="2640778"/>
              <a:ext cx="4749076" cy="37702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19D60C32-0C97-410B-A729-03F90516653A}"/>
                </a:ext>
              </a:extLst>
            </p:cNvPr>
            <p:cNvSpPr/>
            <p:nvPr/>
          </p:nvSpPr>
          <p:spPr>
            <a:xfrm>
              <a:off x="4872420" y="4924599"/>
              <a:ext cx="1484040" cy="10292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0" name="CaixaDeTexto 9">
            <a:extLst>
              <a:ext uri="{FF2B5EF4-FFF2-40B4-BE49-F238E27FC236}">
                <a16:creationId xmlns:a16="http://schemas.microsoft.com/office/drawing/2014/main" id="{327AA9AC-2B7C-454D-AEEA-C4CEB3E94DA5}"/>
              </a:ext>
            </a:extLst>
          </p:cNvPr>
          <p:cNvSpPr txBox="1"/>
          <p:nvPr/>
        </p:nvSpPr>
        <p:spPr>
          <a:xfrm rot="16200000">
            <a:off x="1388031" y="3970366"/>
            <a:ext cx="12907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Sensibilidade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57638856-B84C-45F5-BFFA-3EDC2B39B045}"/>
              </a:ext>
            </a:extLst>
          </p:cNvPr>
          <p:cNvSpPr txBox="1"/>
          <p:nvPr/>
        </p:nvSpPr>
        <p:spPr>
          <a:xfrm>
            <a:off x="3434211" y="5890486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1 - Especificidade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66F9A2C9-F264-42DC-B8CE-CE0AD8C34B1C}"/>
              </a:ext>
            </a:extLst>
          </p:cNvPr>
          <p:cNvSpPr txBox="1"/>
          <p:nvPr/>
        </p:nvSpPr>
        <p:spPr>
          <a:xfrm>
            <a:off x="5044351" y="4661122"/>
            <a:ext cx="116410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>
                <a:solidFill>
                  <a:srgbClr val="0070C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---</a:t>
            </a:r>
            <a:r>
              <a:rPr lang="pt-BR" sz="1400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Aleatório</a:t>
            </a:r>
          </a:p>
          <a:p>
            <a:r>
              <a:rPr lang="pt-BR" sz="1400" dirty="0">
                <a:solidFill>
                  <a:srgbClr val="FF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---</a:t>
            </a:r>
            <a:r>
              <a:rPr lang="pt-BR" sz="1400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Bom</a:t>
            </a:r>
          </a:p>
          <a:p>
            <a:r>
              <a:rPr lang="pt-BR" sz="1400" dirty="0">
                <a:solidFill>
                  <a:srgbClr val="00B05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---</a:t>
            </a:r>
            <a:r>
              <a:rPr lang="pt-BR" sz="1400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Ótimo</a:t>
            </a:r>
          </a:p>
        </p:txBody>
      </p:sp>
      <p:sp>
        <p:nvSpPr>
          <p:cNvPr id="16" name="Espaço Reservado para Data 5">
            <a:extLst>
              <a:ext uri="{FF2B5EF4-FFF2-40B4-BE49-F238E27FC236}">
                <a16:creationId xmlns:a16="http://schemas.microsoft.com/office/drawing/2014/main" id="{16286E75-0816-4F37-AA63-E86DFB047D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CA844928-6C69-4A56-8B7E-FF3856B653D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6355275" y="6391430"/>
            <a:ext cx="1705361" cy="341672"/>
          </a:xfrm>
          <a:prstGeom prst="rect">
            <a:avLst/>
          </a:prstGeom>
        </p:spPr>
      </p:pic>
      <p:pic>
        <p:nvPicPr>
          <p:cNvPr id="18" name="Google Shape;62;p13">
            <a:extLst>
              <a:ext uri="{FF2B5EF4-FFF2-40B4-BE49-F238E27FC236}">
                <a16:creationId xmlns:a16="http://schemas.microsoft.com/office/drawing/2014/main" id="{4CC944E9-7188-463D-BC07-291147F2C075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9542770" y="4722638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Espaço Reservado para Número de Slide 4">
            <a:extLst>
              <a:ext uri="{FF2B5EF4-FFF2-40B4-BE49-F238E27FC236}">
                <a16:creationId xmlns:a16="http://schemas.microsoft.com/office/drawing/2014/main" id="{3CFBC88C-C1BD-4292-B04C-A8DAC01A2E7B}"/>
              </a:ext>
            </a:extLst>
          </p:cNvPr>
          <p:cNvSpPr txBox="1">
            <a:spLocks/>
          </p:cNvSpPr>
          <p:nvPr/>
        </p:nvSpPr>
        <p:spPr>
          <a:xfrm>
            <a:off x="11436559" y="379620"/>
            <a:ext cx="399713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8FB8526-A7DF-44F1-A0A0-E2C9088E1528}" type="slidenum">
              <a:rPr lang="pt-BR" smtClean="0">
                <a:solidFill>
                  <a:srgbClr val="6ADBD9"/>
                </a:solidFill>
              </a:rPr>
              <a:pPr algn="ctr"/>
              <a:t>61</a:t>
            </a:fld>
            <a:endParaRPr lang="pt-BR" dirty="0">
              <a:solidFill>
                <a:srgbClr val="6ADBD9"/>
              </a:solidFill>
            </a:endParaRPr>
          </a:p>
        </p:txBody>
      </p:sp>
      <p:sp>
        <p:nvSpPr>
          <p:cNvPr id="21" name="Pentágono 20">
            <a:extLst>
              <a:ext uri="{FF2B5EF4-FFF2-40B4-BE49-F238E27FC236}">
                <a16:creationId xmlns:a16="http://schemas.microsoft.com/office/drawing/2014/main" id="{592C67AB-FF74-405B-87A7-DA1F6D0F064E}"/>
              </a:ext>
            </a:extLst>
          </p:cNvPr>
          <p:cNvSpPr/>
          <p:nvPr/>
        </p:nvSpPr>
        <p:spPr>
          <a:xfrm>
            <a:off x="11498924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6ADBD9"/>
              </a:solidFill>
            </a:endParaRPr>
          </a:p>
        </p:txBody>
      </p:sp>
      <p:sp>
        <p:nvSpPr>
          <p:cNvPr id="22" name="Title Placeholder 1">
            <a:extLst>
              <a:ext uri="{FF2B5EF4-FFF2-40B4-BE49-F238E27FC236}">
                <a16:creationId xmlns:a16="http://schemas.microsoft.com/office/drawing/2014/main" id="{F6E5A6CA-363B-4F91-BD70-94576A7A3E2D}"/>
              </a:ext>
            </a:extLst>
          </p:cNvPr>
          <p:cNvSpPr txBox="1">
            <a:spLocks/>
          </p:cNvSpPr>
          <p:nvPr/>
        </p:nvSpPr>
        <p:spPr>
          <a:xfrm>
            <a:off x="277200" y="828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pt-BR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 de Desempenho</a:t>
            </a:r>
            <a:endParaRPr lang="pt-BR" i="1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3.iii. ANÁLISE DE DESEMPENHO | </a:t>
            </a:r>
            <a:r>
              <a:rPr lang="en-US" sz="110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CURVA ROC</a:t>
            </a:r>
            <a:endParaRPr lang="en-US" sz="11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117293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18">
            <a:extLst>
              <a:ext uri="{FF2B5EF4-FFF2-40B4-BE49-F238E27FC236}">
                <a16:creationId xmlns:a16="http://schemas.microsoft.com/office/drawing/2014/main" id="{48883320-EACF-4C40-ACA6-0BE07C8B8DC3}"/>
              </a:ext>
            </a:extLst>
          </p:cNvPr>
          <p:cNvSpPr/>
          <p:nvPr/>
        </p:nvSpPr>
        <p:spPr>
          <a:xfrm>
            <a:off x="8724213" y="1661779"/>
            <a:ext cx="1869156" cy="94716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Espaço Reservado para Data 5">
            <a:extLst>
              <a:ext uri="{FF2B5EF4-FFF2-40B4-BE49-F238E27FC236}">
                <a16:creationId xmlns:a16="http://schemas.microsoft.com/office/drawing/2014/main" id="{42DE8D80-FD04-4F90-90F2-E6B7363DA1B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59B31829-8919-4415-A0F4-11685CBC740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6355275" y="6391430"/>
            <a:ext cx="1705361" cy="341672"/>
          </a:xfrm>
          <a:prstGeom prst="rect">
            <a:avLst/>
          </a:prstGeom>
        </p:spPr>
      </p:pic>
      <p:pic>
        <p:nvPicPr>
          <p:cNvPr id="15" name="Google Shape;62;p13">
            <a:extLst>
              <a:ext uri="{FF2B5EF4-FFF2-40B4-BE49-F238E27FC236}">
                <a16:creationId xmlns:a16="http://schemas.microsoft.com/office/drawing/2014/main" id="{949E1BE7-F346-44A4-B6F9-C9B165696B0D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9542770" y="4722638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Espaço Reservado para Número de Slide 4">
            <a:extLst>
              <a:ext uri="{FF2B5EF4-FFF2-40B4-BE49-F238E27FC236}">
                <a16:creationId xmlns:a16="http://schemas.microsoft.com/office/drawing/2014/main" id="{31CDF9EA-FAA5-49DA-80FB-DDCD9BA2AF12}"/>
              </a:ext>
            </a:extLst>
          </p:cNvPr>
          <p:cNvSpPr txBox="1">
            <a:spLocks/>
          </p:cNvSpPr>
          <p:nvPr/>
        </p:nvSpPr>
        <p:spPr>
          <a:xfrm>
            <a:off x="11436559" y="379620"/>
            <a:ext cx="399713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8FB8526-A7DF-44F1-A0A0-E2C9088E1528}" type="slidenum">
              <a:rPr lang="pt-BR" smtClean="0">
                <a:solidFill>
                  <a:srgbClr val="6ADBD9"/>
                </a:solidFill>
              </a:rPr>
              <a:pPr algn="ctr"/>
              <a:t>62</a:t>
            </a:fld>
            <a:endParaRPr lang="pt-BR" dirty="0">
              <a:solidFill>
                <a:srgbClr val="6ADBD9"/>
              </a:solidFill>
            </a:endParaRPr>
          </a:p>
        </p:txBody>
      </p:sp>
      <p:sp>
        <p:nvSpPr>
          <p:cNvPr id="17" name="Pentágono 16">
            <a:extLst>
              <a:ext uri="{FF2B5EF4-FFF2-40B4-BE49-F238E27FC236}">
                <a16:creationId xmlns:a16="http://schemas.microsoft.com/office/drawing/2014/main" id="{9D547BC2-0C8A-4598-A9EF-3A0A763FCDC0}"/>
              </a:ext>
            </a:extLst>
          </p:cNvPr>
          <p:cNvSpPr/>
          <p:nvPr/>
        </p:nvSpPr>
        <p:spPr>
          <a:xfrm>
            <a:off x="11498924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6ADBD9"/>
              </a:solidFill>
            </a:endParaRPr>
          </a:p>
        </p:txBody>
      </p:sp>
      <p:sp>
        <p:nvSpPr>
          <p:cNvPr id="19" name="Title Placeholder 1">
            <a:extLst>
              <a:ext uri="{FF2B5EF4-FFF2-40B4-BE49-F238E27FC236}">
                <a16:creationId xmlns:a16="http://schemas.microsoft.com/office/drawing/2014/main" id="{F75A66FC-D008-487F-94E5-91CBEC94CF89}"/>
              </a:ext>
            </a:extLst>
          </p:cNvPr>
          <p:cNvSpPr txBox="1">
            <a:spLocks/>
          </p:cNvSpPr>
          <p:nvPr/>
        </p:nvSpPr>
        <p:spPr>
          <a:xfrm>
            <a:off x="277200" y="828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pt-BR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Multicolinearidade e Estatística VIF</a:t>
            </a:r>
            <a:endParaRPr lang="pt-BR" i="1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3.iv. MULTICOLINEARIDADE | </a:t>
            </a:r>
            <a:r>
              <a:rPr lang="pt-BR" sz="110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REGRESSÃO LOGÍSTICA MÚLTIPLA</a:t>
            </a:r>
            <a:endParaRPr lang="en-US" sz="11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82977CCF-55A1-49EE-8941-6644964BE274}"/>
              </a:ext>
            </a:extLst>
          </p:cNvPr>
          <p:cNvSpPr/>
          <p:nvPr/>
        </p:nvSpPr>
        <p:spPr>
          <a:xfrm>
            <a:off x="0" y="1273704"/>
            <a:ext cx="8465574" cy="1672710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object 13">
            <a:extLst>
              <a:ext uri="{FF2B5EF4-FFF2-40B4-BE49-F238E27FC236}">
                <a16:creationId xmlns:a16="http://schemas.microsoft.com/office/drawing/2014/main" id="{A76BC332-3559-4110-9212-34102172BEA2}"/>
              </a:ext>
            </a:extLst>
          </p:cNvPr>
          <p:cNvSpPr txBox="1"/>
          <p:nvPr/>
        </p:nvSpPr>
        <p:spPr>
          <a:xfrm>
            <a:off x="258639" y="1460681"/>
            <a:ext cx="7948295" cy="12702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1600" b="1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VIF </a:t>
            </a:r>
            <a:r>
              <a:rPr sz="1600" b="1" spc="-15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(Variance </a:t>
            </a:r>
            <a:r>
              <a:rPr sz="1600" b="1" spc="-5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Inflation </a:t>
            </a:r>
            <a:r>
              <a:rPr sz="1600" b="1" spc="-15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Factor) </a:t>
            </a:r>
            <a:r>
              <a:rPr sz="1600" spc="-5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ou </a:t>
            </a:r>
            <a:r>
              <a:rPr sz="1600" b="1" spc="-20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Fator </a:t>
            </a:r>
            <a:r>
              <a:rPr sz="1600" b="1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 </a:t>
            </a:r>
            <a:r>
              <a:rPr sz="1600" b="1" spc="-5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Inflação </a:t>
            </a:r>
            <a:r>
              <a:rPr sz="1600" b="1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 </a:t>
            </a:r>
            <a:r>
              <a:rPr sz="1600" b="1" spc="-15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Variância</a:t>
            </a:r>
            <a:r>
              <a:rPr sz="1600" spc="-15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 </a:t>
            </a:r>
            <a:r>
              <a:rPr sz="1600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Mede </a:t>
            </a:r>
            <a:r>
              <a:rPr sz="160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 </a:t>
            </a:r>
            <a:r>
              <a:rPr sz="1600" spc="-1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quanto </a:t>
            </a:r>
            <a:r>
              <a:rPr lang="pt-BR" sz="1600" spc="-1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 </a:t>
            </a:r>
            <a:r>
              <a:rPr sz="1600" spc="-5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variância </a:t>
            </a:r>
            <a:r>
              <a:rPr sz="1600" spc="-5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dos </a:t>
            </a:r>
            <a:r>
              <a:rPr sz="1600" spc="-10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coeficientes </a:t>
            </a:r>
            <a:r>
              <a:rPr sz="1600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 </a:t>
            </a:r>
            <a:r>
              <a:rPr sz="1600" spc="-10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regressão </a:t>
            </a:r>
            <a:r>
              <a:rPr sz="1600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(pesos</a:t>
            </a:r>
            <a:r>
              <a:rPr sz="160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 </a:t>
            </a:r>
            <a:r>
              <a:rPr lang="pt-BR" sz="1600" spc="-5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é inflacionada </a:t>
            </a:r>
            <a:r>
              <a:rPr sz="1600" spc="-5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por </a:t>
            </a:r>
            <a:r>
              <a:rPr sz="1600" spc="-10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problemas </a:t>
            </a:r>
            <a:r>
              <a:rPr sz="1600" spc="5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 </a:t>
            </a:r>
            <a:r>
              <a:rPr sz="1600" spc="-5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multicolinearidade. </a:t>
            </a:r>
            <a:endParaRPr lang="pt-BR" sz="1600" spc="-5" dirty="0">
              <a:solidFill>
                <a:srgbClr val="434343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12700" marR="5080">
              <a:lnSpc>
                <a:spcPct val="100000"/>
              </a:lnSpc>
              <a:spcBef>
                <a:spcPts val="105"/>
              </a:spcBef>
            </a:pPr>
            <a:endParaRPr lang="pt-BR" sz="1600" spc="-5" dirty="0">
              <a:solidFill>
                <a:srgbClr val="434343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lang="pt-BR" sz="1600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Um valor </a:t>
            </a:r>
            <a:r>
              <a:rPr lang="pt-BR" sz="160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 </a:t>
            </a:r>
            <a:r>
              <a:rPr sz="1600" b="1" spc="-5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VIF</a:t>
            </a:r>
            <a:r>
              <a:rPr lang="pt-BR" sz="1600" b="1" spc="-5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600" b="1" spc="-5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&gt;</a:t>
            </a:r>
            <a:r>
              <a:rPr lang="pt-BR" sz="1600" b="1" spc="-5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600" b="1" spc="-5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5 </a:t>
            </a:r>
            <a:r>
              <a:rPr sz="1600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já </a:t>
            </a:r>
            <a:r>
              <a:rPr sz="1600" spc="-15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revela </a:t>
            </a:r>
            <a:r>
              <a:rPr sz="1600" spc="-5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sinais de multicolinearidade. </a:t>
            </a:r>
            <a:endParaRPr sz="1600" dirty="0">
              <a:solidFill>
                <a:srgbClr val="434343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453624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86CC4674-ED10-4997-B402-854087DD2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169" y="3859036"/>
            <a:ext cx="5037694" cy="777973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8EFF8782-53CF-4095-8D2A-2AC33FB94D2F}"/>
              </a:ext>
            </a:extLst>
          </p:cNvPr>
          <p:cNvSpPr txBox="1"/>
          <p:nvPr/>
        </p:nvSpPr>
        <p:spPr>
          <a:xfrm>
            <a:off x="5673251" y="3550034"/>
            <a:ext cx="271624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02BAB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Para o modelo obtido no case de cancelamento, nenhuma variável apresentou VIF </a:t>
            </a:r>
            <a:r>
              <a:rPr lang="pt-BR" sz="1600">
                <a:solidFill>
                  <a:srgbClr val="02BAB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&gt; 5.</a:t>
            </a:r>
          </a:p>
          <a:p>
            <a:r>
              <a:rPr lang="pt-BR" sz="1600">
                <a:solidFill>
                  <a:srgbClr val="02BAB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Ou </a:t>
            </a:r>
            <a:r>
              <a:rPr lang="pt-BR" sz="1600" dirty="0">
                <a:solidFill>
                  <a:srgbClr val="02BAB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seja, não há sinais </a:t>
            </a:r>
            <a:r>
              <a:rPr lang="pt-BR" sz="1600">
                <a:solidFill>
                  <a:srgbClr val="02BAB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 multicolinearidade.</a:t>
            </a:r>
            <a:endParaRPr lang="pt-BR" sz="1600" dirty="0">
              <a:solidFill>
                <a:srgbClr val="02BAB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58364832-5B1D-41C3-BC5E-6AEDC47052CE}"/>
              </a:ext>
            </a:extLst>
          </p:cNvPr>
          <p:cNvSpPr/>
          <p:nvPr/>
        </p:nvSpPr>
        <p:spPr>
          <a:xfrm>
            <a:off x="0" y="1273704"/>
            <a:ext cx="8465574" cy="1672710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object 13">
            <a:extLst>
              <a:ext uri="{FF2B5EF4-FFF2-40B4-BE49-F238E27FC236}">
                <a16:creationId xmlns:a16="http://schemas.microsoft.com/office/drawing/2014/main" id="{F701FE21-4832-4509-B0D3-1840516C60B9}"/>
              </a:ext>
            </a:extLst>
          </p:cNvPr>
          <p:cNvSpPr txBox="1"/>
          <p:nvPr/>
        </p:nvSpPr>
        <p:spPr>
          <a:xfrm>
            <a:off x="258639" y="1460681"/>
            <a:ext cx="7948295" cy="12702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1600" b="1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VIF </a:t>
            </a:r>
            <a:r>
              <a:rPr sz="1600" b="1" spc="-15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(Variance </a:t>
            </a:r>
            <a:r>
              <a:rPr sz="1600" b="1" spc="-5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Inflation </a:t>
            </a:r>
            <a:r>
              <a:rPr sz="1600" b="1" spc="-15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Factor) </a:t>
            </a:r>
            <a:r>
              <a:rPr sz="1600" spc="-5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ou </a:t>
            </a:r>
            <a:r>
              <a:rPr sz="1600" b="1" spc="-20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Fator </a:t>
            </a:r>
            <a:r>
              <a:rPr sz="1600" b="1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 </a:t>
            </a:r>
            <a:r>
              <a:rPr sz="1600" b="1" spc="-5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Inflação </a:t>
            </a:r>
            <a:r>
              <a:rPr sz="1600" b="1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 </a:t>
            </a:r>
            <a:r>
              <a:rPr sz="1600" b="1" spc="-15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Variância</a:t>
            </a:r>
            <a:r>
              <a:rPr sz="1600" spc="-15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 </a:t>
            </a:r>
            <a:r>
              <a:rPr sz="1600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Mede </a:t>
            </a:r>
            <a:r>
              <a:rPr sz="160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 </a:t>
            </a:r>
            <a:r>
              <a:rPr sz="1600" spc="-1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quanto </a:t>
            </a:r>
            <a:r>
              <a:rPr lang="pt-BR" sz="1600" spc="-1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 </a:t>
            </a:r>
            <a:r>
              <a:rPr sz="1600" spc="-5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variância </a:t>
            </a:r>
            <a:r>
              <a:rPr sz="1600" spc="-5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dos </a:t>
            </a:r>
            <a:r>
              <a:rPr sz="1600" spc="-10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coeficientes </a:t>
            </a:r>
            <a:r>
              <a:rPr sz="1600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 </a:t>
            </a:r>
            <a:r>
              <a:rPr sz="1600" spc="-10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regressão </a:t>
            </a:r>
            <a:r>
              <a:rPr sz="1600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(pesos</a:t>
            </a:r>
            <a:r>
              <a:rPr sz="160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 </a:t>
            </a:r>
            <a:r>
              <a:rPr lang="pt-BR" sz="1600" spc="-5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é inflacionada </a:t>
            </a:r>
            <a:r>
              <a:rPr sz="1600" spc="-5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por </a:t>
            </a:r>
            <a:r>
              <a:rPr sz="1600" spc="-10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problemas </a:t>
            </a:r>
            <a:r>
              <a:rPr sz="1600" spc="5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 </a:t>
            </a:r>
            <a:r>
              <a:rPr sz="1600" spc="-5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multicolinearidade. </a:t>
            </a:r>
            <a:endParaRPr lang="pt-BR" sz="1600" spc="-5" dirty="0">
              <a:solidFill>
                <a:srgbClr val="434343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12700" marR="5080">
              <a:lnSpc>
                <a:spcPct val="100000"/>
              </a:lnSpc>
              <a:spcBef>
                <a:spcPts val="105"/>
              </a:spcBef>
            </a:pPr>
            <a:endParaRPr lang="pt-BR" sz="1600" spc="-5" dirty="0">
              <a:solidFill>
                <a:srgbClr val="434343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lang="pt-BR" sz="1600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Um valor </a:t>
            </a:r>
            <a:r>
              <a:rPr lang="pt-BR" sz="160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 </a:t>
            </a:r>
            <a:r>
              <a:rPr sz="1600" b="1" spc="-5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VIF</a:t>
            </a:r>
            <a:r>
              <a:rPr lang="pt-BR" sz="1600" b="1" spc="-5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600" b="1" spc="-5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&gt;</a:t>
            </a:r>
            <a:r>
              <a:rPr lang="pt-BR" sz="1600" b="1" spc="-5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600" b="1" spc="-5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5 </a:t>
            </a:r>
            <a:r>
              <a:rPr sz="1600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já </a:t>
            </a:r>
            <a:r>
              <a:rPr sz="1600" spc="-15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revela </a:t>
            </a:r>
            <a:r>
              <a:rPr sz="1600" spc="-5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sinais de multicolinearidade. </a:t>
            </a:r>
            <a:endParaRPr sz="1600" dirty="0">
              <a:solidFill>
                <a:srgbClr val="434343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4" name="Espaço Reservado para Data 5">
            <a:extLst>
              <a:ext uri="{FF2B5EF4-FFF2-40B4-BE49-F238E27FC236}">
                <a16:creationId xmlns:a16="http://schemas.microsoft.com/office/drawing/2014/main" id="{0DBBF41B-C826-4502-B609-B4DE1B19FDD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C6FC7DE5-BC9A-44D6-8D36-1C2CFA65356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6355275" y="6391430"/>
            <a:ext cx="1705361" cy="341672"/>
          </a:xfrm>
          <a:prstGeom prst="rect">
            <a:avLst/>
          </a:prstGeom>
        </p:spPr>
      </p:pic>
      <p:pic>
        <p:nvPicPr>
          <p:cNvPr id="16" name="Google Shape;62;p13">
            <a:extLst>
              <a:ext uri="{FF2B5EF4-FFF2-40B4-BE49-F238E27FC236}">
                <a16:creationId xmlns:a16="http://schemas.microsoft.com/office/drawing/2014/main" id="{8F090C07-7E31-4CD3-8CD7-DBE1DDFC4E77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9542770" y="4722638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Espaço Reservado para Número de Slide 4">
            <a:extLst>
              <a:ext uri="{FF2B5EF4-FFF2-40B4-BE49-F238E27FC236}">
                <a16:creationId xmlns:a16="http://schemas.microsoft.com/office/drawing/2014/main" id="{06E410EB-F17D-49ED-882D-AFBA21962AB3}"/>
              </a:ext>
            </a:extLst>
          </p:cNvPr>
          <p:cNvSpPr txBox="1">
            <a:spLocks/>
          </p:cNvSpPr>
          <p:nvPr/>
        </p:nvSpPr>
        <p:spPr>
          <a:xfrm>
            <a:off x="11436559" y="379620"/>
            <a:ext cx="399713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8FB8526-A7DF-44F1-A0A0-E2C9088E1528}" type="slidenum">
              <a:rPr lang="pt-BR" smtClean="0">
                <a:solidFill>
                  <a:srgbClr val="6ADBD9"/>
                </a:solidFill>
              </a:rPr>
              <a:pPr algn="ctr"/>
              <a:t>63</a:t>
            </a:fld>
            <a:endParaRPr lang="pt-BR" dirty="0">
              <a:solidFill>
                <a:srgbClr val="6ADBD9"/>
              </a:solidFill>
            </a:endParaRPr>
          </a:p>
        </p:txBody>
      </p:sp>
      <p:sp>
        <p:nvSpPr>
          <p:cNvPr id="19" name="Pentágono 18">
            <a:extLst>
              <a:ext uri="{FF2B5EF4-FFF2-40B4-BE49-F238E27FC236}">
                <a16:creationId xmlns:a16="http://schemas.microsoft.com/office/drawing/2014/main" id="{3E317E1A-E29D-438B-ABEA-7419FF5B50FA}"/>
              </a:ext>
            </a:extLst>
          </p:cNvPr>
          <p:cNvSpPr/>
          <p:nvPr/>
        </p:nvSpPr>
        <p:spPr>
          <a:xfrm>
            <a:off x="11498924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6ADBD9"/>
              </a:solidFill>
            </a:endParaRPr>
          </a:p>
        </p:txBody>
      </p:sp>
      <p:sp>
        <p:nvSpPr>
          <p:cNvPr id="21" name="Title Placeholder 1">
            <a:extLst>
              <a:ext uri="{FF2B5EF4-FFF2-40B4-BE49-F238E27FC236}">
                <a16:creationId xmlns:a16="http://schemas.microsoft.com/office/drawing/2014/main" id="{5B094820-1A52-414A-93E3-22942187C3E7}"/>
              </a:ext>
            </a:extLst>
          </p:cNvPr>
          <p:cNvSpPr txBox="1">
            <a:spLocks/>
          </p:cNvSpPr>
          <p:nvPr/>
        </p:nvSpPr>
        <p:spPr>
          <a:xfrm>
            <a:off x="277200" y="828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pt-BR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Multicolinearidade e Estatística VIF</a:t>
            </a:r>
            <a:endParaRPr lang="pt-BR" i="1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3.iv. MULTICOLINEARIDADE | </a:t>
            </a:r>
            <a:r>
              <a:rPr lang="pt-BR" sz="110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REGRESSÃO LOGÍSTICA MÚLTIPLA</a:t>
            </a:r>
            <a:endParaRPr lang="en-US" sz="11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2" name="object 18">
            <a:extLst>
              <a:ext uri="{FF2B5EF4-FFF2-40B4-BE49-F238E27FC236}">
                <a16:creationId xmlns:a16="http://schemas.microsoft.com/office/drawing/2014/main" id="{E4A7960E-0600-4197-BA6A-43A0E149A573}"/>
              </a:ext>
            </a:extLst>
          </p:cNvPr>
          <p:cNvSpPr/>
          <p:nvPr/>
        </p:nvSpPr>
        <p:spPr>
          <a:xfrm>
            <a:off x="8724213" y="1661779"/>
            <a:ext cx="1869156" cy="94716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270036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F1024DDB-35A6-47F9-99BC-9F820E220D97}"/>
              </a:ext>
            </a:extLst>
          </p:cNvPr>
          <p:cNvSpPr txBox="1">
            <a:spLocks/>
          </p:cNvSpPr>
          <p:nvPr/>
        </p:nvSpPr>
        <p:spPr>
          <a:xfrm>
            <a:off x="278296" y="828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pt-BR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Case: Inadimplência</a:t>
            </a:r>
            <a:r>
              <a:rPr lang="pt-BR" i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em Banco</a:t>
            </a: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1. INTRODUÇÃO | </a:t>
            </a:r>
            <a:r>
              <a:rPr lang="pt-BR" sz="11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REGRESSÃO LOGÍSTICA</a:t>
            </a:r>
            <a:endParaRPr lang="en-US" sz="11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FB14EF53-A111-47D9-B600-A9C0A3FE4F25}"/>
              </a:ext>
            </a:extLst>
          </p:cNvPr>
          <p:cNvSpPr/>
          <p:nvPr/>
        </p:nvSpPr>
        <p:spPr>
          <a:xfrm>
            <a:off x="0" y="2010002"/>
            <a:ext cx="8865703" cy="2231408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D71B277A-117B-4466-BD2D-38CD08BC9777}"/>
              </a:ext>
            </a:extLst>
          </p:cNvPr>
          <p:cNvSpPr txBox="1"/>
          <p:nvPr/>
        </p:nvSpPr>
        <p:spPr>
          <a:xfrm>
            <a:off x="278296" y="2340876"/>
            <a:ext cx="778667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solidFill>
                  <a:srgbClr val="434343"/>
                </a:solidFill>
                <a:latin typeface="Open Sans" panose="020B0604020202020204"/>
              </a:rPr>
              <a:t>Exemplo</a:t>
            </a:r>
          </a:p>
          <a:p>
            <a:r>
              <a:rPr lang="pt-BR" sz="1600" dirty="0">
                <a:solidFill>
                  <a:srgbClr val="434343"/>
                </a:solidFill>
                <a:latin typeface="Open Sans" panose="020B0604020202020204"/>
              </a:rPr>
              <a:t>Identificar a probabilidade de uma pessoa que ainda não é cliente da instituição financeira se tornar inadimplente ao adquirir um crédito </a:t>
            </a:r>
            <a:r>
              <a:rPr lang="pt-BR" sz="1600">
                <a:solidFill>
                  <a:srgbClr val="434343"/>
                </a:solidFill>
                <a:latin typeface="Open Sans" panose="020B0604020202020204"/>
              </a:rPr>
              <a:t>pessoal.</a:t>
            </a:r>
            <a:endParaRPr lang="pt-BR" sz="1600" dirty="0">
              <a:solidFill>
                <a:srgbClr val="434343"/>
              </a:solidFill>
              <a:latin typeface="Open Sans" panose="020B0604020202020204"/>
            </a:endParaRPr>
          </a:p>
          <a:p>
            <a:endParaRPr lang="pt-BR" sz="1600" dirty="0">
              <a:solidFill>
                <a:srgbClr val="434343"/>
              </a:solidFill>
              <a:latin typeface="Open Sans" panose="020B0604020202020204"/>
            </a:endParaRPr>
          </a:p>
          <a:p>
            <a:r>
              <a:rPr lang="pt-BR" sz="1600" b="1" dirty="0">
                <a:solidFill>
                  <a:srgbClr val="434343"/>
                </a:solidFill>
                <a:latin typeface="Open Sans" panose="020B0604020202020204"/>
              </a:rPr>
              <a:t>Aplicação</a:t>
            </a:r>
          </a:p>
          <a:p>
            <a:r>
              <a:rPr lang="pt-BR" sz="1600">
                <a:solidFill>
                  <a:srgbClr val="434343"/>
                </a:solidFill>
                <a:latin typeface="Open Sans" panose="020B0604020202020204"/>
              </a:rPr>
              <a:t>Segmento bancário</a:t>
            </a:r>
            <a:endParaRPr lang="pt-BR" sz="1600" dirty="0">
              <a:solidFill>
                <a:srgbClr val="434343"/>
              </a:solidFill>
              <a:latin typeface="Open Sans" panose="020B0604020202020204"/>
            </a:endParaRP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FFCA7443-0D1C-4EE2-A797-7C5AD1C923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06" t="21922" r="46170" b="38148"/>
          <a:stretch/>
        </p:blipFill>
        <p:spPr>
          <a:xfrm>
            <a:off x="8864079" y="2010002"/>
            <a:ext cx="3327921" cy="1545432"/>
          </a:xfrm>
          <a:prstGeom prst="rect">
            <a:avLst/>
          </a:prstGeom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C8FD2544-14AF-4E95-94F0-2335A54A5BD5}"/>
              </a:ext>
            </a:extLst>
          </p:cNvPr>
          <p:cNvSpPr txBox="1"/>
          <p:nvPr/>
        </p:nvSpPr>
        <p:spPr>
          <a:xfrm>
            <a:off x="8860441" y="3674112"/>
            <a:ext cx="33368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srgbClr val="6AD8DB"/>
                </a:solidFill>
                <a:latin typeface="Open Sans" panose="020B0604020202020204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https://www.youtube.com/watch?v=dwIGfhhgKOc&amp;feature=youtu.be</a:t>
            </a:r>
            <a:endParaRPr lang="pt-BR" sz="1200" dirty="0">
              <a:solidFill>
                <a:srgbClr val="6AD8DB"/>
              </a:solidFill>
              <a:latin typeface="Open Sans" panose="020B0604020202020204"/>
            </a:endParaRPr>
          </a:p>
        </p:txBody>
      </p:sp>
      <p:sp>
        <p:nvSpPr>
          <p:cNvPr id="15" name="Espaço Reservado para Data 5">
            <a:extLst>
              <a:ext uri="{FF2B5EF4-FFF2-40B4-BE49-F238E27FC236}">
                <a16:creationId xmlns:a16="http://schemas.microsoft.com/office/drawing/2014/main" id="{10751B86-26E7-4B43-B73E-8E1EAF6CB0C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3F9C33D0-C0EC-4C17-BBF9-FA25279DDD6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6355275" y="6391430"/>
            <a:ext cx="1705361" cy="341672"/>
          </a:xfrm>
          <a:prstGeom prst="rect">
            <a:avLst/>
          </a:prstGeom>
        </p:spPr>
      </p:pic>
      <p:pic>
        <p:nvPicPr>
          <p:cNvPr id="17" name="Google Shape;62;p13">
            <a:extLst>
              <a:ext uri="{FF2B5EF4-FFF2-40B4-BE49-F238E27FC236}">
                <a16:creationId xmlns:a16="http://schemas.microsoft.com/office/drawing/2014/main" id="{A2E01421-5DD2-4754-9B41-C3270E015A0E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9542770" y="4722638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Espaço Reservado para Número de Slide 4">
            <a:extLst>
              <a:ext uri="{FF2B5EF4-FFF2-40B4-BE49-F238E27FC236}">
                <a16:creationId xmlns:a16="http://schemas.microsoft.com/office/drawing/2014/main" id="{EB282832-D211-46E1-A005-5DE19BE4C03E}"/>
              </a:ext>
            </a:extLst>
          </p:cNvPr>
          <p:cNvSpPr txBox="1">
            <a:spLocks/>
          </p:cNvSpPr>
          <p:nvPr/>
        </p:nvSpPr>
        <p:spPr>
          <a:xfrm>
            <a:off x="11436559" y="379620"/>
            <a:ext cx="399713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8FB8526-A7DF-44F1-A0A0-E2C9088E1528}" type="slidenum">
              <a:rPr lang="pt-BR" smtClean="0">
                <a:solidFill>
                  <a:srgbClr val="6ADBD9"/>
                </a:solidFill>
              </a:rPr>
              <a:pPr algn="ctr"/>
              <a:t>7</a:t>
            </a:fld>
            <a:endParaRPr lang="pt-BR" dirty="0">
              <a:solidFill>
                <a:srgbClr val="6ADBD9"/>
              </a:solidFill>
            </a:endParaRPr>
          </a:p>
        </p:txBody>
      </p:sp>
      <p:sp>
        <p:nvSpPr>
          <p:cNvPr id="23" name="Pentágono 22">
            <a:extLst>
              <a:ext uri="{FF2B5EF4-FFF2-40B4-BE49-F238E27FC236}">
                <a16:creationId xmlns:a16="http://schemas.microsoft.com/office/drawing/2014/main" id="{57ACCADD-80D2-4232-BA48-1B1174DBF2CC}"/>
              </a:ext>
            </a:extLst>
          </p:cNvPr>
          <p:cNvSpPr/>
          <p:nvPr/>
        </p:nvSpPr>
        <p:spPr>
          <a:xfrm>
            <a:off x="11498924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6ADBD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10426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tângulo 11">
            <a:extLst>
              <a:ext uri="{FF2B5EF4-FFF2-40B4-BE49-F238E27FC236}">
                <a16:creationId xmlns:a16="http://schemas.microsoft.com/office/drawing/2014/main" id="{48AAB7CF-8622-41E8-A2B5-F36060DF966F}"/>
              </a:ext>
            </a:extLst>
          </p:cNvPr>
          <p:cNvSpPr/>
          <p:nvPr/>
        </p:nvSpPr>
        <p:spPr>
          <a:xfrm>
            <a:off x="0" y="2010002"/>
            <a:ext cx="8865703" cy="2231408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F1024DDB-35A6-47F9-99BC-9F820E220D97}"/>
              </a:ext>
            </a:extLst>
          </p:cNvPr>
          <p:cNvSpPr txBox="1">
            <a:spLocks/>
          </p:cNvSpPr>
          <p:nvPr/>
        </p:nvSpPr>
        <p:spPr>
          <a:xfrm>
            <a:off x="278296" y="828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pt-BR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Case: Seguradora</a:t>
            </a:r>
            <a:endParaRPr lang="pt-BR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1. INTRODUÇÃO | </a:t>
            </a:r>
            <a:r>
              <a:rPr lang="pt-BR" sz="11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REGRESSÃO LOGÍSTICA</a:t>
            </a:r>
            <a:endParaRPr lang="en-US" sz="11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D71B277A-117B-4466-BD2D-38CD08BC9777}"/>
              </a:ext>
            </a:extLst>
          </p:cNvPr>
          <p:cNvSpPr txBox="1"/>
          <p:nvPr/>
        </p:nvSpPr>
        <p:spPr>
          <a:xfrm>
            <a:off x="276673" y="2343998"/>
            <a:ext cx="858903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solidFill>
                  <a:srgbClr val="434343"/>
                </a:solidFill>
                <a:latin typeface="Open Sans" panose="020B0604020202020204"/>
              </a:rPr>
              <a:t>Exemplo</a:t>
            </a:r>
          </a:p>
          <a:p>
            <a:r>
              <a:rPr lang="pt-BR" sz="1600" dirty="0">
                <a:solidFill>
                  <a:srgbClr val="434343"/>
                </a:solidFill>
                <a:latin typeface="Open Sans" panose="020B0604020202020204"/>
              </a:rPr>
              <a:t>Identificar a probabilidade de um indivíduo sofrer </a:t>
            </a:r>
            <a:r>
              <a:rPr lang="pt-BR" sz="1600">
                <a:solidFill>
                  <a:srgbClr val="434343"/>
                </a:solidFill>
                <a:latin typeface="Open Sans" panose="020B0604020202020204"/>
              </a:rPr>
              <a:t>um sinistro, </a:t>
            </a:r>
            <a:r>
              <a:rPr lang="pt-BR" sz="1600" dirty="0">
                <a:solidFill>
                  <a:srgbClr val="434343"/>
                </a:solidFill>
                <a:latin typeface="Open Sans" panose="020B0604020202020204"/>
              </a:rPr>
              <a:t>com base em seu estilo de vida.</a:t>
            </a:r>
          </a:p>
          <a:p>
            <a:endParaRPr lang="pt-BR" sz="1600" dirty="0">
              <a:solidFill>
                <a:srgbClr val="434343"/>
              </a:solidFill>
              <a:latin typeface="Open Sans" panose="020B0604020202020204"/>
            </a:endParaRPr>
          </a:p>
          <a:p>
            <a:r>
              <a:rPr lang="pt-BR" sz="1600" b="1" dirty="0">
                <a:solidFill>
                  <a:srgbClr val="434343"/>
                </a:solidFill>
                <a:latin typeface="Open Sans" panose="020B0604020202020204"/>
              </a:rPr>
              <a:t>Aplicação</a:t>
            </a:r>
          </a:p>
          <a:p>
            <a:r>
              <a:rPr lang="pt-BR" sz="1600">
                <a:solidFill>
                  <a:srgbClr val="434343"/>
                </a:solidFill>
                <a:latin typeface="Open Sans" panose="020B0604020202020204"/>
              </a:rPr>
              <a:t>Seguradoras</a:t>
            </a:r>
            <a:endParaRPr lang="pt-BR" sz="1600" dirty="0">
              <a:solidFill>
                <a:srgbClr val="434343"/>
              </a:solidFill>
              <a:latin typeface="Open Sans" panose="020B0604020202020204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F48E687-2E5A-45F4-B111-0014E2674C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29" t="21706" r="42034" b="26440"/>
          <a:stretch/>
        </p:blipFill>
        <p:spPr>
          <a:xfrm>
            <a:off x="8865703" y="2005859"/>
            <a:ext cx="3326297" cy="1784654"/>
          </a:xfrm>
          <a:prstGeom prst="rect">
            <a:avLst/>
          </a:prstGeom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A478D732-489A-4D72-B6FE-B5E5F9D45352}"/>
              </a:ext>
            </a:extLst>
          </p:cNvPr>
          <p:cNvSpPr txBox="1"/>
          <p:nvPr/>
        </p:nvSpPr>
        <p:spPr>
          <a:xfrm>
            <a:off x="8876430" y="3799486"/>
            <a:ext cx="327673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srgbClr val="6AD8DB"/>
                </a:solidFill>
                <a:latin typeface="Open Sans" panose="020B0604020202020204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https://www.youtube.com/watch?v=qYSdjUPCwwY&amp;feature=youtu.be</a:t>
            </a:r>
            <a:endParaRPr lang="pt-BR" sz="1200" dirty="0">
              <a:solidFill>
                <a:srgbClr val="6AD8DB"/>
              </a:solidFill>
              <a:latin typeface="Open Sans" panose="020B0604020202020204"/>
            </a:endParaRPr>
          </a:p>
        </p:txBody>
      </p:sp>
      <p:sp>
        <p:nvSpPr>
          <p:cNvPr id="14" name="Espaço Reservado para Data 5">
            <a:extLst>
              <a:ext uri="{FF2B5EF4-FFF2-40B4-BE49-F238E27FC236}">
                <a16:creationId xmlns:a16="http://schemas.microsoft.com/office/drawing/2014/main" id="{82502247-59D0-4570-9A9B-F9B0FB90A3F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E4C725CF-3CEA-4316-817E-2053150A2A9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6355275" y="6391430"/>
            <a:ext cx="1705361" cy="341672"/>
          </a:xfrm>
          <a:prstGeom prst="rect">
            <a:avLst/>
          </a:prstGeom>
        </p:spPr>
      </p:pic>
      <p:pic>
        <p:nvPicPr>
          <p:cNvPr id="18" name="Google Shape;62;p13">
            <a:extLst>
              <a:ext uri="{FF2B5EF4-FFF2-40B4-BE49-F238E27FC236}">
                <a16:creationId xmlns:a16="http://schemas.microsoft.com/office/drawing/2014/main" id="{531673DC-0F40-406C-BEFF-CA7DEE1FD82F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9542770" y="4722638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Espaço Reservado para Número de Slide 4">
            <a:extLst>
              <a:ext uri="{FF2B5EF4-FFF2-40B4-BE49-F238E27FC236}">
                <a16:creationId xmlns:a16="http://schemas.microsoft.com/office/drawing/2014/main" id="{FDF6A4EC-1BED-447B-A7AB-8CC1491BE69B}"/>
              </a:ext>
            </a:extLst>
          </p:cNvPr>
          <p:cNvSpPr txBox="1">
            <a:spLocks/>
          </p:cNvSpPr>
          <p:nvPr/>
        </p:nvSpPr>
        <p:spPr>
          <a:xfrm>
            <a:off x="11436559" y="379620"/>
            <a:ext cx="399713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8FB8526-A7DF-44F1-A0A0-E2C9088E1528}" type="slidenum">
              <a:rPr lang="pt-BR" smtClean="0">
                <a:solidFill>
                  <a:srgbClr val="6ADBD9"/>
                </a:solidFill>
              </a:rPr>
              <a:pPr algn="ctr"/>
              <a:t>8</a:t>
            </a:fld>
            <a:endParaRPr lang="pt-BR" dirty="0">
              <a:solidFill>
                <a:srgbClr val="6ADBD9"/>
              </a:solidFill>
            </a:endParaRPr>
          </a:p>
        </p:txBody>
      </p:sp>
      <p:sp>
        <p:nvSpPr>
          <p:cNvPr id="23" name="Pentágono 22">
            <a:extLst>
              <a:ext uri="{FF2B5EF4-FFF2-40B4-BE49-F238E27FC236}">
                <a16:creationId xmlns:a16="http://schemas.microsoft.com/office/drawing/2014/main" id="{862D14DF-E989-46EB-A6CC-151353347B15}"/>
              </a:ext>
            </a:extLst>
          </p:cNvPr>
          <p:cNvSpPr/>
          <p:nvPr/>
        </p:nvSpPr>
        <p:spPr>
          <a:xfrm>
            <a:off x="11498924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6ADBD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137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tângulo 11">
            <a:extLst>
              <a:ext uri="{FF2B5EF4-FFF2-40B4-BE49-F238E27FC236}">
                <a16:creationId xmlns:a16="http://schemas.microsoft.com/office/drawing/2014/main" id="{6311DA79-5005-414D-B8D3-1373D2DE8298}"/>
              </a:ext>
            </a:extLst>
          </p:cNvPr>
          <p:cNvSpPr/>
          <p:nvPr/>
        </p:nvSpPr>
        <p:spPr>
          <a:xfrm>
            <a:off x="0" y="2010002"/>
            <a:ext cx="8886723" cy="2231408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F1024DDB-35A6-47F9-99BC-9F820E220D97}"/>
              </a:ext>
            </a:extLst>
          </p:cNvPr>
          <p:cNvSpPr txBox="1">
            <a:spLocks/>
          </p:cNvSpPr>
          <p:nvPr/>
        </p:nvSpPr>
        <p:spPr>
          <a:xfrm>
            <a:off x="278296" y="828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pt-BR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Case: </a:t>
            </a:r>
            <a:r>
              <a:rPr lang="pt-BR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Migração de Plano em Telecom</a:t>
            </a: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1. INTRODUÇÃO | </a:t>
            </a:r>
            <a:r>
              <a:rPr lang="pt-BR" sz="11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REGRESSÃO LOGÍSTICA</a:t>
            </a:r>
            <a:endParaRPr lang="en-US" sz="11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D71B277A-117B-4466-BD2D-38CD08BC9777}"/>
              </a:ext>
            </a:extLst>
          </p:cNvPr>
          <p:cNvSpPr txBox="1"/>
          <p:nvPr/>
        </p:nvSpPr>
        <p:spPr>
          <a:xfrm>
            <a:off x="278296" y="2343998"/>
            <a:ext cx="778667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solidFill>
                  <a:srgbClr val="434343"/>
                </a:solidFill>
                <a:latin typeface="Open Sans" panose="020B0604020202020204"/>
              </a:rPr>
              <a:t>Exemplo</a:t>
            </a:r>
          </a:p>
          <a:p>
            <a:r>
              <a:rPr lang="pt-BR" sz="1600" dirty="0">
                <a:solidFill>
                  <a:srgbClr val="434343"/>
                </a:solidFill>
                <a:latin typeface="Open Sans" panose="020B0604020202020204"/>
              </a:rPr>
              <a:t>Identificar os clientes com maior </a:t>
            </a:r>
            <a:r>
              <a:rPr lang="pt-BR" sz="1600">
                <a:solidFill>
                  <a:srgbClr val="434343"/>
                </a:solidFill>
                <a:latin typeface="Open Sans" panose="020B0604020202020204"/>
              </a:rPr>
              <a:t>propensão à </a:t>
            </a:r>
            <a:r>
              <a:rPr lang="pt-BR" sz="1600" dirty="0">
                <a:solidFill>
                  <a:srgbClr val="434343"/>
                </a:solidFill>
                <a:latin typeface="Open Sans" panose="020B0604020202020204"/>
              </a:rPr>
              <a:t>migração de um plano controle para um plano pós-pago.</a:t>
            </a:r>
          </a:p>
          <a:p>
            <a:endParaRPr lang="pt-BR" sz="1600" dirty="0">
              <a:solidFill>
                <a:srgbClr val="434343"/>
              </a:solidFill>
              <a:latin typeface="Open Sans" panose="020B0604020202020204"/>
            </a:endParaRPr>
          </a:p>
          <a:p>
            <a:r>
              <a:rPr lang="pt-BR" sz="1600" b="1" dirty="0">
                <a:solidFill>
                  <a:srgbClr val="434343"/>
                </a:solidFill>
                <a:latin typeface="Open Sans" panose="020B0604020202020204"/>
              </a:rPr>
              <a:t>Aplicação</a:t>
            </a:r>
          </a:p>
          <a:p>
            <a:r>
              <a:rPr lang="pt-BR" sz="1600">
                <a:solidFill>
                  <a:srgbClr val="434343"/>
                </a:solidFill>
                <a:latin typeface="Open Sans" panose="020B0604020202020204"/>
              </a:rPr>
              <a:t>Telecomunicações</a:t>
            </a:r>
            <a:endParaRPr lang="pt-BR" sz="1600" dirty="0">
              <a:solidFill>
                <a:srgbClr val="434343"/>
              </a:solidFill>
              <a:latin typeface="Open Sans" panose="020B0604020202020204"/>
            </a:endParaRPr>
          </a:p>
        </p:txBody>
      </p:sp>
      <p:pic>
        <p:nvPicPr>
          <p:cNvPr id="3074" name="Picture 2" descr="Person Holding Space Gray Iphone 6">
            <a:extLst>
              <a:ext uri="{FF2B5EF4-FFF2-40B4-BE49-F238E27FC236}">
                <a16:creationId xmlns:a16="http://schemas.microsoft.com/office/drawing/2014/main" id="{52DAC9C1-8261-498E-B929-F4F7C65F9C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57"/>
          <a:stretch/>
        </p:blipFill>
        <p:spPr bwMode="auto">
          <a:xfrm>
            <a:off x="8886723" y="2010002"/>
            <a:ext cx="3305873" cy="22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Espaço Reservado para Data 5">
            <a:extLst>
              <a:ext uri="{FF2B5EF4-FFF2-40B4-BE49-F238E27FC236}">
                <a16:creationId xmlns:a16="http://schemas.microsoft.com/office/drawing/2014/main" id="{05327E69-C8A9-4157-A936-2E826CE403B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5B49C695-184F-4D90-9324-2FE3D5F221F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6355275" y="6391430"/>
            <a:ext cx="1705361" cy="341672"/>
          </a:xfrm>
          <a:prstGeom prst="rect">
            <a:avLst/>
          </a:prstGeom>
        </p:spPr>
      </p:pic>
      <p:pic>
        <p:nvPicPr>
          <p:cNvPr id="15" name="Google Shape;62;p13">
            <a:extLst>
              <a:ext uri="{FF2B5EF4-FFF2-40B4-BE49-F238E27FC236}">
                <a16:creationId xmlns:a16="http://schemas.microsoft.com/office/drawing/2014/main" id="{D7C1CB87-37BB-4565-B986-E1834C05E80C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9542770" y="4722638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Espaço Reservado para Número de Slide 4">
            <a:extLst>
              <a:ext uri="{FF2B5EF4-FFF2-40B4-BE49-F238E27FC236}">
                <a16:creationId xmlns:a16="http://schemas.microsoft.com/office/drawing/2014/main" id="{D5010A34-7473-41EA-B7C2-10DA07644522}"/>
              </a:ext>
            </a:extLst>
          </p:cNvPr>
          <p:cNvSpPr txBox="1">
            <a:spLocks/>
          </p:cNvSpPr>
          <p:nvPr/>
        </p:nvSpPr>
        <p:spPr>
          <a:xfrm>
            <a:off x="11436559" y="379620"/>
            <a:ext cx="399713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E8FB8526-A7DF-44F1-A0A0-E2C9088E1528}" type="slidenum">
              <a:rPr lang="pt-BR" smtClean="0">
                <a:solidFill>
                  <a:srgbClr val="6ADBD9"/>
                </a:solidFill>
              </a:rPr>
              <a:pPr algn="ctr"/>
              <a:t>9</a:t>
            </a:fld>
            <a:endParaRPr lang="pt-BR" dirty="0">
              <a:solidFill>
                <a:srgbClr val="6ADBD9"/>
              </a:solidFill>
            </a:endParaRPr>
          </a:p>
        </p:txBody>
      </p:sp>
      <p:sp>
        <p:nvSpPr>
          <p:cNvPr id="23" name="Pentágono 22">
            <a:extLst>
              <a:ext uri="{FF2B5EF4-FFF2-40B4-BE49-F238E27FC236}">
                <a16:creationId xmlns:a16="http://schemas.microsoft.com/office/drawing/2014/main" id="{FE8FE874-EDFB-4FFA-8F19-C143AC66D91A}"/>
              </a:ext>
            </a:extLst>
          </p:cNvPr>
          <p:cNvSpPr/>
          <p:nvPr/>
        </p:nvSpPr>
        <p:spPr>
          <a:xfrm>
            <a:off x="11498924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6ADBD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061144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GUID" val="7e661ef2-505b-49e8-9e29-ae7ae23892a4"/>
</p:tagLst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Personalizar design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Personalizar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pt-BR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pt-BR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Personalizar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ersonalizar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ersonalizar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ersonalizar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ersonalizar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ersonalizar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ersonalizar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ersonalizar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ersonalizar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ersonalizar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ersonalizar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ersonalizar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1_Personalizar design">
  <a:themeElements>
    <a:clrScheme name="Personalizar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Personalizar design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1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2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Tahom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1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2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Tahoma" pitchFamily="34" charset="0"/>
          </a:defRPr>
        </a:defPPr>
      </a:lstStyle>
    </a:lnDef>
  </a:objectDefaults>
  <a:extraClrSchemeLst>
    <a:extraClrScheme>
      <a:clrScheme name="Personalizar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ersonalizar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ersonalizar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ersonalizar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ersonalizar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ersonalizar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ersonalizar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ersonalizar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ersonalizar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ersonalizar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ersonalizar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ersonalizar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23964</TotalTime>
  <Words>6944</Words>
  <Application>Microsoft Office PowerPoint</Application>
  <PresentationFormat>Widescreen</PresentationFormat>
  <Paragraphs>1203</Paragraphs>
  <Slides>63</Slides>
  <Notes>34</Notes>
  <HiddenSlides>4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63</vt:i4>
      </vt:variant>
    </vt:vector>
  </HeadingPairs>
  <TitlesOfParts>
    <vt:vector size="75" baseType="lpstr">
      <vt:lpstr>Arial</vt:lpstr>
      <vt:lpstr>Calibri</vt:lpstr>
      <vt:lpstr>Calibri Light</vt:lpstr>
      <vt:lpstr>Cambria Math</vt:lpstr>
      <vt:lpstr>Franklin Gothic Medium</vt:lpstr>
      <vt:lpstr>Open Sans</vt:lpstr>
      <vt:lpstr>Tw Cen MT</vt:lpstr>
      <vt:lpstr>Wingdings</vt:lpstr>
      <vt:lpstr>Tema do Office</vt:lpstr>
      <vt:lpstr>1_Tema do Office</vt:lpstr>
      <vt:lpstr>Personalizar design</vt:lpstr>
      <vt:lpstr>1_Personalizar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karin</dc:creator>
  <cp:lastModifiedBy>Marcelo Fernandes</cp:lastModifiedBy>
  <cp:revision>2423</cp:revision>
  <dcterms:created xsi:type="dcterms:W3CDTF">2020-04-08T18:00:12Z</dcterms:created>
  <dcterms:modified xsi:type="dcterms:W3CDTF">2021-07-05T12:57:28Z</dcterms:modified>
</cp:coreProperties>
</file>